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quicktime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3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4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5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6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7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8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9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20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21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8" r:id="rId1"/>
    <p:sldMasterId id="2147483719" r:id="rId2"/>
    <p:sldMasterId id="2147483731" r:id="rId3"/>
    <p:sldMasterId id="2147483749" r:id="rId4"/>
    <p:sldMasterId id="2147483761" r:id="rId5"/>
    <p:sldMasterId id="2147483772" r:id="rId6"/>
    <p:sldMasterId id="2147483782" r:id="rId7"/>
    <p:sldMasterId id="2147483793" r:id="rId8"/>
    <p:sldMasterId id="2147483804" r:id="rId9"/>
    <p:sldMasterId id="2147483814" r:id="rId10"/>
    <p:sldMasterId id="2147483825" r:id="rId11"/>
    <p:sldMasterId id="2147483836" r:id="rId12"/>
    <p:sldMasterId id="2147483847" r:id="rId13"/>
    <p:sldMasterId id="2147483858" r:id="rId14"/>
    <p:sldMasterId id="2147483869" r:id="rId15"/>
    <p:sldMasterId id="2147483879" r:id="rId16"/>
    <p:sldMasterId id="2147483889" r:id="rId17"/>
    <p:sldMasterId id="2147483899" r:id="rId18"/>
    <p:sldMasterId id="2147483909" r:id="rId19"/>
    <p:sldMasterId id="2147483919" r:id="rId20"/>
    <p:sldMasterId id="2147483929" r:id="rId21"/>
    <p:sldMasterId id="2147483939" r:id="rId22"/>
  </p:sldMasterIdLst>
  <p:notesMasterIdLst>
    <p:notesMasterId r:id="rId61"/>
  </p:notesMasterIdLst>
  <p:handoutMasterIdLst>
    <p:handoutMasterId r:id="rId62"/>
  </p:handoutMasterIdLst>
  <p:sldIdLst>
    <p:sldId id="265" r:id="rId23"/>
    <p:sldId id="308" r:id="rId24"/>
    <p:sldId id="316" r:id="rId25"/>
    <p:sldId id="309" r:id="rId26"/>
    <p:sldId id="317" r:id="rId27"/>
    <p:sldId id="310" r:id="rId28"/>
    <p:sldId id="318" r:id="rId29"/>
    <p:sldId id="313" r:id="rId30"/>
    <p:sldId id="319" r:id="rId31"/>
    <p:sldId id="320" r:id="rId32"/>
    <p:sldId id="322" r:id="rId33"/>
    <p:sldId id="323" r:id="rId34"/>
    <p:sldId id="324" r:id="rId35"/>
    <p:sldId id="325" r:id="rId36"/>
    <p:sldId id="326" r:id="rId37"/>
    <p:sldId id="327" r:id="rId38"/>
    <p:sldId id="335" r:id="rId39"/>
    <p:sldId id="328" r:id="rId40"/>
    <p:sldId id="329" r:id="rId41"/>
    <p:sldId id="330" r:id="rId42"/>
    <p:sldId id="347" r:id="rId43"/>
    <p:sldId id="348" r:id="rId44"/>
    <p:sldId id="331" r:id="rId45"/>
    <p:sldId id="332" r:id="rId46"/>
    <p:sldId id="333" r:id="rId47"/>
    <p:sldId id="334" r:id="rId48"/>
    <p:sldId id="336" r:id="rId49"/>
    <p:sldId id="337" r:id="rId50"/>
    <p:sldId id="338" r:id="rId51"/>
    <p:sldId id="339" r:id="rId52"/>
    <p:sldId id="340" r:id="rId53"/>
    <p:sldId id="341" r:id="rId54"/>
    <p:sldId id="342" r:id="rId55"/>
    <p:sldId id="343" r:id="rId56"/>
    <p:sldId id="344" r:id="rId57"/>
    <p:sldId id="345" r:id="rId58"/>
    <p:sldId id="346" r:id="rId59"/>
    <p:sldId id="315" r:id="rId60"/>
  </p:sldIdLst>
  <p:sldSz cx="13004800" cy="9753600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pitchFamily="-104" charset="0"/>
        <a:ea typeface="ヒラギノ角ゴ ProN W3" pitchFamily="-104" charset="-128"/>
        <a:cs typeface="+mn-cs"/>
        <a:sym typeface="Helvetica Neue Light" pitchFamily="-104" charset="0"/>
      </a:defRPr>
    </a:lvl1pPr>
    <a:lvl2pPr marL="4572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pitchFamily="-104" charset="0"/>
        <a:ea typeface="ヒラギノ角ゴ ProN W3" pitchFamily="-104" charset="-128"/>
        <a:cs typeface="+mn-cs"/>
        <a:sym typeface="Helvetica Neue Light" pitchFamily="-104" charset="0"/>
      </a:defRPr>
    </a:lvl2pPr>
    <a:lvl3pPr marL="9144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pitchFamily="-104" charset="0"/>
        <a:ea typeface="ヒラギノ角ゴ ProN W3" pitchFamily="-104" charset="-128"/>
        <a:cs typeface="+mn-cs"/>
        <a:sym typeface="Helvetica Neue Light" pitchFamily="-104" charset="0"/>
      </a:defRPr>
    </a:lvl3pPr>
    <a:lvl4pPr marL="13716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pitchFamily="-104" charset="0"/>
        <a:ea typeface="ヒラギノ角ゴ ProN W3" pitchFamily="-104" charset="-128"/>
        <a:cs typeface="+mn-cs"/>
        <a:sym typeface="Helvetica Neue Light" pitchFamily="-104" charset="0"/>
      </a:defRPr>
    </a:lvl4pPr>
    <a:lvl5pPr marL="18288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pitchFamily="-104" charset="0"/>
        <a:ea typeface="ヒラギノ角ゴ ProN W3" pitchFamily="-104" charset="-128"/>
        <a:cs typeface="+mn-cs"/>
        <a:sym typeface="Helvetica Neue Light" pitchFamily="-104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Helvetica Neue Light" pitchFamily="-104" charset="0"/>
        <a:ea typeface="ヒラギノ角ゴ ProN W3" pitchFamily="-104" charset="-128"/>
        <a:cs typeface="+mn-cs"/>
        <a:sym typeface="Helvetica Neue Light" pitchFamily="-104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Helvetica Neue Light" pitchFamily="-104" charset="0"/>
        <a:ea typeface="ヒラギノ角ゴ ProN W3" pitchFamily="-104" charset="-128"/>
        <a:cs typeface="+mn-cs"/>
        <a:sym typeface="Helvetica Neue Light" pitchFamily="-104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Helvetica Neue Light" pitchFamily="-104" charset="0"/>
        <a:ea typeface="ヒラギノ角ゴ ProN W3" pitchFamily="-104" charset="-128"/>
        <a:cs typeface="+mn-cs"/>
        <a:sym typeface="Helvetica Neue Light" pitchFamily="-104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Helvetica Neue Light" pitchFamily="-104" charset="0"/>
        <a:ea typeface="ヒラギノ角ゴ ProN W3" pitchFamily="-104" charset="-128"/>
        <a:cs typeface="+mn-cs"/>
        <a:sym typeface="Helvetica Neue Light" pitchFamily="-10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 userDrawn="1">
          <p15:clr>
            <a:srgbClr val="A4A3A4"/>
          </p15:clr>
        </p15:guide>
        <p15:guide id="2" pos="218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3E"/>
    <a:srgbClr val="FF412E"/>
    <a:srgbClr val="FF353B"/>
    <a:srgbClr val="FF374E"/>
    <a:srgbClr val="FF4854"/>
    <a:srgbClr val="FF2C38"/>
    <a:srgbClr val="0000FF"/>
    <a:srgbClr val="6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60" y="207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042" y="90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Relationship Id="rId4" Type="http://schemas.openxmlformats.org/officeDocument/2006/relationships/image" Target="../media/image5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99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363" tIns="46181" rIns="92363" bIns="4618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049" y="4386261"/>
            <a:ext cx="5546104" cy="4154490"/>
          </a:xfrm>
          <a:prstGeom prst="rect">
            <a:avLst/>
          </a:prstGeom>
        </p:spPr>
        <p:txBody>
          <a:bodyPr vert="horz" wrap="square" lIns="92363" tIns="46181" rIns="92363" bIns="4618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38008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pitchFamily="7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27184" y="8769364"/>
            <a:ext cx="3005448" cy="461961"/>
          </a:xfrm>
          <a:prstGeom prst="rect">
            <a:avLst/>
          </a:prstGeom>
        </p:spPr>
        <p:txBody>
          <a:bodyPr/>
          <a:lstStyle/>
          <a:p>
            <a:fld id="{24B1BFB4-3E9C-4101-BEB1-35EAC410B9AC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90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27184" y="8769364"/>
            <a:ext cx="3005448" cy="461961"/>
          </a:xfrm>
          <a:prstGeom prst="rect">
            <a:avLst/>
          </a:prstGeom>
        </p:spPr>
        <p:txBody>
          <a:bodyPr/>
          <a:lstStyle/>
          <a:p>
            <a:fld id="{24B1BFB4-3E9C-4101-BEB1-35EAC410B9AC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9717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27184" y="8769364"/>
            <a:ext cx="3005448" cy="461961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1BFB4-3E9C-4101-BEB1-35EAC410B9AC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01199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27184" y="8769364"/>
            <a:ext cx="3005448" cy="461961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24B1BFB4-3E9C-4101-BEB1-35EAC410B9AC}" type="slidenum">
              <a:rPr lang="en-US" altLang="en-US" sz="1800" kern="0" smtClean="0">
                <a:solidFill>
                  <a:sysClr val="windowText" lastClr="000000"/>
                </a:solidFill>
              </a:rPr>
              <a:pPr defTabSz="914400">
                <a:defRPr/>
              </a:pPr>
              <a:t>11</a:t>
            </a:fld>
            <a:endParaRPr lang="en-US" alt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9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27184" y="8769364"/>
            <a:ext cx="3005448" cy="461961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24B1BFB4-3E9C-4101-BEB1-35EAC410B9AC}" type="slidenum">
              <a:rPr lang="en-US" altLang="en-US" sz="1800" kern="0" smtClean="0">
                <a:solidFill>
                  <a:sysClr val="windowText" lastClr="000000"/>
                </a:solidFill>
              </a:rPr>
              <a:pPr defTabSz="914400">
                <a:defRPr/>
              </a:pPr>
              <a:t>12</a:t>
            </a:fld>
            <a:endParaRPr lang="en-US" alt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45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27184" y="8769364"/>
            <a:ext cx="3005448" cy="461961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24B1BFB4-3E9C-4101-BEB1-35EAC410B9AC}" type="slidenum">
              <a:rPr lang="en-US" altLang="en-US" sz="1800" kern="0" smtClean="0">
                <a:solidFill>
                  <a:sysClr val="windowText" lastClr="000000"/>
                </a:solidFill>
              </a:rPr>
              <a:pPr defTabSz="914400">
                <a:defRPr/>
              </a:pPr>
              <a:t>13</a:t>
            </a:fld>
            <a:endParaRPr lang="en-US" alt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3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FDA29F-1FF6-450A-959A-A2CEE0DDF5A3}" type="slidenum">
              <a:rPr lang="en-GB" altLang="en-US">
                <a:solidFill>
                  <a:prstClr val="black"/>
                </a:solidFill>
              </a:rPr>
              <a:pPr/>
              <a:t>37</a:t>
            </a:fld>
            <a:endParaRPr lang="en-GB" altLang="en-US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9303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545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46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324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006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3982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1pPr>
            <a:lvl2pPr marL="456704" indent="0">
              <a:buNone/>
              <a:defRPr sz="1849">
                <a:solidFill>
                  <a:schemeClr val="tx1">
                    <a:tint val="75000"/>
                  </a:schemeClr>
                </a:solidFill>
              </a:defRPr>
            </a:lvl2pPr>
            <a:lvl3pPr marL="913415" indent="0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3pPr>
            <a:lvl4pPr marL="1370122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4pPr>
            <a:lvl5pPr marL="1826834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5pPr>
            <a:lvl6pPr marL="2283544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6pPr>
            <a:lvl7pPr marL="2740252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7pPr>
            <a:lvl8pPr marL="3196965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8pPr>
            <a:lvl9pPr marL="3653672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0883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05"/>
            <a:ext cx="5775324" cy="6435725"/>
          </a:xfrm>
        </p:spPr>
        <p:txBody>
          <a:bodyPr/>
          <a:lstStyle>
            <a:lvl1pPr>
              <a:defRPr sz="2844"/>
            </a:lvl1pPr>
            <a:lvl2pPr>
              <a:defRPr sz="2418"/>
            </a:lvl2pPr>
            <a:lvl3pPr>
              <a:defRPr sz="1991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05"/>
            <a:ext cx="5775324" cy="6435725"/>
          </a:xfrm>
        </p:spPr>
        <p:txBody>
          <a:bodyPr/>
          <a:lstStyle>
            <a:lvl1pPr>
              <a:defRPr sz="2844"/>
            </a:lvl1pPr>
            <a:lvl2pPr>
              <a:defRPr sz="2418"/>
            </a:lvl2pPr>
            <a:lvl3pPr>
              <a:defRPr sz="1991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760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18" b="1"/>
            </a:lvl1pPr>
            <a:lvl2pPr marL="456704" indent="0">
              <a:buNone/>
              <a:defRPr sz="1991" b="1"/>
            </a:lvl2pPr>
            <a:lvl3pPr marL="913415" indent="0">
              <a:buNone/>
              <a:defRPr sz="1849" b="1"/>
            </a:lvl3pPr>
            <a:lvl4pPr marL="1370122" indent="0">
              <a:buNone/>
              <a:defRPr sz="1564" b="1"/>
            </a:lvl4pPr>
            <a:lvl5pPr marL="1826834" indent="0">
              <a:buNone/>
              <a:defRPr sz="1564" b="1"/>
            </a:lvl5pPr>
            <a:lvl6pPr marL="2283544" indent="0">
              <a:buNone/>
              <a:defRPr sz="1564" b="1"/>
            </a:lvl6pPr>
            <a:lvl7pPr marL="2740252" indent="0">
              <a:buNone/>
              <a:defRPr sz="1564" b="1"/>
            </a:lvl7pPr>
            <a:lvl8pPr marL="3196965" indent="0">
              <a:buNone/>
              <a:defRPr sz="1564" b="1"/>
            </a:lvl8pPr>
            <a:lvl9pPr marL="3653672" indent="0">
              <a:buNone/>
              <a:defRPr sz="1564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18"/>
            </a:lvl1pPr>
            <a:lvl2pPr>
              <a:defRPr sz="1991"/>
            </a:lvl2pPr>
            <a:lvl3pPr>
              <a:defRPr sz="1849"/>
            </a:lvl3pPr>
            <a:lvl4pPr>
              <a:defRPr sz="1564"/>
            </a:lvl4pPr>
            <a:lvl5pPr>
              <a:defRPr sz="1564"/>
            </a:lvl5pPr>
            <a:lvl6pPr>
              <a:defRPr sz="1564"/>
            </a:lvl6pPr>
            <a:lvl7pPr>
              <a:defRPr sz="1564"/>
            </a:lvl7pPr>
            <a:lvl8pPr>
              <a:defRPr sz="1564"/>
            </a:lvl8pPr>
            <a:lvl9pPr>
              <a:defRPr sz="156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18" b="1"/>
            </a:lvl1pPr>
            <a:lvl2pPr marL="456704" indent="0">
              <a:buNone/>
              <a:defRPr sz="1991" b="1"/>
            </a:lvl2pPr>
            <a:lvl3pPr marL="913415" indent="0">
              <a:buNone/>
              <a:defRPr sz="1849" b="1"/>
            </a:lvl3pPr>
            <a:lvl4pPr marL="1370122" indent="0">
              <a:buNone/>
              <a:defRPr sz="1564" b="1"/>
            </a:lvl4pPr>
            <a:lvl5pPr marL="1826834" indent="0">
              <a:buNone/>
              <a:defRPr sz="1564" b="1"/>
            </a:lvl5pPr>
            <a:lvl6pPr marL="2283544" indent="0">
              <a:buNone/>
              <a:defRPr sz="1564" b="1"/>
            </a:lvl6pPr>
            <a:lvl7pPr marL="2740252" indent="0">
              <a:buNone/>
              <a:defRPr sz="1564" b="1"/>
            </a:lvl7pPr>
            <a:lvl8pPr marL="3196965" indent="0">
              <a:buNone/>
              <a:defRPr sz="1564" b="1"/>
            </a:lvl8pPr>
            <a:lvl9pPr marL="3653672" indent="0">
              <a:buNone/>
              <a:defRPr sz="1564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18"/>
            </a:lvl1pPr>
            <a:lvl2pPr>
              <a:defRPr sz="1991"/>
            </a:lvl2pPr>
            <a:lvl3pPr>
              <a:defRPr sz="1849"/>
            </a:lvl3pPr>
            <a:lvl4pPr>
              <a:defRPr sz="1564"/>
            </a:lvl4pPr>
            <a:lvl5pPr>
              <a:defRPr sz="1564"/>
            </a:lvl5pPr>
            <a:lvl6pPr>
              <a:defRPr sz="1564"/>
            </a:lvl6pPr>
            <a:lvl7pPr>
              <a:defRPr sz="1564"/>
            </a:lvl7pPr>
            <a:lvl8pPr>
              <a:defRPr sz="1564"/>
            </a:lvl8pPr>
            <a:lvl9pPr>
              <a:defRPr sz="156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310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8478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2615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05" y="388968"/>
            <a:ext cx="4278313" cy="1652587"/>
          </a:xfrm>
        </p:spPr>
        <p:txBody>
          <a:bodyPr anchor="b"/>
          <a:lstStyle>
            <a:lvl1pPr algn="l">
              <a:defRPr sz="1991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29"/>
            </a:lvl1pPr>
            <a:lvl2pPr>
              <a:defRPr sz="2844"/>
            </a:lvl2pPr>
            <a:lvl3pPr>
              <a:defRPr sz="2418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05" y="2041526"/>
            <a:ext cx="4278313" cy="6670674"/>
          </a:xfrm>
        </p:spPr>
        <p:txBody>
          <a:bodyPr/>
          <a:lstStyle>
            <a:lvl1pPr marL="0" indent="0">
              <a:buNone/>
              <a:defRPr sz="1422"/>
            </a:lvl1pPr>
            <a:lvl2pPr marL="456704" indent="0">
              <a:buNone/>
              <a:defRPr sz="1138"/>
            </a:lvl2pPr>
            <a:lvl3pPr marL="913415" indent="0">
              <a:buNone/>
              <a:defRPr sz="996"/>
            </a:lvl3pPr>
            <a:lvl4pPr marL="1370122" indent="0">
              <a:buNone/>
              <a:defRPr sz="853"/>
            </a:lvl4pPr>
            <a:lvl5pPr marL="1826834" indent="0">
              <a:buNone/>
              <a:defRPr sz="853"/>
            </a:lvl5pPr>
            <a:lvl6pPr marL="2283544" indent="0">
              <a:buNone/>
              <a:defRPr sz="853"/>
            </a:lvl6pPr>
            <a:lvl7pPr marL="2740252" indent="0">
              <a:buNone/>
              <a:defRPr sz="853"/>
            </a:lvl7pPr>
            <a:lvl8pPr marL="3196965" indent="0">
              <a:buNone/>
              <a:defRPr sz="853"/>
            </a:lvl8pPr>
            <a:lvl9pPr marL="3653672" indent="0">
              <a:buNone/>
              <a:defRPr sz="853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47606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54" y="6827839"/>
            <a:ext cx="7802563" cy="806450"/>
          </a:xfrm>
        </p:spPr>
        <p:txBody>
          <a:bodyPr anchor="b"/>
          <a:lstStyle>
            <a:lvl1pPr algn="l">
              <a:defRPr sz="1991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54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129"/>
            </a:lvl1pPr>
            <a:lvl2pPr marL="456704" indent="0">
              <a:buNone/>
              <a:defRPr sz="2844"/>
            </a:lvl2pPr>
            <a:lvl3pPr marL="913415" indent="0">
              <a:buNone/>
              <a:defRPr sz="2418"/>
            </a:lvl3pPr>
            <a:lvl4pPr marL="1370122" indent="0">
              <a:buNone/>
              <a:defRPr sz="1991"/>
            </a:lvl4pPr>
            <a:lvl5pPr marL="1826834" indent="0">
              <a:buNone/>
              <a:defRPr sz="1991"/>
            </a:lvl5pPr>
            <a:lvl6pPr marL="2283544" indent="0">
              <a:buNone/>
              <a:defRPr sz="1991"/>
            </a:lvl6pPr>
            <a:lvl7pPr marL="2740252" indent="0">
              <a:buNone/>
              <a:defRPr sz="1991"/>
            </a:lvl7pPr>
            <a:lvl8pPr marL="3196965" indent="0">
              <a:buNone/>
              <a:defRPr sz="1991"/>
            </a:lvl8pPr>
            <a:lvl9pPr marL="3653672" indent="0">
              <a:buNone/>
              <a:defRPr sz="1991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54" y="7634290"/>
            <a:ext cx="7802563" cy="1144587"/>
          </a:xfrm>
        </p:spPr>
        <p:txBody>
          <a:bodyPr/>
          <a:lstStyle>
            <a:lvl1pPr marL="0" indent="0">
              <a:buNone/>
              <a:defRPr sz="1422"/>
            </a:lvl1pPr>
            <a:lvl2pPr marL="456704" indent="0">
              <a:buNone/>
              <a:defRPr sz="1138"/>
            </a:lvl2pPr>
            <a:lvl3pPr marL="913415" indent="0">
              <a:buNone/>
              <a:defRPr sz="996"/>
            </a:lvl3pPr>
            <a:lvl4pPr marL="1370122" indent="0">
              <a:buNone/>
              <a:defRPr sz="853"/>
            </a:lvl4pPr>
            <a:lvl5pPr marL="1826834" indent="0">
              <a:buNone/>
              <a:defRPr sz="853"/>
            </a:lvl5pPr>
            <a:lvl6pPr marL="2283544" indent="0">
              <a:buNone/>
              <a:defRPr sz="853"/>
            </a:lvl6pPr>
            <a:lvl7pPr marL="2740252" indent="0">
              <a:buNone/>
              <a:defRPr sz="853"/>
            </a:lvl7pPr>
            <a:lvl8pPr marL="3196965" indent="0">
              <a:buNone/>
              <a:defRPr sz="853"/>
            </a:lvl8pPr>
            <a:lvl9pPr marL="3653672" indent="0">
              <a:buNone/>
              <a:defRPr sz="853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29083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7470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78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76504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780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3982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1pPr>
            <a:lvl2pPr marL="457176" indent="0">
              <a:buNone/>
              <a:defRPr sz="1849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5pPr>
            <a:lvl6pPr marL="2285884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5804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5"/>
          </a:xfrm>
        </p:spPr>
        <p:txBody>
          <a:bodyPr/>
          <a:lstStyle>
            <a:lvl1pPr>
              <a:defRPr sz="2844"/>
            </a:lvl1pPr>
            <a:lvl2pPr>
              <a:defRPr sz="2418"/>
            </a:lvl2pPr>
            <a:lvl3pPr>
              <a:defRPr sz="1991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5"/>
          </a:xfrm>
        </p:spPr>
        <p:txBody>
          <a:bodyPr/>
          <a:lstStyle>
            <a:lvl1pPr>
              <a:defRPr sz="2844"/>
            </a:lvl1pPr>
            <a:lvl2pPr>
              <a:defRPr sz="2418"/>
            </a:lvl2pPr>
            <a:lvl3pPr>
              <a:defRPr sz="1991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962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18" b="1"/>
            </a:lvl1pPr>
            <a:lvl2pPr marL="457176" indent="0">
              <a:buNone/>
              <a:defRPr sz="1991" b="1"/>
            </a:lvl2pPr>
            <a:lvl3pPr marL="914354" indent="0">
              <a:buNone/>
              <a:defRPr sz="1849" b="1"/>
            </a:lvl3pPr>
            <a:lvl4pPr marL="1371530" indent="0">
              <a:buNone/>
              <a:defRPr sz="1564" b="1"/>
            </a:lvl4pPr>
            <a:lvl5pPr marL="1828706" indent="0">
              <a:buNone/>
              <a:defRPr sz="1564" b="1"/>
            </a:lvl5pPr>
            <a:lvl6pPr marL="2285884" indent="0">
              <a:buNone/>
              <a:defRPr sz="1564" b="1"/>
            </a:lvl6pPr>
            <a:lvl7pPr marL="2743060" indent="0">
              <a:buNone/>
              <a:defRPr sz="1564" b="1"/>
            </a:lvl7pPr>
            <a:lvl8pPr marL="3200236" indent="0">
              <a:buNone/>
              <a:defRPr sz="1564" b="1"/>
            </a:lvl8pPr>
            <a:lvl9pPr marL="3657413" indent="0">
              <a:buNone/>
              <a:defRPr sz="1564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18"/>
            </a:lvl1pPr>
            <a:lvl2pPr>
              <a:defRPr sz="1991"/>
            </a:lvl2pPr>
            <a:lvl3pPr>
              <a:defRPr sz="1849"/>
            </a:lvl3pPr>
            <a:lvl4pPr>
              <a:defRPr sz="1564"/>
            </a:lvl4pPr>
            <a:lvl5pPr>
              <a:defRPr sz="1564"/>
            </a:lvl5pPr>
            <a:lvl6pPr>
              <a:defRPr sz="1564"/>
            </a:lvl6pPr>
            <a:lvl7pPr>
              <a:defRPr sz="1564"/>
            </a:lvl7pPr>
            <a:lvl8pPr>
              <a:defRPr sz="1564"/>
            </a:lvl8pPr>
            <a:lvl9pPr>
              <a:defRPr sz="156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18" b="1"/>
            </a:lvl1pPr>
            <a:lvl2pPr marL="457176" indent="0">
              <a:buNone/>
              <a:defRPr sz="1991" b="1"/>
            </a:lvl2pPr>
            <a:lvl3pPr marL="914354" indent="0">
              <a:buNone/>
              <a:defRPr sz="1849" b="1"/>
            </a:lvl3pPr>
            <a:lvl4pPr marL="1371530" indent="0">
              <a:buNone/>
              <a:defRPr sz="1564" b="1"/>
            </a:lvl4pPr>
            <a:lvl5pPr marL="1828706" indent="0">
              <a:buNone/>
              <a:defRPr sz="1564" b="1"/>
            </a:lvl5pPr>
            <a:lvl6pPr marL="2285884" indent="0">
              <a:buNone/>
              <a:defRPr sz="1564" b="1"/>
            </a:lvl6pPr>
            <a:lvl7pPr marL="2743060" indent="0">
              <a:buNone/>
              <a:defRPr sz="1564" b="1"/>
            </a:lvl7pPr>
            <a:lvl8pPr marL="3200236" indent="0">
              <a:buNone/>
              <a:defRPr sz="1564" b="1"/>
            </a:lvl8pPr>
            <a:lvl9pPr marL="3657413" indent="0">
              <a:buNone/>
              <a:defRPr sz="1564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18"/>
            </a:lvl1pPr>
            <a:lvl2pPr>
              <a:defRPr sz="1991"/>
            </a:lvl2pPr>
            <a:lvl3pPr>
              <a:defRPr sz="1849"/>
            </a:lvl3pPr>
            <a:lvl4pPr>
              <a:defRPr sz="1564"/>
            </a:lvl4pPr>
            <a:lvl5pPr>
              <a:defRPr sz="1564"/>
            </a:lvl5pPr>
            <a:lvl6pPr>
              <a:defRPr sz="1564"/>
            </a:lvl6pPr>
            <a:lvl7pPr>
              <a:defRPr sz="1564"/>
            </a:lvl7pPr>
            <a:lvl8pPr>
              <a:defRPr sz="1564"/>
            </a:lvl8pPr>
            <a:lvl9pPr>
              <a:defRPr sz="156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8654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8039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3501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1991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29"/>
            </a:lvl1pPr>
            <a:lvl2pPr>
              <a:defRPr sz="2844"/>
            </a:lvl2pPr>
            <a:lvl3pPr>
              <a:defRPr sz="2418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22"/>
            </a:lvl1pPr>
            <a:lvl2pPr marL="457176" indent="0">
              <a:buNone/>
              <a:defRPr sz="1138"/>
            </a:lvl2pPr>
            <a:lvl3pPr marL="914354" indent="0">
              <a:buNone/>
              <a:defRPr sz="996"/>
            </a:lvl3pPr>
            <a:lvl4pPr marL="1371530" indent="0">
              <a:buNone/>
              <a:defRPr sz="853"/>
            </a:lvl4pPr>
            <a:lvl5pPr marL="1828706" indent="0">
              <a:buNone/>
              <a:defRPr sz="853"/>
            </a:lvl5pPr>
            <a:lvl6pPr marL="2285884" indent="0">
              <a:buNone/>
              <a:defRPr sz="853"/>
            </a:lvl6pPr>
            <a:lvl7pPr marL="2743060" indent="0">
              <a:buNone/>
              <a:defRPr sz="853"/>
            </a:lvl7pPr>
            <a:lvl8pPr marL="3200236" indent="0">
              <a:buNone/>
              <a:defRPr sz="853"/>
            </a:lvl8pPr>
            <a:lvl9pPr marL="3657413" indent="0">
              <a:buNone/>
              <a:defRPr sz="853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09727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1991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129"/>
            </a:lvl1pPr>
            <a:lvl2pPr marL="457176" indent="0">
              <a:buNone/>
              <a:defRPr sz="2844"/>
            </a:lvl2pPr>
            <a:lvl3pPr marL="914354" indent="0">
              <a:buNone/>
              <a:defRPr sz="2418"/>
            </a:lvl3pPr>
            <a:lvl4pPr marL="1371530" indent="0">
              <a:buNone/>
              <a:defRPr sz="1991"/>
            </a:lvl4pPr>
            <a:lvl5pPr marL="1828706" indent="0">
              <a:buNone/>
              <a:defRPr sz="1991"/>
            </a:lvl5pPr>
            <a:lvl6pPr marL="2285884" indent="0">
              <a:buNone/>
              <a:defRPr sz="1991"/>
            </a:lvl6pPr>
            <a:lvl7pPr marL="2743060" indent="0">
              <a:buNone/>
              <a:defRPr sz="1991"/>
            </a:lvl7pPr>
            <a:lvl8pPr marL="3200236" indent="0">
              <a:buNone/>
              <a:defRPr sz="1991"/>
            </a:lvl8pPr>
            <a:lvl9pPr marL="3657413" indent="0">
              <a:buNone/>
              <a:defRPr sz="1991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22"/>
            </a:lvl1pPr>
            <a:lvl2pPr marL="457176" indent="0">
              <a:buNone/>
              <a:defRPr sz="1138"/>
            </a:lvl2pPr>
            <a:lvl3pPr marL="914354" indent="0">
              <a:buNone/>
              <a:defRPr sz="996"/>
            </a:lvl3pPr>
            <a:lvl4pPr marL="1371530" indent="0">
              <a:buNone/>
              <a:defRPr sz="853"/>
            </a:lvl4pPr>
            <a:lvl5pPr marL="1828706" indent="0">
              <a:buNone/>
              <a:defRPr sz="853"/>
            </a:lvl5pPr>
            <a:lvl6pPr marL="2285884" indent="0">
              <a:buNone/>
              <a:defRPr sz="853"/>
            </a:lvl6pPr>
            <a:lvl7pPr marL="2743060" indent="0">
              <a:buNone/>
              <a:defRPr sz="853"/>
            </a:lvl7pPr>
            <a:lvl8pPr marL="3200236" indent="0">
              <a:buNone/>
              <a:defRPr sz="853"/>
            </a:lvl8pPr>
            <a:lvl9pPr marL="3657413" indent="0">
              <a:buNone/>
              <a:defRPr sz="853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90455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5123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195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2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0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1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1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1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2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9682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9882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3982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1pPr>
            <a:lvl2pPr marL="457176" indent="0">
              <a:buNone/>
              <a:defRPr sz="1849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5pPr>
            <a:lvl6pPr marL="2285884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3583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5"/>
          </a:xfrm>
          <a:prstGeom prst="rect">
            <a:avLst/>
          </a:prstGeom>
        </p:spPr>
        <p:txBody>
          <a:bodyPr/>
          <a:lstStyle>
            <a:lvl1pPr>
              <a:defRPr sz="2844"/>
            </a:lvl1pPr>
            <a:lvl2pPr>
              <a:defRPr sz="2418"/>
            </a:lvl2pPr>
            <a:lvl3pPr>
              <a:defRPr sz="1991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5"/>
          </a:xfrm>
          <a:prstGeom prst="rect">
            <a:avLst/>
          </a:prstGeom>
        </p:spPr>
        <p:txBody>
          <a:bodyPr/>
          <a:lstStyle>
            <a:lvl1pPr>
              <a:defRPr sz="2844"/>
            </a:lvl1pPr>
            <a:lvl2pPr>
              <a:defRPr sz="2418"/>
            </a:lvl2pPr>
            <a:lvl3pPr>
              <a:defRPr sz="1991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282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8" b="1"/>
            </a:lvl1pPr>
            <a:lvl2pPr marL="457176" indent="0">
              <a:buNone/>
              <a:defRPr sz="1991" b="1"/>
            </a:lvl2pPr>
            <a:lvl3pPr marL="914354" indent="0">
              <a:buNone/>
              <a:defRPr sz="1849" b="1"/>
            </a:lvl3pPr>
            <a:lvl4pPr marL="1371530" indent="0">
              <a:buNone/>
              <a:defRPr sz="1564" b="1"/>
            </a:lvl4pPr>
            <a:lvl5pPr marL="1828706" indent="0">
              <a:buNone/>
              <a:defRPr sz="1564" b="1"/>
            </a:lvl5pPr>
            <a:lvl6pPr marL="2285884" indent="0">
              <a:buNone/>
              <a:defRPr sz="1564" b="1"/>
            </a:lvl6pPr>
            <a:lvl7pPr marL="2743060" indent="0">
              <a:buNone/>
              <a:defRPr sz="1564" b="1"/>
            </a:lvl7pPr>
            <a:lvl8pPr marL="3200236" indent="0">
              <a:buNone/>
              <a:defRPr sz="1564" b="1"/>
            </a:lvl8pPr>
            <a:lvl9pPr marL="3657413" indent="0">
              <a:buNone/>
              <a:defRPr sz="1564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18"/>
            </a:lvl1pPr>
            <a:lvl2pPr>
              <a:defRPr sz="1991"/>
            </a:lvl2pPr>
            <a:lvl3pPr>
              <a:defRPr sz="1849"/>
            </a:lvl3pPr>
            <a:lvl4pPr>
              <a:defRPr sz="1564"/>
            </a:lvl4pPr>
            <a:lvl5pPr>
              <a:defRPr sz="1564"/>
            </a:lvl5pPr>
            <a:lvl6pPr>
              <a:defRPr sz="1564"/>
            </a:lvl6pPr>
            <a:lvl7pPr>
              <a:defRPr sz="1564"/>
            </a:lvl7pPr>
            <a:lvl8pPr>
              <a:defRPr sz="1564"/>
            </a:lvl8pPr>
            <a:lvl9pPr>
              <a:defRPr sz="156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8" b="1"/>
            </a:lvl1pPr>
            <a:lvl2pPr marL="457176" indent="0">
              <a:buNone/>
              <a:defRPr sz="1991" b="1"/>
            </a:lvl2pPr>
            <a:lvl3pPr marL="914354" indent="0">
              <a:buNone/>
              <a:defRPr sz="1849" b="1"/>
            </a:lvl3pPr>
            <a:lvl4pPr marL="1371530" indent="0">
              <a:buNone/>
              <a:defRPr sz="1564" b="1"/>
            </a:lvl4pPr>
            <a:lvl5pPr marL="1828706" indent="0">
              <a:buNone/>
              <a:defRPr sz="1564" b="1"/>
            </a:lvl5pPr>
            <a:lvl6pPr marL="2285884" indent="0">
              <a:buNone/>
              <a:defRPr sz="1564" b="1"/>
            </a:lvl6pPr>
            <a:lvl7pPr marL="2743060" indent="0">
              <a:buNone/>
              <a:defRPr sz="1564" b="1"/>
            </a:lvl7pPr>
            <a:lvl8pPr marL="3200236" indent="0">
              <a:buNone/>
              <a:defRPr sz="1564" b="1"/>
            </a:lvl8pPr>
            <a:lvl9pPr marL="3657413" indent="0">
              <a:buNone/>
              <a:defRPr sz="1564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/>
          <a:lstStyle>
            <a:lvl1pPr>
              <a:defRPr sz="2418"/>
            </a:lvl1pPr>
            <a:lvl2pPr>
              <a:defRPr sz="1991"/>
            </a:lvl2pPr>
            <a:lvl3pPr>
              <a:defRPr sz="1849"/>
            </a:lvl3pPr>
            <a:lvl4pPr>
              <a:defRPr sz="1564"/>
            </a:lvl4pPr>
            <a:lvl5pPr>
              <a:defRPr sz="1564"/>
            </a:lvl5pPr>
            <a:lvl6pPr>
              <a:defRPr sz="1564"/>
            </a:lvl6pPr>
            <a:lvl7pPr>
              <a:defRPr sz="1564"/>
            </a:lvl7pPr>
            <a:lvl8pPr>
              <a:defRPr sz="1564"/>
            </a:lvl8pPr>
            <a:lvl9pPr>
              <a:defRPr sz="156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4294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799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2079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1991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  <a:prstGeom prst="rect">
            <a:avLst/>
          </a:prstGeom>
        </p:spPr>
        <p:txBody>
          <a:bodyPr/>
          <a:lstStyle>
            <a:lvl1pPr>
              <a:defRPr sz="3129"/>
            </a:lvl1pPr>
            <a:lvl2pPr>
              <a:defRPr sz="2844"/>
            </a:lvl2pPr>
            <a:lvl3pPr>
              <a:defRPr sz="2418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22"/>
            </a:lvl1pPr>
            <a:lvl2pPr marL="457176" indent="0">
              <a:buNone/>
              <a:defRPr sz="1138"/>
            </a:lvl2pPr>
            <a:lvl3pPr marL="914354" indent="0">
              <a:buNone/>
              <a:defRPr sz="996"/>
            </a:lvl3pPr>
            <a:lvl4pPr marL="1371530" indent="0">
              <a:buNone/>
              <a:defRPr sz="853"/>
            </a:lvl4pPr>
            <a:lvl5pPr marL="1828706" indent="0">
              <a:buNone/>
              <a:defRPr sz="853"/>
            </a:lvl5pPr>
            <a:lvl6pPr marL="2285884" indent="0">
              <a:buNone/>
              <a:defRPr sz="853"/>
            </a:lvl6pPr>
            <a:lvl7pPr marL="2743060" indent="0">
              <a:buNone/>
              <a:defRPr sz="853"/>
            </a:lvl7pPr>
            <a:lvl8pPr marL="3200236" indent="0">
              <a:buNone/>
              <a:defRPr sz="853"/>
            </a:lvl8pPr>
            <a:lvl9pPr marL="3657413" indent="0">
              <a:buNone/>
              <a:defRPr sz="853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101268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1991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129"/>
            </a:lvl1pPr>
            <a:lvl2pPr marL="457176" indent="0">
              <a:buNone/>
              <a:defRPr sz="2844"/>
            </a:lvl2pPr>
            <a:lvl3pPr marL="914354" indent="0">
              <a:buNone/>
              <a:defRPr sz="2418"/>
            </a:lvl3pPr>
            <a:lvl4pPr marL="1371530" indent="0">
              <a:buNone/>
              <a:defRPr sz="1991"/>
            </a:lvl4pPr>
            <a:lvl5pPr marL="1828706" indent="0">
              <a:buNone/>
              <a:defRPr sz="1991"/>
            </a:lvl5pPr>
            <a:lvl6pPr marL="2285884" indent="0">
              <a:buNone/>
              <a:defRPr sz="1991"/>
            </a:lvl6pPr>
            <a:lvl7pPr marL="2743060" indent="0">
              <a:buNone/>
              <a:defRPr sz="1991"/>
            </a:lvl7pPr>
            <a:lvl8pPr marL="3200236" indent="0">
              <a:buNone/>
              <a:defRPr sz="1991"/>
            </a:lvl8pPr>
            <a:lvl9pPr marL="3657413" indent="0">
              <a:buNone/>
              <a:defRPr sz="1991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22"/>
            </a:lvl1pPr>
            <a:lvl2pPr marL="457176" indent="0">
              <a:buNone/>
              <a:defRPr sz="1138"/>
            </a:lvl2pPr>
            <a:lvl3pPr marL="914354" indent="0">
              <a:buNone/>
              <a:defRPr sz="996"/>
            </a:lvl3pPr>
            <a:lvl4pPr marL="1371530" indent="0">
              <a:buNone/>
              <a:defRPr sz="853"/>
            </a:lvl4pPr>
            <a:lvl5pPr marL="1828706" indent="0">
              <a:buNone/>
              <a:defRPr sz="853"/>
            </a:lvl5pPr>
            <a:lvl6pPr marL="2285884" indent="0">
              <a:buNone/>
              <a:defRPr sz="853"/>
            </a:lvl6pPr>
            <a:lvl7pPr marL="2743060" indent="0">
              <a:buNone/>
              <a:defRPr sz="853"/>
            </a:lvl7pPr>
            <a:lvl8pPr marL="3200236" indent="0">
              <a:buNone/>
              <a:defRPr sz="853"/>
            </a:lvl8pPr>
            <a:lvl9pPr marL="3657413" indent="0">
              <a:buNone/>
              <a:defRPr sz="853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71676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05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8994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300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46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46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052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3982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1pPr>
            <a:lvl2pPr marL="456704" indent="0">
              <a:buNone/>
              <a:defRPr sz="1849">
                <a:solidFill>
                  <a:schemeClr val="tx1">
                    <a:tint val="75000"/>
                  </a:schemeClr>
                </a:solidFill>
              </a:defRPr>
            </a:lvl2pPr>
            <a:lvl3pPr marL="913415" indent="0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3pPr>
            <a:lvl4pPr marL="1370122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4pPr>
            <a:lvl5pPr marL="1826834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5pPr>
            <a:lvl6pPr marL="2283544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6pPr>
            <a:lvl7pPr marL="2740252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7pPr>
            <a:lvl8pPr marL="3196965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8pPr>
            <a:lvl9pPr marL="3653672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42211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05"/>
            <a:ext cx="5775324" cy="6435725"/>
          </a:xfrm>
        </p:spPr>
        <p:txBody>
          <a:bodyPr/>
          <a:lstStyle>
            <a:lvl1pPr>
              <a:defRPr sz="2844"/>
            </a:lvl1pPr>
            <a:lvl2pPr>
              <a:defRPr sz="2418"/>
            </a:lvl2pPr>
            <a:lvl3pPr>
              <a:defRPr sz="1991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05"/>
            <a:ext cx="5775324" cy="6435725"/>
          </a:xfrm>
        </p:spPr>
        <p:txBody>
          <a:bodyPr/>
          <a:lstStyle>
            <a:lvl1pPr>
              <a:defRPr sz="2844"/>
            </a:lvl1pPr>
            <a:lvl2pPr>
              <a:defRPr sz="2418"/>
            </a:lvl2pPr>
            <a:lvl3pPr>
              <a:defRPr sz="1991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7939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18" b="1"/>
            </a:lvl1pPr>
            <a:lvl2pPr marL="456704" indent="0">
              <a:buNone/>
              <a:defRPr sz="1991" b="1"/>
            </a:lvl2pPr>
            <a:lvl3pPr marL="913415" indent="0">
              <a:buNone/>
              <a:defRPr sz="1849" b="1"/>
            </a:lvl3pPr>
            <a:lvl4pPr marL="1370122" indent="0">
              <a:buNone/>
              <a:defRPr sz="1564" b="1"/>
            </a:lvl4pPr>
            <a:lvl5pPr marL="1826834" indent="0">
              <a:buNone/>
              <a:defRPr sz="1564" b="1"/>
            </a:lvl5pPr>
            <a:lvl6pPr marL="2283544" indent="0">
              <a:buNone/>
              <a:defRPr sz="1564" b="1"/>
            </a:lvl6pPr>
            <a:lvl7pPr marL="2740252" indent="0">
              <a:buNone/>
              <a:defRPr sz="1564" b="1"/>
            </a:lvl7pPr>
            <a:lvl8pPr marL="3196965" indent="0">
              <a:buNone/>
              <a:defRPr sz="1564" b="1"/>
            </a:lvl8pPr>
            <a:lvl9pPr marL="3653672" indent="0">
              <a:buNone/>
              <a:defRPr sz="1564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18"/>
            </a:lvl1pPr>
            <a:lvl2pPr>
              <a:defRPr sz="1991"/>
            </a:lvl2pPr>
            <a:lvl3pPr>
              <a:defRPr sz="1849"/>
            </a:lvl3pPr>
            <a:lvl4pPr>
              <a:defRPr sz="1564"/>
            </a:lvl4pPr>
            <a:lvl5pPr>
              <a:defRPr sz="1564"/>
            </a:lvl5pPr>
            <a:lvl6pPr>
              <a:defRPr sz="1564"/>
            </a:lvl6pPr>
            <a:lvl7pPr>
              <a:defRPr sz="1564"/>
            </a:lvl7pPr>
            <a:lvl8pPr>
              <a:defRPr sz="1564"/>
            </a:lvl8pPr>
            <a:lvl9pPr>
              <a:defRPr sz="156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18" b="1"/>
            </a:lvl1pPr>
            <a:lvl2pPr marL="456704" indent="0">
              <a:buNone/>
              <a:defRPr sz="1991" b="1"/>
            </a:lvl2pPr>
            <a:lvl3pPr marL="913415" indent="0">
              <a:buNone/>
              <a:defRPr sz="1849" b="1"/>
            </a:lvl3pPr>
            <a:lvl4pPr marL="1370122" indent="0">
              <a:buNone/>
              <a:defRPr sz="1564" b="1"/>
            </a:lvl4pPr>
            <a:lvl5pPr marL="1826834" indent="0">
              <a:buNone/>
              <a:defRPr sz="1564" b="1"/>
            </a:lvl5pPr>
            <a:lvl6pPr marL="2283544" indent="0">
              <a:buNone/>
              <a:defRPr sz="1564" b="1"/>
            </a:lvl6pPr>
            <a:lvl7pPr marL="2740252" indent="0">
              <a:buNone/>
              <a:defRPr sz="1564" b="1"/>
            </a:lvl7pPr>
            <a:lvl8pPr marL="3196965" indent="0">
              <a:buNone/>
              <a:defRPr sz="1564" b="1"/>
            </a:lvl8pPr>
            <a:lvl9pPr marL="3653672" indent="0">
              <a:buNone/>
              <a:defRPr sz="1564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18"/>
            </a:lvl1pPr>
            <a:lvl2pPr>
              <a:defRPr sz="1991"/>
            </a:lvl2pPr>
            <a:lvl3pPr>
              <a:defRPr sz="1849"/>
            </a:lvl3pPr>
            <a:lvl4pPr>
              <a:defRPr sz="1564"/>
            </a:lvl4pPr>
            <a:lvl5pPr>
              <a:defRPr sz="1564"/>
            </a:lvl5pPr>
            <a:lvl6pPr>
              <a:defRPr sz="1564"/>
            </a:lvl6pPr>
            <a:lvl7pPr>
              <a:defRPr sz="1564"/>
            </a:lvl7pPr>
            <a:lvl8pPr>
              <a:defRPr sz="1564"/>
            </a:lvl8pPr>
            <a:lvl9pPr>
              <a:defRPr sz="156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5769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772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7954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05" y="388968"/>
            <a:ext cx="4278313" cy="1652587"/>
          </a:xfrm>
        </p:spPr>
        <p:txBody>
          <a:bodyPr anchor="b"/>
          <a:lstStyle>
            <a:lvl1pPr algn="l">
              <a:defRPr sz="1991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29"/>
            </a:lvl1pPr>
            <a:lvl2pPr>
              <a:defRPr sz="2844"/>
            </a:lvl2pPr>
            <a:lvl3pPr>
              <a:defRPr sz="2418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05" y="2041526"/>
            <a:ext cx="4278313" cy="6670674"/>
          </a:xfrm>
        </p:spPr>
        <p:txBody>
          <a:bodyPr/>
          <a:lstStyle>
            <a:lvl1pPr marL="0" indent="0">
              <a:buNone/>
              <a:defRPr sz="1422"/>
            </a:lvl1pPr>
            <a:lvl2pPr marL="456704" indent="0">
              <a:buNone/>
              <a:defRPr sz="1138"/>
            </a:lvl2pPr>
            <a:lvl3pPr marL="913415" indent="0">
              <a:buNone/>
              <a:defRPr sz="996"/>
            </a:lvl3pPr>
            <a:lvl4pPr marL="1370122" indent="0">
              <a:buNone/>
              <a:defRPr sz="853"/>
            </a:lvl4pPr>
            <a:lvl5pPr marL="1826834" indent="0">
              <a:buNone/>
              <a:defRPr sz="853"/>
            </a:lvl5pPr>
            <a:lvl6pPr marL="2283544" indent="0">
              <a:buNone/>
              <a:defRPr sz="853"/>
            </a:lvl6pPr>
            <a:lvl7pPr marL="2740252" indent="0">
              <a:buNone/>
              <a:defRPr sz="853"/>
            </a:lvl7pPr>
            <a:lvl8pPr marL="3196965" indent="0">
              <a:buNone/>
              <a:defRPr sz="853"/>
            </a:lvl8pPr>
            <a:lvl9pPr marL="3653672" indent="0">
              <a:buNone/>
              <a:defRPr sz="853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1295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54" y="6827839"/>
            <a:ext cx="7802563" cy="806450"/>
          </a:xfrm>
        </p:spPr>
        <p:txBody>
          <a:bodyPr anchor="b"/>
          <a:lstStyle>
            <a:lvl1pPr algn="l">
              <a:defRPr sz="1991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54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129"/>
            </a:lvl1pPr>
            <a:lvl2pPr marL="456704" indent="0">
              <a:buNone/>
              <a:defRPr sz="2844"/>
            </a:lvl2pPr>
            <a:lvl3pPr marL="913415" indent="0">
              <a:buNone/>
              <a:defRPr sz="2418"/>
            </a:lvl3pPr>
            <a:lvl4pPr marL="1370122" indent="0">
              <a:buNone/>
              <a:defRPr sz="1991"/>
            </a:lvl4pPr>
            <a:lvl5pPr marL="1826834" indent="0">
              <a:buNone/>
              <a:defRPr sz="1991"/>
            </a:lvl5pPr>
            <a:lvl6pPr marL="2283544" indent="0">
              <a:buNone/>
              <a:defRPr sz="1991"/>
            </a:lvl6pPr>
            <a:lvl7pPr marL="2740252" indent="0">
              <a:buNone/>
              <a:defRPr sz="1991"/>
            </a:lvl7pPr>
            <a:lvl8pPr marL="3196965" indent="0">
              <a:buNone/>
              <a:defRPr sz="1991"/>
            </a:lvl8pPr>
            <a:lvl9pPr marL="3653672" indent="0">
              <a:buNone/>
              <a:defRPr sz="1991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54" y="7634290"/>
            <a:ext cx="7802563" cy="1144587"/>
          </a:xfrm>
        </p:spPr>
        <p:txBody>
          <a:bodyPr/>
          <a:lstStyle>
            <a:lvl1pPr marL="0" indent="0">
              <a:buNone/>
              <a:defRPr sz="1422"/>
            </a:lvl1pPr>
            <a:lvl2pPr marL="456704" indent="0">
              <a:buNone/>
              <a:defRPr sz="1138"/>
            </a:lvl2pPr>
            <a:lvl3pPr marL="913415" indent="0">
              <a:buNone/>
              <a:defRPr sz="996"/>
            </a:lvl3pPr>
            <a:lvl4pPr marL="1370122" indent="0">
              <a:buNone/>
              <a:defRPr sz="853"/>
            </a:lvl4pPr>
            <a:lvl5pPr marL="1826834" indent="0">
              <a:buNone/>
              <a:defRPr sz="853"/>
            </a:lvl5pPr>
            <a:lvl6pPr marL="2283544" indent="0">
              <a:buNone/>
              <a:defRPr sz="853"/>
            </a:lvl6pPr>
            <a:lvl7pPr marL="2740252" indent="0">
              <a:buNone/>
              <a:defRPr sz="853"/>
            </a:lvl7pPr>
            <a:lvl8pPr marL="3196965" indent="0">
              <a:buNone/>
              <a:defRPr sz="853"/>
            </a:lvl8pPr>
            <a:lvl9pPr marL="3653672" indent="0">
              <a:buNone/>
              <a:defRPr sz="853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7755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4271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07636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294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21" indent="0">
              <a:buNone/>
              <a:defRPr sz="2000" b="1"/>
            </a:lvl2pPr>
            <a:lvl3pPr marL="912054" indent="0">
              <a:buNone/>
              <a:defRPr sz="1800" b="1"/>
            </a:lvl3pPr>
            <a:lvl4pPr marL="1368091" indent="0">
              <a:buNone/>
              <a:defRPr sz="1600" b="1"/>
            </a:lvl4pPr>
            <a:lvl5pPr marL="1824122" indent="0">
              <a:buNone/>
              <a:defRPr sz="1600" b="1"/>
            </a:lvl5pPr>
            <a:lvl6pPr marL="2280162" indent="0">
              <a:buNone/>
              <a:defRPr sz="1600" b="1"/>
            </a:lvl6pPr>
            <a:lvl7pPr marL="2736183" indent="0">
              <a:buNone/>
              <a:defRPr sz="1600" b="1"/>
            </a:lvl7pPr>
            <a:lvl8pPr marL="3192222" indent="0">
              <a:buNone/>
              <a:defRPr sz="1600" b="1"/>
            </a:lvl8pPr>
            <a:lvl9pPr marL="364825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21" indent="0">
              <a:buNone/>
              <a:defRPr sz="2000" b="1"/>
            </a:lvl2pPr>
            <a:lvl3pPr marL="912054" indent="0">
              <a:buNone/>
              <a:defRPr sz="1800" b="1"/>
            </a:lvl3pPr>
            <a:lvl4pPr marL="1368091" indent="0">
              <a:buNone/>
              <a:defRPr sz="1600" b="1"/>
            </a:lvl4pPr>
            <a:lvl5pPr marL="1824122" indent="0">
              <a:buNone/>
              <a:defRPr sz="1600" b="1"/>
            </a:lvl5pPr>
            <a:lvl6pPr marL="2280162" indent="0">
              <a:buNone/>
              <a:defRPr sz="1600" b="1"/>
            </a:lvl6pPr>
            <a:lvl7pPr marL="2736183" indent="0">
              <a:buNone/>
              <a:defRPr sz="1600" b="1"/>
            </a:lvl7pPr>
            <a:lvl8pPr marL="3192222" indent="0">
              <a:buNone/>
              <a:defRPr sz="1600" b="1"/>
            </a:lvl8pPr>
            <a:lvl9pPr marL="364825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5073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5884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99774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72086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10654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130991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599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399"/>
            </a:lvl1pPr>
            <a:lvl2pPr marL="457176" indent="0">
              <a:buNone/>
              <a:defRPr sz="12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70824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6" indent="0">
              <a:buNone/>
              <a:defRPr sz="2800"/>
            </a:lvl2pPr>
            <a:lvl3pPr marL="914354" indent="0">
              <a:buNone/>
              <a:defRPr sz="2399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399"/>
            </a:lvl1pPr>
            <a:lvl2pPr marL="457176" indent="0">
              <a:buNone/>
              <a:defRPr sz="12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561387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343964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24531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5884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7648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1099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043937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95620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08317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7820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399"/>
            </a:lvl1pPr>
            <a:lvl2pPr marL="457176" indent="0">
              <a:buNone/>
              <a:defRPr sz="12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31048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6" indent="0">
              <a:buNone/>
              <a:defRPr sz="2800"/>
            </a:lvl2pPr>
            <a:lvl3pPr marL="914354" indent="0">
              <a:buNone/>
              <a:defRPr sz="2399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399"/>
            </a:lvl1pPr>
            <a:lvl2pPr marL="457176" indent="0">
              <a:buNone/>
              <a:defRPr sz="12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4610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752730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07734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5884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5734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3829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532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4296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307423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1330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399"/>
            </a:lvl1pPr>
            <a:lvl2pPr marL="457176" indent="0">
              <a:buNone/>
              <a:defRPr sz="12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92221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6" indent="0">
              <a:buNone/>
              <a:defRPr sz="2800"/>
            </a:lvl2pPr>
            <a:lvl3pPr marL="914354" indent="0">
              <a:buNone/>
              <a:defRPr sz="2399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399"/>
            </a:lvl1pPr>
            <a:lvl2pPr marL="457176" indent="0">
              <a:buNone/>
              <a:defRPr sz="12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02991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132946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5290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5884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29058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632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1108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46" y="38901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46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021" indent="0">
              <a:buNone/>
              <a:defRPr sz="1100"/>
            </a:lvl2pPr>
            <a:lvl3pPr marL="912054" indent="0">
              <a:buNone/>
              <a:defRPr sz="1000"/>
            </a:lvl3pPr>
            <a:lvl4pPr marL="1368091" indent="0">
              <a:buNone/>
              <a:defRPr sz="900"/>
            </a:lvl4pPr>
            <a:lvl5pPr marL="1824122" indent="0">
              <a:buNone/>
              <a:defRPr sz="900"/>
            </a:lvl5pPr>
            <a:lvl6pPr marL="2280162" indent="0">
              <a:buNone/>
              <a:defRPr sz="900"/>
            </a:lvl6pPr>
            <a:lvl7pPr marL="2736183" indent="0">
              <a:buNone/>
              <a:defRPr sz="900"/>
            </a:lvl7pPr>
            <a:lvl8pPr marL="3192222" indent="0">
              <a:buNone/>
              <a:defRPr sz="900"/>
            </a:lvl8pPr>
            <a:lvl9pPr marL="3648252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110873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08356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365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399"/>
            </a:lvl1pPr>
            <a:lvl2pPr marL="457176" indent="0">
              <a:buNone/>
              <a:defRPr sz="12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998116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6" indent="0">
              <a:buNone/>
              <a:defRPr sz="2800"/>
            </a:lvl2pPr>
            <a:lvl3pPr marL="914354" indent="0">
              <a:buNone/>
              <a:defRPr sz="2399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399"/>
            </a:lvl1pPr>
            <a:lvl2pPr marL="457176" indent="0">
              <a:buNone/>
              <a:defRPr sz="12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65201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33555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713814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5884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03029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700676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19759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1016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9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96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100"/>
            </a:lvl1pPr>
            <a:lvl2pPr marL="456021" indent="0">
              <a:buNone/>
              <a:defRPr sz="2800"/>
            </a:lvl2pPr>
            <a:lvl3pPr marL="912054" indent="0">
              <a:buNone/>
              <a:defRPr sz="2400"/>
            </a:lvl3pPr>
            <a:lvl4pPr marL="1368091" indent="0">
              <a:buNone/>
              <a:defRPr sz="2000"/>
            </a:lvl4pPr>
            <a:lvl5pPr marL="1824122" indent="0">
              <a:buNone/>
              <a:defRPr sz="2000"/>
            </a:lvl5pPr>
            <a:lvl6pPr marL="2280162" indent="0">
              <a:buNone/>
              <a:defRPr sz="2000"/>
            </a:lvl6pPr>
            <a:lvl7pPr marL="2736183" indent="0">
              <a:buNone/>
              <a:defRPr sz="2000"/>
            </a:lvl7pPr>
            <a:lvl8pPr marL="3192222" indent="0">
              <a:buNone/>
              <a:defRPr sz="2000"/>
            </a:lvl8pPr>
            <a:lvl9pPr marL="3648252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96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021" indent="0">
              <a:buNone/>
              <a:defRPr sz="1100"/>
            </a:lvl2pPr>
            <a:lvl3pPr marL="912054" indent="0">
              <a:buNone/>
              <a:defRPr sz="1000"/>
            </a:lvl3pPr>
            <a:lvl4pPr marL="1368091" indent="0">
              <a:buNone/>
              <a:defRPr sz="900"/>
            </a:lvl4pPr>
            <a:lvl5pPr marL="1824122" indent="0">
              <a:buNone/>
              <a:defRPr sz="900"/>
            </a:lvl5pPr>
            <a:lvl6pPr marL="2280162" indent="0">
              <a:buNone/>
              <a:defRPr sz="900"/>
            </a:lvl6pPr>
            <a:lvl7pPr marL="2736183" indent="0">
              <a:buNone/>
              <a:defRPr sz="900"/>
            </a:lvl7pPr>
            <a:lvl8pPr marL="3192222" indent="0">
              <a:buNone/>
              <a:defRPr sz="900"/>
            </a:lvl8pPr>
            <a:lvl9pPr marL="3648252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03787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56403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399"/>
            </a:lvl1pPr>
            <a:lvl2pPr marL="457176" indent="0">
              <a:buNone/>
              <a:defRPr sz="12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627497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6" indent="0">
              <a:buNone/>
              <a:defRPr sz="2800"/>
            </a:lvl2pPr>
            <a:lvl3pPr marL="914354" indent="0">
              <a:buNone/>
              <a:defRPr sz="2399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399"/>
            </a:lvl1pPr>
            <a:lvl2pPr marL="457176" indent="0">
              <a:buNone/>
              <a:defRPr sz="12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539482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47804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84955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5884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949748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969595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83486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737829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824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53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3082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399"/>
            </a:lvl1pPr>
            <a:lvl2pPr marL="457176" indent="0">
              <a:buNone/>
              <a:defRPr sz="12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046932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6" indent="0">
              <a:buNone/>
              <a:defRPr sz="2800"/>
            </a:lvl2pPr>
            <a:lvl3pPr marL="914354" indent="0">
              <a:buNone/>
              <a:defRPr sz="2399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399"/>
            </a:lvl1pPr>
            <a:lvl2pPr marL="457176" indent="0">
              <a:buNone/>
              <a:defRPr sz="12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08814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50456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80457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652404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79612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15651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74749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50227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944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386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79991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890741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0128-95C3-E040-B35A-3D29303F4E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1AE2-155F-384C-AB93-027C5C7397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3041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0128-95C3-E040-B35A-3D29303F4E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1AE2-155F-384C-AB93-027C5C7397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8766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0128-95C3-E040-B35A-3D29303F4E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1AE2-155F-384C-AB93-027C5C7397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9146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0128-95C3-E040-B35A-3D29303F4E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1AE2-155F-384C-AB93-027C5C7397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9425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0128-95C3-E040-B35A-3D29303F4E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1AE2-155F-384C-AB93-027C5C7397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6667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0128-95C3-E040-B35A-3D29303F4E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1AE2-155F-384C-AB93-027C5C7397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0351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0128-95C3-E040-B35A-3D29303F4E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1AE2-155F-384C-AB93-027C5C7397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3562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0128-95C3-E040-B35A-3D29303F4E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1AE2-155F-384C-AB93-027C5C7397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7232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0128-95C3-E040-B35A-3D29303F4E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1AE2-155F-384C-AB93-027C5C7397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31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9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7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4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3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234110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0128-95C3-E040-B35A-3D29303F4E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1AE2-155F-384C-AB93-027C5C7397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6764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0128-95C3-E040-B35A-3D29303F4E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1AE2-155F-384C-AB93-027C5C7397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87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53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53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98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03" indent="0">
              <a:buNone/>
              <a:defRPr sz="2000" b="1"/>
            </a:lvl2pPr>
            <a:lvl3pPr marL="911819" indent="0">
              <a:buNone/>
              <a:defRPr sz="1800" b="1"/>
            </a:lvl3pPr>
            <a:lvl4pPr marL="1367743" indent="0">
              <a:buNone/>
              <a:defRPr sz="1600" b="1"/>
            </a:lvl4pPr>
            <a:lvl5pPr marL="1823654" indent="0">
              <a:buNone/>
              <a:defRPr sz="1600" b="1"/>
            </a:lvl5pPr>
            <a:lvl6pPr marL="2279579" indent="0">
              <a:buNone/>
              <a:defRPr sz="1600" b="1"/>
            </a:lvl6pPr>
            <a:lvl7pPr marL="2735482" indent="0">
              <a:buNone/>
              <a:defRPr sz="1600" b="1"/>
            </a:lvl7pPr>
            <a:lvl8pPr marL="3191404" indent="0">
              <a:buNone/>
              <a:defRPr sz="1600" b="1"/>
            </a:lvl8pPr>
            <a:lvl9pPr marL="364731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03" indent="0">
              <a:buNone/>
              <a:defRPr sz="2000" b="1"/>
            </a:lvl2pPr>
            <a:lvl3pPr marL="911819" indent="0">
              <a:buNone/>
              <a:defRPr sz="1800" b="1"/>
            </a:lvl3pPr>
            <a:lvl4pPr marL="1367743" indent="0">
              <a:buNone/>
              <a:defRPr sz="1600" b="1"/>
            </a:lvl4pPr>
            <a:lvl5pPr marL="1823654" indent="0">
              <a:buNone/>
              <a:defRPr sz="1600" b="1"/>
            </a:lvl5pPr>
            <a:lvl6pPr marL="2279579" indent="0">
              <a:buNone/>
              <a:defRPr sz="1600" b="1"/>
            </a:lvl6pPr>
            <a:lvl7pPr marL="2735482" indent="0">
              <a:buNone/>
              <a:defRPr sz="1600" b="1"/>
            </a:lvl7pPr>
            <a:lvl8pPr marL="3191404" indent="0">
              <a:buNone/>
              <a:defRPr sz="1600" b="1"/>
            </a:lvl8pPr>
            <a:lvl9pPr marL="364731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53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566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020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53" y="38901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5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5903" indent="0">
              <a:buNone/>
              <a:defRPr sz="1100"/>
            </a:lvl2pPr>
            <a:lvl3pPr marL="911819" indent="0">
              <a:buNone/>
              <a:defRPr sz="1000"/>
            </a:lvl3pPr>
            <a:lvl4pPr marL="1367743" indent="0">
              <a:buNone/>
              <a:defRPr sz="900"/>
            </a:lvl4pPr>
            <a:lvl5pPr marL="1823654" indent="0">
              <a:buNone/>
              <a:defRPr sz="900"/>
            </a:lvl5pPr>
            <a:lvl6pPr marL="2279579" indent="0">
              <a:buNone/>
              <a:defRPr sz="900"/>
            </a:lvl6pPr>
            <a:lvl7pPr marL="2735482" indent="0">
              <a:buNone/>
              <a:defRPr sz="900"/>
            </a:lvl7pPr>
            <a:lvl8pPr marL="3191404" indent="0">
              <a:buNone/>
              <a:defRPr sz="900"/>
            </a:lvl8pPr>
            <a:lvl9pPr marL="3647319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498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60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603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100"/>
            </a:lvl1pPr>
            <a:lvl2pPr marL="455903" indent="0">
              <a:buNone/>
              <a:defRPr sz="2800"/>
            </a:lvl2pPr>
            <a:lvl3pPr marL="911819" indent="0">
              <a:buNone/>
              <a:defRPr sz="2400"/>
            </a:lvl3pPr>
            <a:lvl4pPr marL="1367743" indent="0">
              <a:buNone/>
              <a:defRPr sz="2000"/>
            </a:lvl4pPr>
            <a:lvl5pPr marL="1823654" indent="0">
              <a:buNone/>
              <a:defRPr sz="2000"/>
            </a:lvl5pPr>
            <a:lvl6pPr marL="2279579" indent="0">
              <a:buNone/>
              <a:defRPr sz="2000"/>
            </a:lvl6pPr>
            <a:lvl7pPr marL="2735482" indent="0">
              <a:buNone/>
              <a:defRPr sz="2000"/>
            </a:lvl7pPr>
            <a:lvl8pPr marL="3191404" indent="0">
              <a:buNone/>
              <a:defRPr sz="2000"/>
            </a:lvl8pPr>
            <a:lvl9pPr marL="3647319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60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5903" indent="0">
              <a:buNone/>
              <a:defRPr sz="1100"/>
            </a:lvl2pPr>
            <a:lvl3pPr marL="911819" indent="0">
              <a:buNone/>
              <a:defRPr sz="1000"/>
            </a:lvl3pPr>
            <a:lvl4pPr marL="1367743" indent="0">
              <a:buNone/>
              <a:defRPr sz="900"/>
            </a:lvl4pPr>
            <a:lvl5pPr marL="1823654" indent="0">
              <a:buNone/>
              <a:defRPr sz="900"/>
            </a:lvl5pPr>
            <a:lvl6pPr marL="2279579" indent="0">
              <a:buNone/>
              <a:defRPr sz="900"/>
            </a:lvl6pPr>
            <a:lvl7pPr marL="2735482" indent="0">
              <a:buNone/>
              <a:defRPr sz="900"/>
            </a:lvl7pPr>
            <a:lvl8pPr marL="3191404" indent="0">
              <a:buNone/>
              <a:defRPr sz="900"/>
            </a:lvl8pPr>
            <a:lvl9pPr marL="3647319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789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322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0"/>
            <a:ext cx="11704320" cy="31089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5601549"/>
            <a:ext cx="11704320" cy="31112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46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2717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0062" y="517033"/>
            <a:ext cx="10740250" cy="75635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6729" y="1907902"/>
            <a:ext cx="12300373" cy="671237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4725" y="8886825"/>
            <a:ext cx="2709863" cy="649288"/>
          </a:xfrm>
          <a:prstGeom prst="rect">
            <a:avLst/>
          </a:prstGeom>
        </p:spPr>
        <p:txBody>
          <a:bodyPr vert="horz" wrap="square" lIns="129675" tIns="64838" rIns="129675" bIns="64838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CBA14A0F-3A12-451A-B83A-AD9213D1D2C9}" type="datetime1">
              <a:rPr lang="zh-CN" altLang="en-US" sz="4300">
                <a:latin typeface="Helvetica Neue Light" charset="0"/>
                <a:sym typeface="Helvetica Neue Light" charset="0"/>
              </a:rPr>
              <a:pPr>
                <a:defRPr/>
              </a:pPr>
              <a:t>2016/4/6</a:t>
            </a:fld>
            <a:endParaRPr lang="en-US" altLang="zh-CN" sz="4300" dirty="0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413" y="8886825"/>
            <a:ext cx="4659312" cy="649288"/>
          </a:xfrm>
          <a:prstGeom prst="rect">
            <a:avLst/>
          </a:prstGeom>
        </p:spPr>
        <p:txBody>
          <a:bodyPr lIns="129675" tIns="64838" rIns="129675" bIns="64838"/>
          <a:lstStyle>
            <a:lvl1pPr eaLnBrk="1" hangingPunct="1">
              <a:defRPr sz="4300">
                <a:latin typeface="Helvetica Neue Light" charset="0"/>
                <a:ea typeface="ヒラギノ角ゴ ProN W3" charset="-128"/>
                <a:cs typeface="ヒラギノ角ゴ ProN W3" charset="-128"/>
                <a:sym typeface="Helvetica Neue Light" charset="0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213" y="8886825"/>
            <a:ext cx="2709862" cy="649288"/>
          </a:xfrm>
          <a:prstGeom prst="rect">
            <a:avLst/>
          </a:prstGeom>
        </p:spPr>
        <p:txBody>
          <a:bodyPr vert="horz" wrap="square" lIns="129675" tIns="64838" rIns="129675" bIns="64838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3539CEA-99D0-4FA0-811C-3A304AA3DD92}" type="slidenum">
              <a:rPr lang="en-US" altLang="zh-CN" sz="4300">
                <a:latin typeface="Helvetica Neue Light" charset="0"/>
                <a:ea typeface="ヒラギノ角ゴ ProN W3" charset="-128"/>
                <a:sym typeface="Helvetica Neue Light" charset="0"/>
              </a:rPr>
              <a:pPr>
                <a:defRPr/>
              </a:pPr>
              <a:t>‹#›</a:t>
            </a:fld>
            <a:endParaRPr lang="en-US" altLang="zh-CN" sz="4300" dirty="0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118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946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206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416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9822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0475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40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640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541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1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2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4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6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7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8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9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8887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40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40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4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778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15" indent="0">
              <a:buNone/>
              <a:defRPr sz="2000" b="1"/>
            </a:lvl2pPr>
            <a:lvl3pPr marL="912242" indent="0">
              <a:buNone/>
              <a:defRPr sz="1800" b="1"/>
            </a:lvl3pPr>
            <a:lvl4pPr marL="1368371" indent="0">
              <a:buNone/>
              <a:defRPr sz="1600" b="1"/>
            </a:lvl4pPr>
            <a:lvl5pPr marL="1824496" indent="0">
              <a:buNone/>
              <a:defRPr sz="1600" b="1"/>
            </a:lvl5pPr>
            <a:lvl6pPr marL="2280629" indent="0">
              <a:buNone/>
              <a:defRPr sz="1600" b="1"/>
            </a:lvl6pPr>
            <a:lvl7pPr marL="2736745" indent="0">
              <a:buNone/>
              <a:defRPr sz="1600" b="1"/>
            </a:lvl7pPr>
            <a:lvl8pPr marL="3192876" indent="0">
              <a:buNone/>
              <a:defRPr sz="1600" b="1"/>
            </a:lvl8pPr>
            <a:lvl9pPr marL="364899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15" indent="0">
              <a:buNone/>
              <a:defRPr sz="2000" b="1"/>
            </a:lvl2pPr>
            <a:lvl3pPr marL="912242" indent="0">
              <a:buNone/>
              <a:defRPr sz="1800" b="1"/>
            </a:lvl3pPr>
            <a:lvl4pPr marL="1368371" indent="0">
              <a:buNone/>
              <a:defRPr sz="1600" b="1"/>
            </a:lvl4pPr>
            <a:lvl5pPr marL="1824496" indent="0">
              <a:buNone/>
              <a:defRPr sz="1600" b="1"/>
            </a:lvl5pPr>
            <a:lvl6pPr marL="2280629" indent="0">
              <a:buNone/>
              <a:defRPr sz="1600" b="1"/>
            </a:lvl6pPr>
            <a:lvl7pPr marL="2736745" indent="0">
              <a:buNone/>
              <a:defRPr sz="1600" b="1"/>
            </a:lvl7pPr>
            <a:lvl8pPr marL="3192876" indent="0">
              <a:buNone/>
              <a:defRPr sz="1600" b="1"/>
            </a:lvl8pPr>
            <a:lvl9pPr marL="364899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007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17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030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41" y="389004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4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115" indent="0">
              <a:buNone/>
              <a:defRPr sz="1100"/>
            </a:lvl2pPr>
            <a:lvl3pPr marL="912242" indent="0">
              <a:buNone/>
              <a:defRPr sz="1000"/>
            </a:lvl3pPr>
            <a:lvl4pPr marL="1368371" indent="0">
              <a:buNone/>
              <a:defRPr sz="900"/>
            </a:lvl4pPr>
            <a:lvl5pPr marL="1824496" indent="0">
              <a:buNone/>
              <a:defRPr sz="900"/>
            </a:lvl5pPr>
            <a:lvl6pPr marL="2280629" indent="0">
              <a:buNone/>
              <a:defRPr sz="900"/>
            </a:lvl6pPr>
            <a:lvl7pPr marL="2736745" indent="0">
              <a:buNone/>
              <a:defRPr sz="900"/>
            </a:lvl7pPr>
            <a:lvl8pPr marL="3192876" indent="0">
              <a:buNone/>
              <a:defRPr sz="900"/>
            </a:lvl8pPr>
            <a:lvl9pPr marL="364899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30920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90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90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100"/>
            </a:lvl1pPr>
            <a:lvl2pPr marL="456115" indent="0">
              <a:buNone/>
              <a:defRPr sz="2800"/>
            </a:lvl2pPr>
            <a:lvl3pPr marL="912242" indent="0">
              <a:buNone/>
              <a:defRPr sz="2400"/>
            </a:lvl3pPr>
            <a:lvl4pPr marL="1368371" indent="0">
              <a:buNone/>
              <a:defRPr sz="2000"/>
            </a:lvl4pPr>
            <a:lvl5pPr marL="1824496" indent="0">
              <a:buNone/>
              <a:defRPr sz="2000"/>
            </a:lvl5pPr>
            <a:lvl6pPr marL="2280629" indent="0">
              <a:buNone/>
              <a:defRPr sz="2000"/>
            </a:lvl6pPr>
            <a:lvl7pPr marL="2736745" indent="0">
              <a:buNone/>
              <a:defRPr sz="2000"/>
            </a:lvl7pPr>
            <a:lvl8pPr marL="3192876" indent="0">
              <a:buNone/>
              <a:defRPr sz="2000"/>
            </a:lvl8pPr>
            <a:lvl9pPr marL="3648998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9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115" indent="0">
              <a:buNone/>
              <a:defRPr sz="1100"/>
            </a:lvl2pPr>
            <a:lvl3pPr marL="912242" indent="0">
              <a:buNone/>
              <a:defRPr sz="1000"/>
            </a:lvl3pPr>
            <a:lvl4pPr marL="1368371" indent="0">
              <a:buNone/>
              <a:defRPr sz="900"/>
            </a:lvl4pPr>
            <a:lvl5pPr marL="1824496" indent="0">
              <a:buNone/>
              <a:defRPr sz="900"/>
            </a:lvl5pPr>
            <a:lvl6pPr marL="2280629" indent="0">
              <a:buNone/>
              <a:defRPr sz="900"/>
            </a:lvl6pPr>
            <a:lvl7pPr marL="2736745" indent="0">
              <a:buNone/>
              <a:defRPr sz="900"/>
            </a:lvl7pPr>
            <a:lvl8pPr marL="3192876" indent="0">
              <a:buNone/>
              <a:defRPr sz="900"/>
            </a:lvl8pPr>
            <a:lvl9pPr marL="364899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7412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33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6482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550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9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76471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33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33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4593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3" indent="0">
              <a:buNone/>
              <a:defRPr sz="2000" b="1"/>
            </a:lvl2pPr>
            <a:lvl3pPr marL="912476" indent="0">
              <a:buNone/>
              <a:defRPr sz="1800" b="1"/>
            </a:lvl3pPr>
            <a:lvl4pPr marL="1368720" indent="0">
              <a:buNone/>
              <a:defRPr sz="1600" b="1"/>
            </a:lvl4pPr>
            <a:lvl5pPr marL="1824964" indent="0">
              <a:buNone/>
              <a:defRPr sz="1600" b="1"/>
            </a:lvl5pPr>
            <a:lvl6pPr marL="2281212" indent="0">
              <a:buNone/>
              <a:defRPr sz="1600" b="1"/>
            </a:lvl6pPr>
            <a:lvl7pPr marL="2737446" indent="0">
              <a:buNone/>
              <a:defRPr sz="1600" b="1"/>
            </a:lvl7pPr>
            <a:lvl8pPr marL="3193694" indent="0">
              <a:buNone/>
              <a:defRPr sz="1600" b="1"/>
            </a:lvl8pPr>
            <a:lvl9pPr marL="3649931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3" indent="0">
              <a:buNone/>
              <a:defRPr sz="2000" b="1"/>
            </a:lvl2pPr>
            <a:lvl3pPr marL="912476" indent="0">
              <a:buNone/>
              <a:defRPr sz="1800" b="1"/>
            </a:lvl3pPr>
            <a:lvl4pPr marL="1368720" indent="0">
              <a:buNone/>
              <a:defRPr sz="1600" b="1"/>
            </a:lvl4pPr>
            <a:lvl5pPr marL="1824964" indent="0">
              <a:buNone/>
              <a:defRPr sz="1600" b="1"/>
            </a:lvl5pPr>
            <a:lvl6pPr marL="2281212" indent="0">
              <a:buNone/>
              <a:defRPr sz="1600" b="1"/>
            </a:lvl6pPr>
            <a:lvl7pPr marL="2737446" indent="0">
              <a:buNone/>
              <a:defRPr sz="1600" b="1"/>
            </a:lvl7pPr>
            <a:lvl8pPr marL="3193694" indent="0">
              <a:buNone/>
              <a:defRPr sz="1600" b="1"/>
            </a:lvl8pPr>
            <a:lvl9pPr marL="3649931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50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163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49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667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33" y="38899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3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233" indent="0">
              <a:buNone/>
              <a:defRPr sz="1100"/>
            </a:lvl2pPr>
            <a:lvl3pPr marL="912476" indent="0">
              <a:buNone/>
              <a:defRPr sz="1000"/>
            </a:lvl3pPr>
            <a:lvl4pPr marL="1368720" indent="0">
              <a:buNone/>
              <a:defRPr sz="900"/>
            </a:lvl4pPr>
            <a:lvl5pPr marL="1824964" indent="0">
              <a:buNone/>
              <a:defRPr sz="900"/>
            </a:lvl5pPr>
            <a:lvl6pPr marL="2281212" indent="0">
              <a:buNone/>
              <a:defRPr sz="900"/>
            </a:lvl6pPr>
            <a:lvl7pPr marL="2737446" indent="0">
              <a:buNone/>
              <a:defRPr sz="900"/>
            </a:lvl7pPr>
            <a:lvl8pPr marL="3193694" indent="0">
              <a:buNone/>
              <a:defRPr sz="900"/>
            </a:lvl8pPr>
            <a:lvl9pPr marL="3649931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79153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8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83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100"/>
            </a:lvl1pPr>
            <a:lvl2pPr marL="456233" indent="0">
              <a:buNone/>
              <a:defRPr sz="2800"/>
            </a:lvl2pPr>
            <a:lvl3pPr marL="912476" indent="0">
              <a:buNone/>
              <a:defRPr sz="2400"/>
            </a:lvl3pPr>
            <a:lvl4pPr marL="1368720" indent="0">
              <a:buNone/>
              <a:defRPr sz="2000"/>
            </a:lvl4pPr>
            <a:lvl5pPr marL="1824964" indent="0">
              <a:buNone/>
              <a:defRPr sz="2000"/>
            </a:lvl5pPr>
            <a:lvl6pPr marL="2281212" indent="0">
              <a:buNone/>
              <a:defRPr sz="2000"/>
            </a:lvl6pPr>
            <a:lvl7pPr marL="2737446" indent="0">
              <a:buNone/>
              <a:defRPr sz="2000"/>
            </a:lvl7pPr>
            <a:lvl8pPr marL="3193694" indent="0">
              <a:buNone/>
              <a:defRPr sz="2000"/>
            </a:lvl8pPr>
            <a:lvl9pPr marL="3649931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8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233" indent="0">
              <a:buNone/>
              <a:defRPr sz="1100"/>
            </a:lvl2pPr>
            <a:lvl3pPr marL="912476" indent="0">
              <a:buNone/>
              <a:defRPr sz="1000"/>
            </a:lvl3pPr>
            <a:lvl4pPr marL="1368720" indent="0">
              <a:buNone/>
              <a:defRPr sz="900"/>
            </a:lvl4pPr>
            <a:lvl5pPr marL="1824964" indent="0">
              <a:buNone/>
              <a:defRPr sz="900"/>
            </a:lvl5pPr>
            <a:lvl6pPr marL="2281212" indent="0">
              <a:buNone/>
              <a:defRPr sz="900"/>
            </a:lvl6pPr>
            <a:lvl7pPr marL="2737446" indent="0">
              <a:buNone/>
              <a:defRPr sz="900"/>
            </a:lvl7pPr>
            <a:lvl8pPr marL="3193694" indent="0">
              <a:buNone/>
              <a:defRPr sz="900"/>
            </a:lvl8pPr>
            <a:lvl9pPr marL="3649931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5071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23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40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492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6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0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4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8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81805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23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23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740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98" indent="0">
              <a:buNone/>
              <a:defRPr sz="2000" b="1"/>
            </a:lvl2pPr>
            <a:lvl3pPr marL="912805" indent="0">
              <a:buNone/>
              <a:defRPr sz="1800" b="1"/>
            </a:lvl3pPr>
            <a:lvl4pPr marL="1369210" indent="0">
              <a:buNone/>
              <a:defRPr sz="1600" b="1"/>
            </a:lvl4pPr>
            <a:lvl5pPr marL="1825618" indent="0">
              <a:buNone/>
              <a:defRPr sz="1600" b="1"/>
            </a:lvl5pPr>
            <a:lvl6pPr marL="2282028" indent="0">
              <a:buNone/>
              <a:defRPr sz="1600" b="1"/>
            </a:lvl6pPr>
            <a:lvl7pPr marL="2738428" indent="0">
              <a:buNone/>
              <a:defRPr sz="1600" b="1"/>
            </a:lvl7pPr>
            <a:lvl8pPr marL="3194839" indent="0">
              <a:buNone/>
              <a:defRPr sz="1600" b="1"/>
            </a:lvl8pPr>
            <a:lvl9pPr marL="365124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98" indent="0">
              <a:buNone/>
              <a:defRPr sz="2000" b="1"/>
            </a:lvl2pPr>
            <a:lvl3pPr marL="912805" indent="0">
              <a:buNone/>
              <a:defRPr sz="1800" b="1"/>
            </a:lvl3pPr>
            <a:lvl4pPr marL="1369210" indent="0">
              <a:buNone/>
              <a:defRPr sz="1600" b="1"/>
            </a:lvl4pPr>
            <a:lvl5pPr marL="1825618" indent="0">
              <a:buNone/>
              <a:defRPr sz="1600" b="1"/>
            </a:lvl5pPr>
            <a:lvl6pPr marL="2282028" indent="0">
              <a:buNone/>
              <a:defRPr sz="1600" b="1"/>
            </a:lvl6pPr>
            <a:lvl7pPr marL="2738428" indent="0">
              <a:buNone/>
              <a:defRPr sz="1600" b="1"/>
            </a:lvl7pPr>
            <a:lvl8pPr marL="3194839" indent="0">
              <a:buNone/>
              <a:defRPr sz="1600" b="1"/>
            </a:lvl8pPr>
            <a:lvl9pPr marL="365124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951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87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295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9598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24" y="38898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24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398" indent="0">
              <a:buNone/>
              <a:defRPr sz="1100"/>
            </a:lvl2pPr>
            <a:lvl3pPr marL="912805" indent="0">
              <a:buNone/>
              <a:defRPr sz="1000"/>
            </a:lvl3pPr>
            <a:lvl4pPr marL="1369210" indent="0">
              <a:buNone/>
              <a:defRPr sz="900"/>
            </a:lvl4pPr>
            <a:lvl5pPr marL="1825618" indent="0">
              <a:buNone/>
              <a:defRPr sz="900"/>
            </a:lvl5pPr>
            <a:lvl6pPr marL="2282028" indent="0">
              <a:buNone/>
              <a:defRPr sz="900"/>
            </a:lvl6pPr>
            <a:lvl7pPr marL="2738428" indent="0">
              <a:buNone/>
              <a:defRPr sz="900"/>
            </a:lvl7pPr>
            <a:lvl8pPr marL="3194839" indent="0">
              <a:buNone/>
              <a:defRPr sz="900"/>
            </a:lvl8pPr>
            <a:lvl9pPr marL="365124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45925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7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73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100"/>
            </a:lvl1pPr>
            <a:lvl2pPr marL="456398" indent="0">
              <a:buNone/>
              <a:defRPr sz="2800"/>
            </a:lvl2pPr>
            <a:lvl3pPr marL="912805" indent="0">
              <a:buNone/>
              <a:defRPr sz="2400"/>
            </a:lvl3pPr>
            <a:lvl4pPr marL="1369210" indent="0">
              <a:buNone/>
              <a:defRPr sz="2000"/>
            </a:lvl4pPr>
            <a:lvl5pPr marL="1825618" indent="0">
              <a:buNone/>
              <a:defRPr sz="2000"/>
            </a:lvl5pPr>
            <a:lvl6pPr marL="2282028" indent="0">
              <a:buNone/>
              <a:defRPr sz="2000"/>
            </a:lvl6pPr>
            <a:lvl7pPr marL="2738428" indent="0">
              <a:buNone/>
              <a:defRPr sz="2000"/>
            </a:lvl7pPr>
            <a:lvl8pPr marL="3194839" indent="0">
              <a:buNone/>
              <a:defRPr sz="2000"/>
            </a:lvl8pPr>
            <a:lvl9pPr marL="365124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7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398" indent="0">
              <a:buNone/>
              <a:defRPr sz="1100"/>
            </a:lvl2pPr>
            <a:lvl3pPr marL="912805" indent="0">
              <a:buNone/>
              <a:defRPr sz="1000"/>
            </a:lvl3pPr>
            <a:lvl4pPr marL="1369210" indent="0">
              <a:buNone/>
              <a:defRPr sz="900"/>
            </a:lvl4pPr>
            <a:lvl5pPr marL="1825618" indent="0">
              <a:buNone/>
              <a:defRPr sz="900"/>
            </a:lvl5pPr>
            <a:lvl6pPr marL="2282028" indent="0">
              <a:buNone/>
              <a:defRPr sz="900"/>
            </a:lvl6pPr>
            <a:lvl7pPr marL="2738428" indent="0">
              <a:buNone/>
              <a:defRPr sz="900"/>
            </a:lvl7pPr>
            <a:lvl8pPr marL="3194839" indent="0">
              <a:buNone/>
              <a:defRPr sz="900"/>
            </a:lvl8pPr>
            <a:lvl9pPr marL="365124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21364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02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287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5142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61947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02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02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0117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2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61" indent="0">
              <a:buNone/>
              <a:defRPr sz="1600" b="1"/>
            </a:lvl4pPr>
            <a:lvl5pPr marL="1827022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2" indent="0">
              <a:buNone/>
              <a:defRPr sz="1600" b="1"/>
            </a:lvl7pPr>
            <a:lvl8pPr marL="3197292" indent="0">
              <a:buNone/>
              <a:defRPr sz="1600" b="1"/>
            </a:lvl8pPr>
            <a:lvl9pPr marL="365404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2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61" indent="0">
              <a:buNone/>
              <a:defRPr sz="1600" b="1"/>
            </a:lvl4pPr>
            <a:lvl5pPr marL="1827022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2" indent="0">
              <a:buNone/>
              <a:defRPr sz="1600" b="1"/>
            </a:lvl7pPr>
            <a:lvl8pPr marL="3197292" indent="0">
              <a:buNone/>
              <a:defRPr sz="1600" b="1"/>
            </a:lvl8pPr>
            <a:lvl9pPr marL="365404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467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433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02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4517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02" y="388966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0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52" indent="0">
              <a:buNone/>
              <a:defRPr sz="1100"/>
            </a:lvl2pPr>
            <a:lvl3pPr marL="913509" indent="0">
              <a:buNone/>
              <a:defRPr sz="1000"/>
            </a:lvl3pPr>
            <a:lvl4pPr marL="1370261" indent="0">
              <a:buNone/>
              <a:defRPr sz="900"/>
            </a:lvl4pPr>
            <a:lvl5pPr marL="1827022" indent="0">
              <a:buNone/>
              <a:defRPr sz="900"/>
            </a:lvl5pPr>
            <a:lvl6pPr marL="2283777" indent="0">
              <a:buNone/>
              <a:defRPr sz="900"/>
            </a:lvl6pPr>
            <a:lvl7pPr marL="2740532" indent="0">
              <a:buNone/>
              <a:defRPr sz="900"/>
            </a:lvl7pPr>
            <a:lvl8pPr marL="3197292" indent="0">
              <a:buNone/>
              <a:defRPr sz="900"/>
            </a:lvl8pPr>
            <a:lvl9pPr marL="3654046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22515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52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52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100"/>
            </a:lvl1pPr>
            <a:lvl2pPr marL="456752" indent="0">
              <a:buNone/>
              <a:defRPr sz="2800"/>
            </a:lvl2pPr>
            <a:lvl3pPr marL="913509" indent="0">
              <a:buNone/>
              <a:defRPr sz="2400"/>
            </a:lvl3pPr>
            <a:lvl4pPr marL="1370261" indent="0">
              <a:buNone/>
              <a:defRPr sz="2000"/>
            </a:lvl4pPr>
            <a:lvl5pPr marL="1827022" indent="0">
              <a:buNone/>
              <a:defRPr sz="2000"/>
            </a:lvl5pPr>
            <a:lvl6pPr marL="2283777" indent="0">
              <a:buNone/>
              <a:defRPr sz="2000"/>
            </a:lvl6pPr>
            <a:lvl7pPr marL="2740532" indent="0">
              <a:buNone/>
              <a:defRPr sz="2000"/>
            </a:lvl7pPr>
            <a:lvl8pPr marL="3197292" indent="0">
              <a:buNone/>
              <a:defRPr sz="2000"/>
            </a:lvl8pPr>
            <a:lvl9pPr marL="365404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5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52" indent="0">
              <a:buNone/>
              <a:defRPr sz="1100"/>
            </a:lvl2pPr>
            <a:lvl3pPr marL="913509" indent="0">
              <a:buNone/>
              <a:defRPr sz="1000"/>
            </a:lvl3pPr>
            <a:lvl4pPr marL="1370261" indent="0">
              <a:buNone/>
              <a:defRPr sz="900"/>
            </a:lvl4pPr>
            <a:lvl5pPr marL="1827022" indent="0">
              <a:buNone/>
              <a:defRPr sz="900"/>
            </a:lvl5pPr>
            <a:lvl6pPr marL="2283777" indent="0">
              <a:buNone/>
              <a:defRPr sz="900"/>
            </a:lvl6pPr>
            <a:lvl7pPr marL="2740532" indent="0">
              <a:buNone/>
              <a:defRPr sz="900"/>
            </a:lvl7pPr>
            <a:lvl8pPr marL="3197292" indent="0">
              <a:buNone/>
              <a:defRPr sz="900"/>
            </a:lvl8pPr>
            <a:lvl9pPr marL="3654046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26299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20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1823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168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6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97823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20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20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0882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5" indent="0">
              <a:buNone/>
              <a:defRPr sz="2000" b="1"/>
            </a:lvl2pPr>
            <a:lvl3pPr marL="912899" indent="0">
              <a:buNone/>
              <a:defRPr sz="1800" b="1"/>
            </a:lvl3pPr>
            <a:lvl4pPr marL="1369352" indent="0">
              <a:buNone/>
              <a:defRPr sz="1600" b="1"/>
            </a:lvl4pPr>
            <a:lvl5pPr marL="1825806" indent="0">
              <a:buNone/>
              <a:defRPr sz="1600" b="1"/>
            </a:lvl5pPr>
            <a:lvl6pPr marL="2282261" indent="0">
              <a:buNone/>
              <a:defRPr sz="1600" b="1"/>
            </a:lvl6pPr>
            <a:lvl7pPr marL="2738709" indent="0">
              <a:buNone/>
              <a:defRPr sz="1600" b="1"/>
            </a:lvl7pPr>
            <a:lvl8pPr marL="3195166" indent="0">
              <a:buNone/>
              <a:defRPr sz="1600" b="1"/>
            </a:lvl8pPr>
            <a:lvl9pPr marL="365161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5" indent="0">
              <a:buNone/>
              <a:defRPr sz="2000" b="1"/>
            </a:lvl2pPr>
            <a:lvl3pPr marL="912899" indent="0">
              <a:buNone/>
              <a:defRPr sz="1800" b="1"/>
            </a:lvl3pPr>
            <a:lvl4pPr marL="1369352" indent="0">
              <a:buNone/>
              <a:defRPr sz="1600" b="1"/>
            </a:lvl4pPr>
            <a:lvl5pPr marL="1825806" indent="0">
              <a:buNone/>
              <a:defRPr sz="1600" b="1"/>
            </a:lvl5pPr>
            <a:lvl6pPr marL="2282261" indent="0">
              <a:buNone/>
              <a:defRPr sz="1600" b="1"/>
            </a:lvl6pPr>
            <a:lvl7pPr marL="2738709" indent="0">
              <a:buNone/>
              <a:defRPr sz="1600" b="1"/>
            </a:lvl7pPr>
            <a:lvl8pPr marL="3195166" indent="0">
              <a:buNone/>
              <a:defRPr sz="1600" b="1"/>
            </a:lvl8pPr>
            <a:lvl9pPr marL="365161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7631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217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7270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21" y="388984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2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445" indent="0">
              <a:buNone/>
              <a:defRPr sz="1100"/>
            </a:lvl2pPr>
            <a:lvl3pPr marL="912899" indent="0">
              <a:buNone/>
              <a:defRPr sz="1000"/>
            </a:lvl3pPr>
            <a:lvl4pPr marL="1369352" indent="0">
              <a:buNone/>
              <a:defRPr sz="900"/>
            </a:lvl4pPr>
            <a:lvl5pPr marL="1825806" indent="0">
              <a:buNone/>
              <a:defRPr sz="900"/>
            </a:lvl5pPr>
            <a:lvl6pPr marL="2282261" indent="0">
              <a:buNone/>
              <a:defRPr sz="900"/>
            </a:lvl6pPr>
            <a:lvl7pPr marL="2738709" indent="0">
              <a:buNone/>
              <a:defRPr sz="900"/>
            </a:lvl7pPr>
            <a:lvl8pPr marL="3195166" indent="0">
              <a:buNone/>
              <a:defRPr sz="900"/>
            </a:lvl8pPr>
            <a:lvl9pPr marL="3651614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994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9675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70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70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100"/>
            </a:lvl1pPr>
            <a:lvl2pPr marL="456445" indent="0">
              <a:buNone/>
              <a:defRPr sz="2800"/>
            </a:lvl2pPr>
            <a:lvl3pPr marL="912899" indent="0">
              <a:buNone/>
              <a:defRPr sz="2400"/>
            </a:lvl3pPr>
            <a:lvl4pPr marL="1369352" indent="0">
              <a:buNone/>
              <a:defRPr sz="2000"/>
            </a:lvl4pPr>
            <a:lvl5pPr marL="1825806" indent="0">
              <a:buNone/>
              <a:defRPr sz="2000"/>
            </a:lvl5pPr>
            <a:lvl6pPr marL="2282261" indent="0">
              <a:buNone/>
              <a:defRPr sz="2000"/>
            </a:lvl6pPr>
            <a:lvl7pPr marL="2738709" indent="0">
              <a:buNone/>
              <a:defRPr sz="2000"/>
            </a:lvl7pPr>
            <a:lvl8pPr marL="3195166" indent="0">
              <a:buNone/>
              <a:defRPr sz="2000"/>
            </a:lvl8pPr>
            <a:lvl9pPr marL="3651614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70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445" indent="0">
              <a:buNone/>
              <a:defRPr sz="1100"/>
            </a:lvl2pPr>
            <a:lvl3pPr marL="912899" indent="0">
              <a:buNone/>
              <a:defRPr sz="1000"/>
            </a:lvl3pPr>
            <a:lvl4pPr marL="1369352" indent="0">
              <a:buNone/>
              <a:defRPr sz="900"/>
            </a:lvl4pPr>
            <a:lvl5pPr marL="1825806" indent="0">
              <a:buNone/>
              <a:defRPr sz="900"/>
            </a:lvl5pPr>
            <a:lvl6pPr marL="2282261" indent="0">
              <a:buNone/>
              <a:defRPr sz="900"/>
            </a:lvl6pPr>
            <a:lvl7pPr marL="2738709" indent="0">
              <a:buNone/>
              <a:defRPr sz="900"/>
            </a:lvl7pPr>
            <a:lvl8pPr marL="3195166" indent="0">
              <a:buNone/>
              <a:defRPr sz="900"/>
            </a:lvl8pPr>
            <a:lvl9pPr marL="3651614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64767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12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0177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1094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5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1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7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38993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12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12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4520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6" indent="0">
              <a:buNone/>
              <a:defRPr sz="2000" b="1"/>
            </a:lvl2pPr>
            <a:lvl3pPr marL="913180" indent="0">
              <a:buNone/>
              <a:defRPr sz="1800" b="1"/>
            </a:lvl3pPr>
            <a:lvl4pPr marL="1369773" indent="0">
              <a:buNone/>
              <a:defRPr sz="1600" b="1"/>
            </a:lvl4pPr>
            <a:lvl5pPr marL="1826366" indent="0">
              <a:buNone/>
              <a:defRPr sz="1600" b="1"/>
            </a:lvl5pPr>
            <a:lvl6pPr marL="2282961" indent="0">
              <a:buNone/>
              <a:defRPr sz="1600" b="1"/>
            </a:lvl6pPr>
            <a:lvl7pPr marL="2739551" indent="0">
              <a:buNone/>
              <a:defRPr sz="1600" b="1"/>
            </a:lvl7pPr>
            <a:lvl8pPr marL="3196147" indent="0">
              <a:buNone/>
              <a:defRPr sz="1600" b="1"/>
            </a:lvl8pPr>
            <a:lvl9pPr marL="3652737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6" indent="0">
              <a:buNone/>
              <a:defRPr sz="2000" b="1"/>
            </a:lvl2pPr>
            <a:lvl3pPr marL="913180" indent="0">
              <a:buNone/>
              <a:defRPr sz="1800" b="1"/>
            </a:lvl3pPr>
            <a:lvl4pPr marL="1369773" indent="0">
              <a:buNone/>
              <a:defRPr sz="1600" b="1"/>
            </a:lvl4pPr>
            <a:lvl5pPr marL="1826366" indent="0">
              <a:buNone/>
              <a:defRPr sz="1600" b="1"/>
            </a:lvl5pPr>
            <a:lvl6pPr marL="2282961" indent="0">
              <a:buNone/>
              <a:defRPr sz="1600" b="1"/>
            </a:lvl6pPr>
            <a:lvl7pPr marL="2739551" indent="0">
              <a:buNone/>
              <a:defRPr sz="1600" b="1"/>
            </a:lvl7pPr>
            <a:lvl8pPr marL="3196147" indent="0">
              <a:buNone/>
              <a:defRPr sz="1600" b="1"/>
            </a:lvl8pPr>
            <a:lvl9pPr marL="3652737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6764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604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0389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12" y="388975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1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586" indent="0">
              <a:buNone/>
              <a:defRPr sz="1100"/>
            </a:lvl2pPr>
            <a:lvl3pPr marL="913180" indent="0">
              <a:buNone/>
              <a:defRPr sz="1000"/>
            </a:lvl3pPr>
            <a:lvl4pPr marL="1369773" indent="0">
              <a:buNone/>
              <a:defRPr sz="900"/>
            </a:lvl4pPr>
            <a:lvl5pPr marL="1826366" indent="0">
              <a:buNone/>
              <a:defRPr sz="900"/>
            </a:lvl5pPr>
            <a:lvl6pPr marL="2282961" indent="0">
              <a:buNone/>
              <a:defRPr sz="900"/>
            </a:lvl6pPr>
            <a:lvl7pPr marL="2739551" indent="0">
              <a:buNone/>
              <a:defRPr sz="900"/>
            </a:lvl7pPr>
            <a:lvl8pPr marL="3196147" indent="0">
              <a:buNone/>
              <a:defRPr sz="900"/>
            </a:lvl8pPr>
            <a:lvl9pPr marL="3652737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9648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62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62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100"/>
            </a:lvl1pPr>
            <a:lvl2pPr marL="456586" indent="0">
              <a:buNone/>
              <a:defRPr sz="2800"/>
            </a:lvl2pPr>
            <a:lvl3pPr marL="913180" indent="0">
              <a:buNone/>
              <a:defRPr sz="2400"/>
            </a:lvl3pPr>
            <a:lvl4pPr marL="1369773" indent="0">
              <a:buNone/>
              <a:defRPr sz="2000"/>
            </a:lvl4pPr>
            <a:lvl5pPr marL="1826366" indent="0">
              <a:buNone/>
              <a:defRPr sz="2000"/>
            </a:lvl5pPr>
            <a:lvl6pPr marL="2282961" indent="0">
              <a:buNone/>
              <a:defRPr sz="2000"/>
            </a:lvl6pPr>
            <a:lvl7pPr marL="2739551" indent="0">
              <a:buNone/>
              <a:defRPr sz="2000"/>
            </a:lvl7pPr>
            <a:lvl8pPr marL="3196147" indent="0">
              <a:buNone/>
              <a:defRPr sz="2000"/>
            </a:lvl8pPr>
            <a:lvl9pPr marL="3652737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6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586" indent="0">
              <a:buNone/>
              <a:defRPr sz="1100"/>
            </a:lvl2pPr>
            <a:lvl3pPr marL="913180" indent="0">
              <a:buNone/>
              <a:defRPr sz="1000"/>
            </a:lvl3pPr>
            <a:lvl4pPr marL="1369773" indent="0">
              <a:buNone/>
              <a:defRPr sz="900"/>
            </a:lvl4pPr>
            <a:lvl5pPr marL="1826366" indent="0">
              <a:buNone/>
              <a:defRPr sz="900"/>
            </a:lvl5pPr>
            <a:lvl6pPr marL="2282961" indent="0">
              <a:buNone/>
              <a:defRPr sz="900"/>
            </a:lvl6pPr>
            <a:lvl7pPr marL="2739551" indent="0">
              <a:buNone/>
              <a:defRPr sz="900"/>
            </a:lvl7pPr>
            <a:lvl8pPr marL="3196147" indent="0">
              <a:buNone/>
              <a:defRPr sz="900"/>
            </a:lvl8pPr>
            <a:lvl9pPr marL="3652737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5824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81990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6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9278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6718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1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79506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0816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6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4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0129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8472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4725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0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6009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8"/>
            <a:ext cx="7802563" cy="5851526"/>
          </a:xfrm>
        </p:spPr>
        <p:txBody>
          <a:bodyPr rtlCol="0">
            <a:normAutofit/>
          </a:bodyPr>
          <a:lstStyle>
            <a:lvl1pPr marL="0" indent="0">
              <a:buNone/>
              <a:defRPr sz="3100"/>
            </a:lvl1pPr>
            <a:lvl2pPr marL="457176" indent="0">
              <a:buNone/>
              <a:defRPr sz="2800"/>
            </a:lvl2pPr>
            <a:lvl3pPr marL="914354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4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76" indent="0">
              <a:buNone/>
              <a:defRPr sz="1100"/>
            </a:lvl2pPr>
            <a:lvl3pPr marL="914354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4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5793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05"/>
            <a:ext cx="9102726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52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94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6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3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image" Target="../media/image6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2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51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0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9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78.xml"/><Relationship Id="rId10" Type="http://schemas.openxmlformats.org/officeDocument/2006/relationships/theme" Target="../theme/theme19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87.xml"/><Relationship Id="rId10" Type="http://schemas.openxmlformats.org/officeDocument/2006/relationships/theme" Target="../theme/theme20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96.xml"/><Relationship Id="rId10" Type="http://schemas.openxmlformats.org/officeDocument/2006/relationships/theme" Target="../theme/theme2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7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00" y="8407923"/>
            <a:ext cx="11277600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endParaRPr lang="en-US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31" name="Group 10"/>
          <p:cNvGrpSpPr>
            <a:grpSpLocks/>
          </p:cNvGrpSpPr>
          <p:nvPr userDrawn="1"/>
        </p:nvGrpSpPr>
        <p:grpSpPr bwMode="auto">
          <a:xfrm>
            <a:off x="504825" y="8021638"/>
            <a:ext cx="1501775" cy="1503362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2" name="Picture 10" descr="University of Utah logo.ps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0" y="7924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MRSEC logo with title.pn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4242" r="51953" b="57585"/>
          <a:stretch>
            <a:fillRect/>
          </a:stretch>
        </p:blipFill>
        <p:spPr bwMode="auto">
          <a:xfrm>
            <a:off x="2006600" y="8382000"/>
            <a:ext cx="2209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600" y="8382000"/>
            <a:ext cx="6502400" cy="646113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Times" charset="0"/>
                <a:cs typeface="Times" charset="0"/>
                <a:sym typeface="Helvetica Neue Light" charset="0"/>
              </a:rPr>
              <a:t>Next-Generation Materials for</a:t>
            </a:r>
          </a:p>
          <a:p>
            <a:pPr algn="ctr">
              <a:defRPr/>
            </a:pPr>
            <a:r>
              <a:rPr lang="en-US" sz="1800" dirty="0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Times" charset="0"/>
                <a:cs typeface="Times" charset="0"/>
                <a:sym typeface="Helvetica Neue Light" charset="0"/>
              </a:rPr>
              <a:t>Plasmonics &amp; Organic Spintronics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00" y="8407924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endParaRPr lang="en-US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247" name="Group 10"/>
          <p:cNvGrpSpPr>
            <a:grpSpLocks/>
          </p:cNvGrpSpPr>
          <p:nvPr userDrawn="1"/>
        </p:nvGrpSpPr>
        <p:grpSpPr bwMode="auto">
          <a:xfrm>
            <a:off x="504825" y="8021638"/>
            <a:ext cx="1501775" cy="1503362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300" dirty="0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8" name="Picture 10" descr="University of Utah logo.ps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0" y="7924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 descr="MRSEC logo with title.pn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4242" r="51953" b="57585"/>
          <a:stretch>
            <a:fillRect/>
          </a:stretch>
        </p:blipFill>
        <p:spPr bwMode="auto">
          <a:xfrm>
            <a:off x="2006600" y="8382000"/>
            <a:ext cx="2209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600" y="8382000"/>
            <a:ext cx="6502400" cy="661988"/>
          </a:xfrm>
          <a:prstGeom prst="rect">
            <a:avLst/>
          </a:prstGeom>
          <a:effectLst/>
        </p:spPr>
        <p:txBody>
          <a:bodyPr lIns="91435" tIns="45718" rIns="91435" bIns="4571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Next-Generation Materials for</a:t>
            </a:r>
          </a:p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176962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1447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6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25" tIns="32111" rIns="64225" bIns="321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6" y="227650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25" tIns="32111" rIns="64225" bIns="321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29" y="8407925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2" tIns="45669" rIns="91342" bIns="45669"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defTabSz="1299126" eaLnBrk="1" hangingPunct="1">
              <a:defRPr/>
            </a:pPr>
            <a:endParaRPr lang="en-US" sz="5973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31" name="Group 10"/>
          <p:cNvGrpSpPr>
            <a:grpSpLocks/>
          </p:cNvGrpSpPr>
          <p:nvPr userDrawn="1"/>
        </p:nvGrpSpPr>
        <p:grpSpPr bwMode="auto">
          <a:xfrm>
            <a:off x="504825" y="8021667"/>
            <a:ext cx="1501776" cy="1503361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99126">
                <a:defRPr/>
              </a:pPr>
              <a:endParaRPr lang="en-US" sz="4267" dirty="0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/>
          </p:spPr>
        </p:pic>
      </p:grpSp>
      <p:pic>
        <p:nvPicPr>
          <p:cNvPr id="1032" name="Picture 10" descr="University of Utah logo.psd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3" y="7924802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MRSEC logo with title.png"/>
          <p:cNvPicPr>
            <a:picLocks noChangeAspect="1"/>
          </p:cNvPicPr>
          <p:nvPr userDrawn="1"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599" y="8382000"/>
            <a:ext cx="2209801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599" y="8382030"/>
            <a:ext cx="6502400" cy="661360"/>
          </a:xfrm>
          <a:prstGeom prst="rect">
            <a:avLst/>
          </a:prstGeom>
          <a:effectLst/>
        </p:spPr>
        <p:txBody>
          <a:bodyPr lIns="91342" tIns="45669" rIns="91342" bIns="45669">
            <a:spAutoFit/>
          </a:bodyPr>
          <a:lstStyle/>
          <a:p>
            <a:pPr algn="ctr" defTabSz="1299126">
              <a:defRPr/>
            </a:pPr>
            <a:r>
              <a:rPr lang="en-US" sz="1849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ea typeface="ヒラギノ角ゴ ProN W3" charset="-128"/>
                <a:cs typeface="Times" charset="0"/>
                <a:sym typeface="Helvetica Neue Light" charset="0"/>
              </a:rPr>
              <a:t>Next-Generation Materials for</a:t>
            </a:r>
          </a:p>
          <a:p>
            <a:pPr algn="ctr" defTabSz="1299126">
              <a:defRPr/>
            </a:pPr>
            <a:r>
              <a:rPr lang="en-US" sz="1849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ea typeface="ヒラギノ角ゴ ProN W3" charset="-128"/>
                <a:cs typeface="Times" charset="0"/>
                <a:sym typeface="Helvetica Neue Light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340561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9" kern="1200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5pPr>
      <a:lvl6pPr marL="456704" algn="ctr" rtl="0" fontAlgn="base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Calibri" pitchFamily="34" charset="0"/>
        </a:defRPr>
      </a:lvl6pPr>
      <a:lvl7pPr marL="913415" algn="ctr" rtl="0" fontAlgn="base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Calibri" pitchFamily="34" charset="0"/>
        </a:defRPr>
      </a:lvl7pPr>
      <a:lvl8pPr marL="1370122" algn="ctr" rtl="0" fontAlgn="base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Calibri" pitchFamily="34" charset="0"/>
        </a:defRPr>
      </a:lvl8pPr>
      <a:lvl9pPr marL="1826834" algn="ctr" rtl="0" fontAlgn="base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Calibri" pitchFamily="34" charset="0"/>
        </a:defRPr>
      </a:lvl9pPr>
    </p:titleStyle>
    <p:bodyStyle>
      <a:lvl1pPr marL="342537" indent="-34253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29" kern="1200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1pPr>
      <a:lvl2pPr marL="742157" indent="-28544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44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41775" indent="-22835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18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598476" indent="-22835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91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5190" indent="-22835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91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11911" indent="-228356" algn="l" defTabSz="913415" rtl="0" eaLnBrk="1" latinLnBrk="0" hangingPunct="1">
        <a:spcBef>
          <a:spcPct val="20000"/>
        </a:spcBef>
        <a:buFont typeface="Aria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6pPr>
      <a:lvl7pPr marL="2968605" indent="-228356" algn="l" defTabSz="913415" rtl="0" eaLnBrk="1" latinLnBrk="0" hangingPunct="1">
        <a:spcBef>
          <a:spcPct val="20000"/>
        </a:spcBef>
        <a:buFont typeface="Aria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7pPr>
      <a:lvl8pPr marL="3425323" indent="-228356" algn="l" defTabSz="913415" rtl="0" eaLnBrk="1" latinLnBrk="0" hangingPunct="1">
        <a:spcBef>
          <a:spcPct val="20000"/>
        </a:spcBef>
        <a:buFont typeface="Aria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8pPr>
      <a:lvl9pPr marL="3882023" indent="-228356" algn="l" defTabSz="913415" rtl="0" eaLnBrk="1" latinLnBrk="0" hangingPunct="1">
        <a:spcBef>
          <a:spcPct val="20000"/>
        </a:spcBef>
        <a:buFont typeface="Aria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1pPr>
      <a:lvl2pPr marL="456704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2pPr>
      <a:lvl3pPr marL="913415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3pPr>
      <a:lvl4pPr marL="1370122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4pPr>
      <a:lvl5pPr marL="1826834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5pPr>
      <a:lvl6pPr marL="2283544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6pPr>
      <a:lvl7pPr marL="2740252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7pPr>
      <a:lvl8pPr marL="3196965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8pPr>
      <a:lvl9pPr marL="3653672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6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6" y="2276476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1" tIns="32146" rIns="64291" bIns="321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00" y="8407924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endParaRPr lang="en-US" sz="5973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31" name="Group 10"/>
          <p:cNvGrpSpPr>
            <a:grpSpLocks/>
          </p:cNvGrpSpPr>
          <p:nvPr userDrawn="1"/>
        </p:nvGrpSpPr>
        <p:grpSpPr bwMode="auto">
          <a:xfrm>
            <a:off x="504825" y="8021639"/>
            <a:ext cx="1501776" cy="1503361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267" dirty="0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/>
          </p:spPr>
        </p:pic>
      </p:grpSp>
      <p:pic>
        <p:nvPicPr>
          <p:cNvPr id="1032" name="Picture 10" descr="University of Utah logo.psd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1" y="792480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MRSEC logo with title.png"/>
          <p:cNvPicPr>
            <a:picLocks noChangeAspect="1"/>
          </p:cNvPicPr>
          <p:nvPr userDrawn="1"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599" y="8382000"/>
            <a:ext cx="2209801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599" y="8382000"/>
            <a:ext cx="6502400" cy="661461"/>
          </a:xfrm>
          <a:prstGeom prst="rect">
            <a:avLst/>
          </a:prstGeom>
          <a:effectLst/>
        </p:spPr>
        <p:txBody>
          <a:bodyPr lIns="91436" tIns="45719" rIns="91436" bIns="45719">
            <a:spAutoFit/>
          </a:bodyPr>
          <a:lstStyle/>
          <a:p>
            <a:pPr algn="ctr">
              <a:defRPr/>
            </a:pPr>
            <a:r>
              <a:rPr lang="en-US" sz="1849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ea typeface="ヒラギノ角ゴ ProN W3" charset="-128"/>
                <a:cs typeface="Times" charset="0"/>
                <a:sym typeface="Helvetica Neue Light" charset="0"/>
              </a:rPr>
              <a:t>Next-Generation Materials for</a:t>
            </a:r>
          </a:p>
          <a:p>
            <a:pPr algn="ctr">
              <a:defRPr/>
            </a:pPr>
            <a:r>
              <a:rPr lang="en-US" sz="1849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ea typeface="ヒラギノ角ゴ ProN W3" charset="-128"/>
                <a:cs typeface="Times" charset="0"/>
                <a:sym typeface="Helvetica Neue Light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75386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9" kern="1200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Calibri" pitchFamily="34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Calibri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Calibri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Calibri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29" kern="1200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44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42941" indent="-2285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18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600119" indent="-2285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91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7295" indent="-2285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91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1447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6" y="0"/>
            <a:ext cx="11703050" cy="101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00" y="8344748"/>
            <a:ext cx="11402907" cy="97536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endParaRPr lang="en-US" sz="5973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31" name="Group 10"/>
          <p:cNvGrpSpPr>
            <a:grpSpLocks/>
          </p:cNvGrpSpPr>
          <p:nvPr userDrawn="1"/>
        </p:nvGrpSpPr>
        <p:grpSpPr bwMode="auto">
          <a:xfrm>
            <a:off x="504825" y="8021639"/>
            <a:ext cx="1501776" cy="1503361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267" dirty="0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rotWithShape="0">
                <a:srgbClr val="000000">
                  <a:alpha val="42998"/>
                </a:srgbClr>
              </a:outerShdw>
            </a:effectLst>
          </p:spPr>
        </p:pic>
      </p:grpSp>
      <p:pic>
        <p:nvPicPr>
          <p:cNvPr id="1032" name="Picture 10" descr="University of Utah logo.psd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10922001" y="7968827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1" descr="MRSEC logo with title.pn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13477" t="4242" r="51953" b="57585"/>
          <a:stretch>
            <a:fillRect/>
          </a:stretch>
        </p:blipFill>
        <p:spPr bwMode="auto">
          <a:xfrm>
            <a:off x="2006599" y="8382000"/>
            <a:ext cx="2209801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 userDrawn="1"/>
        </p:nvSpPr>
        <p:spPr>
          <a:xfrm>
            <a:off x="3793067" y="8550359"/>
            <a:ext cx="6502400" cy="661461"/>
          </a:xfrm>
          <a:prstGeom prst="rect">
            <a:avLst/>
          </a:prstGeom>
          <a:effectLst/>
        </p:spPr>
        <p:txBody>
          <a:bodyPr lIns="91436" tIns="45719" rIns="91436" bIns="45719">
            <a:spAutoFit/>
          </a:bodyPr>
          <a:lstStyle/>
          <a:p>
            <a:pPr algn="ctr">
              <a:defRPr/>
            </a:pPr>
            <a:r>
              <a:rPr lang="en-US" sz="1849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ea typeface="ヒラギノ角ゴ ProN W3" charset="-128"/>
                <a:cs typeface="Times" charset="0"/>
                <a:sym typeface="Helvetica Neue Light" charset="0"/>
              </a:rPr>
              <a:t>Next-Generation Materials for</a:t>
            </a:r>
          </a:p>
          <a:p>
            <a:pPr algn="ctr">
              <a:defRPr/>
            </a:pPr>
            <a:r>
              <a:rPr lang="en-US" sz="1849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ea typeface="ヒラギノ角ゴ ProN W3" charset="-128"/>
                <a:cs typeface="Times" charset="0"/>
                <a:sym typeface="Helvetica Neue Light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32167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82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Calibri" pitchFamily="34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Calibri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Calibri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Calibri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3129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2844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42941" indent="-228589" algn="l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•"/>
        <a:defRPr sz="2418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600119" indent="-228589" algn="l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–"/>
        <a:defRPr sz="1991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7295" indent="-228589" algn="l" rtl="0" eaLnBrk="0" fontAlgn="base" hangingPunct="0">
        <a:spcBef>
          <a:spcPct val="20000"/>
        </a:spcBef>
        <a:spcAft>
          <a:spcPct val="0"/>
        </a:spcAft>
        <a:buFont typeface="Arial" pitchFamily="1" charset="0"/>
        <a:buChar char="»"/>
        <a:defRPr sz="1991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1447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4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6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25" tIns="32111" rIns="64225" bIns="321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6" y="227650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25" tIns="32111" rIns="64225" bIns="321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29" y="8407925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2" tIns="45669" rIns="91342" bIns="45669"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defTabSz="1299126" eaLnBrk="1" hangingPunct="1">
              <a:defRPr/>
            </a:pPr>
            <a:endParaRPr lang="en-US" sz="5973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31" name="Group 10"/>
          <p:cNvGrpSpPr>
            <a:grpSpLocks/>
          </p:cNvGrpSpPr>
          <p:nvPr userDrawn="1"/>
        </p:nvGrpSpPr>
        <p:grpSpPr bwMode="auto">
          <a:xfrm>
            <a:off x="504825" y="8021667"/>
            <a:ext cx="1501776" cy="1503361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99126">
                <a:defRPr/>
              </a:pPr>
              <a:endParaRPr lang="en-US" sz="4267" dirty="0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9"/>
                </a:srgbClr>
              </a:outerShdw>
            </a:effectLst>
            <a:extLst/>
          </p:spPr>
        </p:pic>
      </p:grpSp>
      <p:pic>
        <p:nvPicPr>
          <p:cNvPr id="1032" name="Picture 10" descr="University of Utah logo.psd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3" y="7924802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MRSEC logo with title.png"/>
          <p:cNvPicPr>
            <a:picLocks noChangeAspect="1"/>
          </p:cNvPicPr>
          <p:nvPr userDrawn="1"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599" y="8382000"/>
            <a:ext cx="2209801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599" y="8382030"/>
            <a:ext cx="6502400" cy="661360"/>
          </a:xfrm>
          <a:prstGeom prst="rect">
            <a:avLst/>
          </a:prstGeom>
          <a:effectLst/>
        </p:spPr>
        <p:txBody>
          <a:bodyPr lIns="91342" tIns="45669" rIns="91342" bIns="45669">
            <a:spAutoFit/>
          </a:bodyPr>
          <a:lstStyle/>
          <a:p>
            <a:pPr algn="ctr" defTabSz="1299126">
              <a:defRPr/>
            </a:pPr>
            <a:r>
              <a:rPr lang="en-US" sz="1849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ea typeface="ヒラギノ角ゴ ProN W3" charset="-128"/>
                <a:cs typeface="Times" charset="0"/>
                <a:sym typeface="Helvetica Neue Light" charset="0"/>
              </a:rPr>
              <a:t>Next-Generation Materials for</a:t>
            </a:r>
          </a:p>
          <a:p>
            <a:pPr algn="ctr" defTabSz="1299126">
              <a:defRPr/>
            </a:pPr>
            <a:r>
              <a:rPr lang="en-US" sz="1849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charset="0"/>
                <a:ea typeface="ヒラギノ角ゴ ProN W3" charset="-128"/>
                <a:cs typeface="Times" charset="0"/>
                <a:sym typeface="Helvetica Neue Light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353731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9" kern="1200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5pPr>
      <a:lvl6pPr marL="456704" algn="ctr" rtl="0" fontAlgn="base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Calibri" pitchFamily="34" charset="0"/>
        </a:defRPr>
      </a:lvl6pPr>
      <a:lvl7pPr marL="913415" algn="ctr" rtl="0" fontAlgn="base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Calibri" pitchFamily="34" charset="0"/>
        </a:defRPr>
      </a:lvl7pPr>
      <a:lvl8pPr marL="1370122" algn="ctr" rtl="0" fontAlgn="base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Calibri" pitchFamily="34" charset="0"/>
        </a:defRPr>
      </a:lvl8pPr>
      <a:lvl9pPr marL="1826834" algn="ctr" rtl="0" fontAlgn="base">
        <a:spcBef>
          <a:spcPct val="0"/>
        </a:spcBef>
        <a:spcAft>
          <a:spcPct val="0"/>
        </a:spcAft>
        <a:defRPr sz="4409">
          <a:solidFill>
            <a:schemeClr val="tx1"/>
          </a:solidFill>
          <a:latin typeface="Calibri" pitchFamily="34" charset="0"/>
        </a:defRPr>
      </a:lvl9pPr>
    </p:titleStyle>
    <p:bodyStyle>
      <a:lvl1pPr marL="342537" indent="-34253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29" kern="1200">
          <a:solidFill>
            <a:schemeClr val="tx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1pPr>
      <a:lvl2pPr marL="742157" indent="-28544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44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41775" indent="-22835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18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598476" indent="-22835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91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5190" indent="-22835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91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11911" indent="-228356" algn="l" defTabSz="913415" rtl="0" eaLnBrk="1" latinLnBrk="0" hangingPunct="1">
        <a:spcBef>
          <a:spcPct val="20000"/>
        </a:spcBef>
        <a:buFont typeface="Aria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6pPr>
      <a:lvl7pPr marL="2968605" indent="-228356" algn="l" defTabSz="913415" rtl="0" eaLnBrk="1" latinLnBrk="0" hangingPunct="1">
        <a:spcBef>
          <a:spcPct val="20000"/>
        </a:spcBef>
        <a:buFont typeface="Aria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7pPr>
      <a:lvl8pPr marL="3425323" indent="-228356" algn="l" defTabSz="913415" rtl="0" eaLnBrk="1" latinLnBrk="0" hangingPunct="1">
        <a:spcBef>
          <a:spcPct val="20000"/>
        </a:spcBef>
        <a:buFont typeface="Aria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8pPr>
      <a:lvl9pPr marL="3882023" indent="-228356" algn="l" defTabSz="913415" rtl="0" eaLnBrk="1" latinLnBrk="0" hangingPunct="1">
        <a:spcBef>
          <a:spcPct val="20000"/>
        </a:spcBef>
        <a:buFont typeface="Arial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1pPr>
      <a:lvl2pPr marL="456704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2pPr>
      <a:lvl3pPr marL="913415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3pPr>
      <a:lvl4pPr marL="1370122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4pPr>
      <a:lvl5pPr marL="1826834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5pPr>
      <a:lvl6pPr marL="2283544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6pPr>
      <a:lvl7pPr marL="2740252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7pPr>
      <a:lvl8pPr marL="3196965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8pPr>
      <a:lvl9pPr marL="3653672" algn="l" defTabSz="913415" rtl="0" eaLnBrk="1" latinLnBrk="0" hangingPunct="1">
        <a:defRPr sz="18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6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6" y="2276476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00" y="8407924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2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31" name="Group 10"/>
          <p:cNvGrpSpPr>
            <a:grpSpLocks/>
          </p:cNvGrpSpPr>
          <p:nvPr userDrawn="1"/>
        </p:nvGrpSpPr>
        <p:grpSpPr bwMode="auto">
          <a:xfrm>
            <a:off x="504825" y="8021639"/>
            <a:ext cx="1501776" cy="1503361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023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1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2" name="Picture 10" descr="University of Utah logo.ps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1" y="792480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MRSEC logo with title.pn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4242" r="51953" b="57585"/>
          <a:stretch>
            <a:fillRect/>
          </a:stretch>
        </p:blipFill>
        <p:spPr bwMode="auto">
          <a:xfrm>
            <a:off x="2006599" y="8382000"/>
            <a:ext cx="2209801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599" y="8382001"/>
            <a:ext cx="6502400" cy="646587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1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Times" charset="0"/>
                <a:cs typeface="Times" charset="0"/>
                <a:sym typeface="Helvetica Neue Light" charset="0"/>
              </a:rPr>
              <a:t>Next-Generation Materials for</a:t>
            </a:r>
          </a:p>
          <a:p>
            <a:pPr algn="ctr" defTabSz="650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1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Times" charset="0"/>
                <a:cs typeface="Times" charset="0"/>
                <a:sym typeface="Helvetica Neue Light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183749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42941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99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600119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7295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1447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6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6" y="2276476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00" y="8407924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2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31" name="Group 10"/>
          <p:cNvGrpSpPr>
            <a:grpSpLocks/>
          </p:cNvGrpSpPr>
          <p:nvPr userDrawn="1"/>
        </p:nvGrpSpPr>
        <p:grpSpPr bwMode="auto">
          <a:xfrm>
            <a:off x="504825" y="8021639"/>
            <a:ext cx="1501776" cy="1503361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023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1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2" name="Picture 10" descr="University of Utah logo.ps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1" y="792480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MRSEC logo with title.pn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4242" r="51953" b="57585"/>
          <a:stretch>
            <a:fillRect/>
          </a:stretch>
        </p:blipFill>
        <p:spPr bwMode="auto">
          <a:xfrm>
            <a:off x="2006599" y="8382000"/>
            <a:ext cx="2209801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599" y="8382001"/>
            <a:ext cx="6502400" cy="646587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1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Times" charset="0"/>
                <a:cs typeface="Times" charset="0"/>
                <a:sym typeface="Helvetica Neue Light" charset="0"/>
              </a:rPr>
              <a:t>Next-Generation Materials for</a:t>
            </a:r>
          </a:p>
          <a:p>
            <a:pPr algn="ctr" defTabSz="650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1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Times" charset="0"/>
                <a:cs typeface="Times" charset="0"/>
                <a:sym typeface="Helvetica Neue Light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385612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42941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99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600119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7295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1447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6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6" y="2276476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00" y="8407924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2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31" name="Group 10"/>
          <p:cNvGrpSpPr>
            <a:grpSpLocks/>
          </p:cNvGrpSpPr>
          <p:nvPr userDrawn="1"/>
        </p:nvGrpSpPr>
        <p:grpSpPr bwMode="auto">
          <a:xfrm>
            <a:off x="504825" y="8021639"/>
            <a:ext cx="1501776" cy="1503361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023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1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2" name="Picture 10" descr="University of Utah logo.ps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1" y="792480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MRSEC logo with title.pn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4242" r="51953" b="57585"/>
          <a:stretch>
            <a:fillRect/>
          </a:stretch>
        </p:blipFill>
        <p:spPr bwMode="auto">
          <a:xfrm>
            <a:off x="2006599" y="8382000"/>
            <a:ext cx="2209801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599" y="8382001"/>
            <a:ext cx="6502400" cy="646587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1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Times" charset="0"/>
                <a:cs typeface="Times" charset="0"/>
                <a:sym typeface="Helvetica Neue Light" charset="0"/>
              </a:rPr>
              <a:t>Next-Generation Materials for</a:t>
            </a:r>
          </a:p>
          <a:p>
            <a:pPr algn="ctr" defTabSz="650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1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Times" charset="0"/>
                <a:cs typeface="Times" charset="0"/>
                <a:sym typeface="Helvetica Neue Light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181036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42941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99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600119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7295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1447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6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6" y="2276476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00" y="8407924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2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31" name="Group 10"/>
          <p:cNvGrpSpPr>
            <a:grpSpLocks/>
          </p:cNvGrpSpPr>
          <p:nvPr userDrawn="1"/>
        </p:nvGrpSpPr>
        <p:grpSpPr bwMode="auto">
          <a:xfrm>
            <a:off x="504825" y="8021639"/>
            <a:ext cx="1501776" cy="1503361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023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1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2" name="Picture 10" descr="University of Utah logo.ps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1" y="792480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MRSEC logo with title.pn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4242" r="51953" b="57585"/>
          <a:stretch>
            <a:fillRect/>
          </a:stretch>
        </p:blipFill>
        <p:spPr bwMode="auto">
          <a:xfrm>
            <a:off x="2006599" y="8382000"/>
            <a:ext cx="2209801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599" y="8382001"/>
            <a:ext cx="6502400" cy="646587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1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Times" charset="0"/>
                <a:cs typeface="Times" charset="0"/>
                <a:sym typeface="Helvetica Neue Light" charset="0"/>
              </a:rPr>
              <a:t>Next-Generation Materials for</a:t>
            </a:r>
          </a:p>
          <a:p>
            <a:pPr algn="ctr" defTabSz="650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1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Times" charset="0"/>
                <a:cs typeface="Times" charset="0"/>
                <a:sym typeface="Helvetica Neue Light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390084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42941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99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600119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7295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1447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6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6" y="2276476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00" y="8407924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2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31" name="Group 10"/>
          <p:cNvGrpSpPr>
            <a:grpSpLocks/>
          </p:cNvGrpSpPr>
          <p:nvPr userDrawn="1"/>
        </p:nvGrpSpPr>
        <p:grpSpPr bwMode="auto">
          <a:xfrm>
            <a:off x="504825" y="8021639"/>
            <a:ext cx="1501776" cy="1503361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023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1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2" name="Picture 10" descr="University of Utah logo.ps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1" y="792480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MRSEC logo with title.pn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4242" r="51953" b="57585"/>
          <a:stretch>
            <a:fillRect/>
          </a:stretch>
        </p:blipFill>
        <p:spPr bwMode="auto">
          <a:xfrm>
            <a:off x="2006599" y="8382000"/>
            <a:ext cx="2209801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599" y="8382001"/>
            <a:ext cx="6502400" cy="646587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1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Times" charset="0"/>
                <a:cs typeface="Times" charset="0"/>
                <a:sym typeface="Helvetica Neue Light" charset="0"/>
              </a:rPr>
              <a:t>Next-Generation Materials for</a:t>
            </a:r>
          </a:p>
          <a:p>
            <a:pPr algn="ctr" defTabSz="650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1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Times" charset="0"/>
                <a:cs typeface="Times" charset="0"/>
                <a:sym typeface="Helvetica Neue Light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303318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42941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99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600119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7295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1447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09" tIns="45597" rIns="91209" bIns="455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09" tIns="45597" rIns="91209" bIns="455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70" y="8407925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9" tIns="45597" rIns="91209" bIns="45597"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endParaRPr lang="en-US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31" name="Group 10"/>
          <p:cNvGrpSpPr>
            <a:grpSpLocks/>
          </p:cNvGrpSpPr>
          <p:nvPr userDrawn="1"/>
        </p:nvGrpSpPr>
        <p:grpSpPr bwMode="auto">
          <a:xfrm>
            <a:off x="504825" y="8021638"/>
            <a:ext cx="1501775" cy="1503362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300" dirty="0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2" name="Picture 10" descr="University of Utah logo.ps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0" y="7924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MRSEC logo with title.pn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4242" r="51953" b="57585"/>
          <a:stretch>
            <a:fillRect/>
          </a:stretch>
        </p:blipFill>
        <p:spPr bwMode="auto">
          <a:xfrm>
            <a:off x="2006600" y="8382000"/>
            <a:ext cx="2209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600" y="8382000"/>
            <a:ext cx="6502400" cy="661988"/>
          </a:xfrm>
          <a:prstGeom prst="rect">
            <a:avLst/>
          </a:prstGeom>
          <a:effectLst/>
        </p:spPr>
        <p:txBody>
          <a:bodyPr lIns="91209" tIns="45597" rIns="91209" bIns="45597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Next-Generation Materials for</a:t>
            </a:r>
          </a:p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84486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5pPr>
      <a:lvl6pPr marL="45602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20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80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412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39775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595438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1050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08199" indent="-228020" algn="l" defTabSz="9120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202" indent="-228020" algn="l" defTabSz="9120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247" indent="-228020" algn="l" defTabSz="9120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260" indent="-228020" algn="l" defTabSz="9120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21" algn="l" defTabSz="9120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54" algn="l" defTabSz="9120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91" algn="l" defTabSz="9120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122" algn="l" defTabSz="9120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62" algn="l" defTabSz="9120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183" algn="l" defTabSz="9120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222" algn="l" defTabSz="9120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252" algn="l" defTabSz="9120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6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6" y="2276476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00" y="8407924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2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31" name="Group 10"/>
          <p:cNvGrpSpPr>
            <a:grpSpLocks/>
          </p:cNvGrpSpPr>
          <p:nvPr userDrawn="1"/>
        </p:nvGrpSpPr>
        <p:grpSpPr bwMode="auto">
          <a:xfrm>
            <a:off x="504825" y="8021639"/>
            <a:ext cx="1501776" cy="1503361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023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1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2" name="Picture 10" descr="University of Utah logo.ps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1" y="792480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MRSEC logo with title.pn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4242" r="51953" b="57585"/>
          <a:stretch>
            <a:fillRect/>
          </a:stretch>
        </p:blipFill>
        <p:spPr bwMode="auto">
          <a:xfrm>
            <a:off x="2006599" y="8382000"/>
            <a:ext cx="2209801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599" y="8382001"/>
            <a:ext cx="6502400" cy="646587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1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Times" charset="0"/>
                <a:cs typeface="Times" charset="0"/>
                <a:sym typeface="Helvetica Neue Light" charset="0"/>
              </a:rPr>
              <a:t>Next-Generation Materials for</a:t>
            </a:r>
          </a:p>
          <a:p>
            <a:pPr algn="ctr" defTabSz="650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1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Times" charset="0"/>
                <a:cs typeface="Times" charset="0"/>
                <a:sym typeface="Helvetica Neue Light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160259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17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42941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99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600119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7295" indent="-2285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1447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00" y="8407923"/>
            <a:ext cx="11277600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endParaRPr 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31" name="Group 10"/>
          <p:cNvGrpSpPr>
            <a:grpSpLocks/>
          </p:cNvGrpSpPr>
          <p:nvPr userDrawn="1"/>
        </p:nvGrpSpPr>
        <p:grpSpPr bwMode="auto">
          <a:xfrm>
            <a:off x="504825" y="8021638"/>
            <a:ext cx="1501775" cy="1503362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/>
          </p:spPr>
        </p:pic>
      </p:grpSp>
      <p:pic>
        <p:nvPicPr>
          <p:cNvPr id="1032" name="Picture 10" descr="University of Utah logo.ps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0" y="7924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MRSEC logo with title.pn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4242" r="51953" b="57585"/>
          <a:stretch>
            <a:fillRect/>
          </a:stretch>
        </p:blipFill>
        <p:spPr bwMode="auto">
          <a:xfrm>
            <a:off x="2006600" y="8382000"/>
            <a:ext cx="2209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600" y="8382000"/>
            <a:ext cx="6502400" cy="646113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Times" charset="0"/>
                <a:cs typeface="Times" charset="0"/>
                <a:sym typeface="Helvetica Neue Light" charset="0"/>
              </a:rPr>
              <a:t>Next-Generation Materials for</a:t>
            </a:r>
          </a:p>
          <a:p>
            <a:pPr algn="ctr">
              <a:defRPr/>
            </a:pPr>
            <a:r>
              <a:rPr lang="en-US" sz="1800">
                <a:solidFill>
                  <a:srgbClr val="59595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Times" charset="0"/>
                <a:cs typeface="Times" charset="0"/>
                <a:sym typeface="Helvetica Neue Light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399826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fld id="{28040128-95C3-E040-B35A-3D29303F4EE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t>4/6/2016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fld id="{2F791AE2-155F-384C-AB93-027C5C7397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928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6" tIns="45584" rIns="91186" bIns="455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86" tIns="45584" rIns="91186" bIns="45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77" y="8407925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86" tIns="45584" rIns="91186" bIns="45584"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endParaRPr lang="en-US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055" name="Group 10"/>
          <p:cNvGrpSpPr>
            <a:grpSpLocks/>
          </p:cNvGrpSpPr>
          <p:nvPr userDrawn="1"/>
        </p:nvGrpSpPr>
        <p:grpSpPr bwMode="auto">
          <a:xfrm>
            <a:off x="504825" y="8021638"/>
            <a:ext cx="1501775" cy="1503362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300" dirty="0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6" name="Picture 10" descr="University of Utah logo.psd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0" y="7924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MRSEC logo with title.png"/>
          <p:cNvPicPr>
            <a:picLocks noChangeAspect="1"/>
          </p:cNvPicPr>
          <p:nvPr userDrawn="1"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4242" r="51953" b="57585"/>
          <a:stretch>
            <a:fillRect/>
          </a:stretch>
        </p:blipFill>
        <p:spPr bwMode="auto">
          <a:xfrm>
            <a:off x="2006600" y="8382000"/>
            <a:ext cx="2209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600" y="8382000"/>
            <a:ext cx="6502400" cy="661988"/>
          </a:xfrm>
          <a:prstGeom prst="rect">
            <a:avLst/>
          </a:prstGeom>
          <a:effectLst/>
        </p:spPr>
        <p:txBody>
          <a:bodyPr lIns="91186" tIns="45584" rIns="91186" bIns="45584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Next-Generation Materials for</a:t>
            </a:r>
          </a:p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99029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5pPr>
      <a:lvl6pPr marL="45590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18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774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36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38188" indent="-2825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38238" indent="-2254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593850" indent="-2254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49463" indent="-2254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07559" indent="-227963" algn="l" defTabSz="9118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444" indent="-227963" algn="l" defTabSz="9118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373" indent="-227963" algn="l" defTabSz="9118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266" indent="-227963" algn="l" defTabSz="9118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03" algn="l" defTabSz="911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19" algn="l" defTabSz="911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43" algn="l" defTabSz="911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54" algn="l" defTabSz="911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79" algn="l" defTabSz="911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482" algn="l" defTabSz="911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404" algn="l" defTabSz="911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19" algn="l" defTabSz="911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28" tIns="45607" rIns="91228" bIns="456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28" tIns="45607" rIns="91228" bIns="456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64" y="8407925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28" tIns="45607" rIns="91228" bIns="45607"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endParaRPr lang="en-US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3079" name="Group 10"/>
          <p:cNvGrpSpPr>
            <a:grpSpLocks/>
          </p:cNvGrpSpPr>
          <p:nvPr userDrawn="1"/>
        </p:nvGrpSpPr>
        <p:grpSpPr bwMode="auto">
          <a:xfrm>
            <a:off x="504825" y="8021638"/>
            <a:ext cx="1501775" cy="1503362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300" dirty="0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80" name="Picture 10" descr="University of Utah logo.ps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0" y="7924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1" descr="MRSEC logo with title.pn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4242" r="51953" b="57585"/>
          <a:stretch>
            <a:fillRect/>
          </a:stretch>
        </p:blipFill>
        <p:spPr bwMode="auto">
          <a:xfrm>
            <a:off x="2006600" y="8382000"/>
            <a:ext cx="2209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600" y="8382000"/>
            <a:ext cx="6502400" cy="661988"/>
          </a:xfrm>
          <a:prstGeom prst="rect">
            <a:avLst/>
          </a:prstGeom>
          <a:effectLst/>
        </p:spPr>
        <p:txBody>
          <a:bodyPr lIns="91228" tIns="45607" rIns="91228" bIns="45607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Next-Generation Materials for</a:t>
            </a:r>
          </a:p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384242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611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224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837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449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39775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595438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1050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08711" indent="-228065" algn="l" defTabSz="9122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808" indent="-228065" algn="l" defTabSz="9122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947" indent="-228065" algn="l" defTabSz="9122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055" indent="-228065" algn="l" defTabSz="9122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15" algn="l" defTabSz="912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42" algn="l" defTabSz="912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71" algn="l" defTabSz="912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96" algn="l" defTabSz="912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629" algn="l" defTabSz="912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745" algn="l" defTabSz="912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876" algn="l" defTabSz="912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998" algn="l" defTabSz="912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50" tIns="45618" rIns="91250" bIns="456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50" tIns="45618" rIns="91250" bIns="456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57" y="8407925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50" tIns="45618" rIns="91250" bIns="45618"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endParaRPr lang="en-US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4103" name="Group 10"/>
          <p:cNvGrpSpPr>
            <a:grpSpLocks/>
          </p:cNvGrpSpPr>
          <p:nvPr userDrawn="1"/>
        </p:nvGrpSpPr>
        <p:grpSpPr bwMode="auto">
          <a:xfrm>
            <a:off x="504825" y="8021638"/>
            <a:ext cx="1501775" cy="1503362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300" dirty="0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4" name="Picture 10" descr="University of Utah logo.ps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0" y="7924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1" descr="MRSEC logo with title.pn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4242" r="51953" b="57585"/>
          <a:stretch>
            <a:fillRect/>
          </a:stretch>
        </p:blipFill>
        <p:spPr bwMode="auto">
          <a:xfrm>
            <a:off x="2006600" y="8382000"/>
            <a:ext cx="2209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600" y="8382000"/>
            <a:ext cx="6502400" cy="661988"/>
          </a:xfrm>
          <a:prstGeom prst="rect">
            <a:avLst/>
          </a:prstGeom>
          <a:effectLst/>
        </p:spPr>
        <p:txBody>
          <a:bodyPr lIns="91250" tIns="45618" rIns="91250" bIns="4561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Next-Generation Materials for</a:t>
            </a:r>
          </a:p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423068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623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247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872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496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595438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2638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09351" indent="-228122" algn="l" defTabSz="9124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566" indent="-228122" algn="l" defTabSz="9124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822" indent="-228122" algn="l" defTabSz="9124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048" indent="-228122" algn="l" defTabSz="9124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3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76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20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64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212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446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94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931" algn="l" defTabSz="912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82" tIns="45636" rIns="91282" bIns="456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82" tIns="45636" rIns="91282" bIns="456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47" y="8407925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2" tIns="45636" rIns="91282" bIns="45636"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endParaRPr lang="en-US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5127" name="Group 10"/>
          <p:cNvGrpSpPr>
            <a:grpSpLocks/>
          </p:cNvGrpSpPr>
          <p:nvPr userDrawn="1"/>
        </p:nvGrpSpPr>
        <p:grpSpPr bwMode="auto">
          <a:xfrm>
            <a:off x="504825" y="8021638"/>
            <a:ext cx="1501775" cy="1503362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300" dirty="0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Picture 10" descr="University of Utah logo.ps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0" y="7924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1" descr="MRSEC logo with title.pn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4242" r="51953" b="57585"/>
          <a:stretch>
            <a:fillRect/>
          </a:stretch>
        </p:blipFill>
        <p:spPr bwMode="auto">
          <a:xfrm>
            <a:off x="2006600" y="8382000"/>
            <a:ext cx="2209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600" y="8382000"/>
            <a:ext cx="6502400" cy="661988"/>
          </a:xfrm>
          <a:prstGeom prst="rect">
            <a:avLst/>
          </a:prstGeom>
          <a:effectLst/>
        </p:spPr>
        <p:txBody>
          <a:bodyPr lIns="91282" tIns="45636" rIns="91282" bIns="45636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Next-Generation Materials for</a:t>
            </a:r>
          </a:p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48461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5pPr>
      <a:lvl6pPr marL="45639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280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921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56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2638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10247" indent="-228205" algn="l" defTabSz="9128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628" indent="-228205" algn="l" defTabSz="9128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046" indent="-228205" algn="l" defTabSz="9128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439" indent="-228205" algn="l" defTabSz="9128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98" algn="l" defTabSz="912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05" algn="l" defTabSz="912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10" algn="l" defTabSz="912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18" algn="l" defTabSz="912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28" algn="l" defTabSz="912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28" algn="l" defTabSz="912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39" algn="l" defTabSz="912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40" algn="l" defTabSz="9128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1" tIns="45673" rIns="91351" bIns="456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1" tIns="45673" rIns="91351" bIns="456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26" y="8407925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1" tIns="45673" rIns="91351" bIns="45673"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endParaRPr lang="en-US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9" name="Group 10"/>
          <p:cNvGrpSpPr>
            <a:grpSpLocks/>
          </p:cNvGrpSpPr>
          <p:nvPr userDrawn="1"/>
        </p:nvGrpSpPr>
        <p:grpSpPr bwMode="auto">
          <a:xfrm>
            <a:off x="504825" y="8021638"/>
            <a:ext cx="1501775" cy="1503362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300" dirty="0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0" name="Picture 10" descr="University of Utah logo.ps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0" y="7924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 descr="MRSEC logo with title.pn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4242" r="51953" b="57585"/>
          <a:stretch>
            <a:fillRect/>
          </a:stretch>
        </p:blipFill>
        <p:spPr bwMode="auto">
          <a:xfrm>
            <a:off x="2006600" y="8382000"/>
            <a:ext cx="2209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600" y="8382000"/>
            <a:ext cx="6502400" cy="661988"/>
          </a:xfrm>
          <a:prstGeom prst="rect">
            <a:avLst/>
          </a:prstGeom>
          <a:effectLst/>
        </p:spPr>
        <p:txBody>
          <a:bodyPr lIns="91351" tIns="45673" rIns="91351" bIns="45673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Next-Generation Materials for</a:t>
            </a:r>
          </a:p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167902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5pPr>
      <a:lvl6pPr marL="4567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5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26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02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12167" indent="-228378" algn="l" defTabSz="9135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9" indent="-228378" algn="l" defTabSz="9135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73" indent="-228378" algn="l" defTabSz="9135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20" indent="-228378" algn="l" defTabSz="9135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2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9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1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22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32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92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46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2" tIns="45641" rIns="91292" bIns="456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2" tIns="45641" rIns="91292" bIns="456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44" y="8407925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2" tIns="45641" rIns="91292" bIns="45641"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endParaRPr lang="en-US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6151" name="Group 10"/>
          <p:cNvGrpSpPr>
            <a:grpSpLocks/>
          </p:cNvGrpSpPr>
          <p:nvPr userDrawn="1"/>
        </p:nvGrpSpPr>
        <p:grpSpPr bwMode="auto">
          <a:xfrm>
            <a:off x="504825" y="8021638"/>
            <a:ext cx="1501775" cy="1503362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300" dirty="0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2" name="Picture 10" descr="University of Utah logo.ps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0" y="7924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1" descr="MRSEC logo with title.pn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4242" r="51953" b="57585"/>
          <a:stretch>
            <a:fillRect/>
          </a:stretch>
        </p:blipFill>
        <p:spPr bwMode="auto">
          <a:xfrm>
            <a:off x="2006600" y="8382000"/>
            <a:ext cx="2209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600" y="8382000"/>
            <a:ext cx="6502400" cy="661988"/>
          </a:xfrm>
          <a:prstGeom prst="rect">
            <a:avLst/>
          </a:prstGeom>
          <a:effectLst/>
        </p:spPr>
        <p:txBody>
          <a:bodyPr lIns="91292" tIns="45641" rIns="91292" bIns="45641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Next-Generation Materials for</a:t>
            </a:r>
          </a:p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188416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5pPr>
      <a:lvl6pPr marL="45644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289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93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58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2638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10503" indent="-228228" algn="l" defTabSz="9128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32" indent="-228228" algn="l" defTabSz="9128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396" indent="-228228" algn="l" defTabSz="9128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37" indent="-228228" algn="l" defTabSz="91289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45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99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52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06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61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09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66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14" algn="l" defTabSz="9128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9" tIns="45655" rIns="91319" bIns="4565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9" tIns="45655" rIns="91319" bIns="456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68436" y="8407925"/>
            <a:ext cx="11277601" cy="68580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22000"/>
                </a:srgbClr>
              </a:gs>
              <a:gs pos="0">
                <a:schemeClr val="tx1">
                  <a:lumMod val="75000"/>
                  <a:lumOff val="25000"/>
                  <a:alpha val="22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27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9" tIns="45655" rIns="91319" bIns="45655" anchor="ctr"/>
          <a:lstStyle>
            <a:lvl1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endParaRPr lang="en-US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7175" name="Group 10"/>
          <p:cNvGrpSpPr>
            <a:grpSpLocks/>
          </p:cNvGrpSpPr>
          <p:nvPr userDrawn="1"/>
        </p:nvGrpSpPr>
        <p:grpSpPr bwMode="auto">
          <a:xfrm>
            <a:off x="504825" y="8021638"/>
            <a:ext cx="1501775" cy="1503362"/>
            <a:chOff x="4619298" y="4775300"/>
            <a:chExt cx="3276600" cy="3280006"/>
          </a:xfrm>
        </p:grpSpPr>
        <p:sp>
          <p:nvSpPr>
            <p:cNvPr id="10" name="Oval 9"/>
            <p:cNvSpPr/>
            <p:nvPr userDrawn="1"/>
          </p:nvSpPr>
          <p:spPr>
            <a:xfrm>
              <a:off x="5208116" y="5332935"/>
              <a:ext cx="2133600" cy="2133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300" dirty="0">
                <a:solidFill>
                  <a:srgbClr val="FFFFFF"/>
                </a:solidFill>
                <a:ea typeface="ヒラギノ角ゴ ProN W3" charset="-128"/>
                <a:sym typeface="Helvetica Neue Light" charset="0"/>
              </a:endParaRPr>
            </a:p>
          </p:txBody>
        </p:sp>
        <p:pic>
          <p:nvPicPr>
            <p:cNvPr id="9" name="Picture 8" descr="nsf3.tiff"/>
            <p:cNvPicPr>
              <a:picLocks noChangeAspect="1"/>
            </p:cNvPicPr>
            <p:nvPr userDrawn="1"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9298" y="4775300"/>
              <a:ext cx="3276600" cy="32800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rotWithShape="0">
                <a:srgbClr val="808080">
                  <a:alpha val="42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6" name="Picture 10" descr="University of Utah logo.ps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0" y="7924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MRSEC logo with title.pn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4242" r="51953" b="57585"/>
          <a:stretch>
            <a:fillRect/>
          </a:stretch>
        </p:blipFill>
        <p:spPr bwMode="auto">
          <a:xfrm>
            <a:off x="2006600" y="8382000"/>
            <a:ext cx="2209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4292600" y="8382000"/>
            <a:ext cx="6502400" cy="661988"/>
          </a:xfrm>
          <a:prstGeom prst="rect">
            <a:avLst/>
          </a:prstGeom>
          <a:effectLst/>
        </p:spPr>
        <p:txBody>
          <a:bodyPr lIns="91319" tIns="45655" rIns="91319" bIns="45655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Helvetica Neue Light" charset="0"/>
                <a:ea typeface="ヒラギノ角ゴ ProN W3" charset="-128"/>
                <a:sym typeface="Helvetica Neue Light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Next-Generation Materials for</a:t>
            </a:r>
          </a:p>
          <a:p>
            <a:pPr algn="ctr" eaLnBrk="1" hangingPunct="1">
              <a:defRPr/>
            </a:pPr>
            <a:r>
              <a:rPr lang="en-US" altLang="en-US" sz="1800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anose="02020603050405020304" pitchFamily="18" charset="0"/>
              </a:rPr>
              <a:t>Plasmonics &amp; Organic Spintronics</a:t>
            </a:r>
          </a:p>
        </p:txBody>
      </p:sp>
    </p:spTree>
    <p:extLst>
      <p:ext uri="{BB962C8B-B14F-4D97-AF65-F5344CB8AC3E}">
        <p14:creationId xmlns:p14="http://schemas.microsoft.com/office/powerpoint/2010/main" val="349554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Arial" charset="0"/>
        </a:defRPr>
      </a:lvl5pPr>
      <a:lvl6pPr marL="4565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1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977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63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Optima" charset="0"/>
          <a:cs typeface="Arial" pitchFamily="34" charset="0"/>
        </a:defRPr>
      </a:lvl5pPr>
      <a:lvl6pPr marL="2511271" indent="-228297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44" indent="-228297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47" indent="-228297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29" indent="-228297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6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80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73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66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61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51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47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37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media" Target="../media/media2.mov"/><Relationship Id="rId7" Type="http://schemas.openxmlformats.org/officeDocument/2006/relationships/image" Target="../media/image16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39.xml"/><Relationship Id="rId10" Type="http://schemas.openxmlformats.org/officeDocument/2006/relationships/image" Target="../media/image19.png"/><Relationship Id="rId4" Type="http://schemas.openxmlformats.org/officeDocument/2006/relationships/video" Target="../media/media2.mov"/><Relationship Id="rId9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7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98.xm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18" Type="http://schemas.openxmlformats.org/officeDocument/2006/relationships/image" Target="../media/image54.emf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17" Type="http://schemas.openxmlformats.org/officeDocument/2006/relationships/oleObject" Target="../embeddings/oleObject3.bin"/><Relationship Id="rId2" Type="http://schemas.openxmlformats.org/officeDocument/2006/relationships/slideLayout" Target="../slideLayouts/slideLayout198.xml"/><Relationship Id="rId16" Type="http://schemas.openxmlformats.org/officeDocument/2006/relationships/image" Target="../media/image65.jpeg"/><Relationship Id="rId20" Type="http://schemas.openxmlformats.org/officeDocument/2006/relationships/image" Target="../media/image55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11" Type="http://schemas.openxmlformats.org/officeDocument/2006/relationships/image" Target="../media/image53.emf"/><Relationship Id="rId5" Type="http://schemas.openxmlformats.org/officeDocument/2006/relationships/image" Target="../media/image52.emf"/><Relationship Id="rId15" Type="http://schemas.openxmlformats.org/officeDocument/2006/relationships/image" Target="../media/image64.png"/><Relationship Id="rId10" Type="http://schemas.openxmlformats.org/officeDocument/2006/relationships/oleObject" Target="../embeddings/oleObject2.bin"/><Relationship Id="rId19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8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9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1.jpeg"/><Relationship Id="rId4" Type="http://schemas.openxmlformats.org/officeDocument/2006/relationships/image" Target="../media/image70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5"/>
          <p:cNvGrpSpPr>
            <a:grpSpLocks noChangeAspect="1"/>
          </p:cNvGrpSpPr>
          <p:nvPr/>
        </p:nvGrpSpPr>
        <p:grpSpPr bwMode="auto">
          <a:xfrm>
            <a:off x="5046027" y="304800"/>
            <a:ext cx="2912746" cy="2468880"/>
            <a:chOff x="2692400" y="457200"/>
            <a:chExt cx="8001000" cy="6781800"/>
          </a:xfrm>
        </p:grpSpPr>
        <p:grpSp>
          <p:nvGrpSpPr>
            <p:cNvPr id="13316" name="Group 8"/>
            <p:cNvGrpSpPr>
              <a:grpSpLocks/>
            </p:cNvGrpSpPr>
            <p:nvPr/>
          </p:nvGrpSpPr>
          <p:grpSpPr bwMode="auto">
            <a:xfrm>
              <a:off x="4521200" y="457200"/>
              <a:ext cx="4331208" cy="4356244"/>
              <a:chOff x="3225800" y="1124060"/>
              <a:chExt cx="4331208" cy="4356244"/>
            </a:xfrm>
          </p:grpSpPr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3932308" y="2317155"/>
                <a:ext cx="2896372" cy="28963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Calibri" pitchFamily="34" charset="0"/>
                  <a:ea typeface="ヒラギノ角ゴ ProN W3" charset="-128"/>
                  <a:sym typeface="Helvetica Neue Light" charset="0"/>
                </a:endParaRPr>
              </a:p>
            </p:txBody>
          </p:sp>
          <p:pic>
            <p:nvPicPr>
              <p:cNvPr id="13" name="Picture 12" descr="nsf1.tiff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5876" y="1124060"/>
                <a:ext cx="4330168" cy="435636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rotWithShape="0">
                  <a:srgbClr val="808080">
                    <a:alpha val="42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317" name="Picture 10" descr="MRSEC logo adjusted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9" t="9256" r="35938" b="14349"/>
            <a:stretch>
              <a:fillRect/>
            </a:stretch>
          </p:blipFill>
          <p:spPr bwMode="auto">
            <a:xfrm>
              <a:off x="2692400" y="4953000"/>
              <a:ext cx="80010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787400" y="3207603"/>
            <a:ext cx="11430000" cy="830997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latin typeface="Myriad Pro" panose="020B0503030403020204" pitchFamily="34" charset="0"/>
              </a:rPr>
              <a:t>IRG: Manipulating Light with Materials</a:t>
            </a:r>
            <a:endParaRPr lang="en-US" sz="4800" b="1" dirty="0">
              <a:solidFill>
                <a:srgbClr val="59595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  <a:ea typeface="Times" charset="0"/>
              <a:cs typeface="Times" charset="0"/>
              <a:sym typeface="Helvetica Neue Ligh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54500" y="4495800"/>
            <a:ext cx="4686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Myriad Pro" panose="020B0503030403020204" pitchFamily="34" charset="0"/>
              </a:rPr>
              <a:t>     </a:t>
            </a:r>
            <a:r>
              <a:rPr lang="en-US" sz="2800" b="1" i="1" dirty="0" smtClean="0">
                <a:latin typeface="Myriad Pro" panose="020B0503030403020204" pitchFamily="34" charset="0"/>
              </a:rPr>
              <a:t>A </a:t>
            </a:r>
            <a:r>
              <a:rPr lang="en-US" sz="2800" b="1" i="1" dirty="0">
                <a:latin typeface="Myriad Pro" panose="020B0503030403020204" pitchFamily="34" charset="0"/>
              </a:rPr>
              <a:t>cross-disciplinary effort involving the Departments of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1400" y="5638800"/>
            <a:ext cx="83820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Physics:</a:t>
            </a:r>
            <a:r>
              <a:rPr lang="en-US" sz="3200" dirty="0">
                <a:latin typeface="Myriad Pro" panose="020B0503030403020204" pitchFamily="34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Li, </a:t>
            </a:r>
            <a:r>
              <a:rPr lang="en-US" sz="32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Pesin</a:t>
            </a:r>
            <a:r>
              <a:rPr lang="en-US" sz="32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Raikh</a:t>
            </a:r>
            <a:r>
              <a:rPr lang="en-US" sz="3200" dirty="0">
                <a:solidFill>
                  <a:srgbClr val="0000FF"/>
                </a:solidFill>
                <a:latin typeface="Myriad Pro" panose="020B0503030403020204" pitchFamily="34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Vardeny</a:t>
            </a:r>
            <a:endParaRPr lang="en-US" sz="3200" dirty="0">
              <a:solidFill>
                <a:srgbClr val="0000FF"/>
              </a:solidFill>
              <a:latin typeface="Myriad Pro" panose="020B0503030403020204" pitchFamily="34" charset="0"/>
            </a:endParaRPr>
          </a:p>
          <a:p>
            <a:r>
              <a:rPr lang="en-US" sz="3200" b="1" dirty="0">
                <a:latin typeface="Myriad Pro" panose="020B0503030403020204" pitchFamily="34" charset="0"/>
              </a:rPr>
              <a:t>Mathematics:</a:t>
            </a:r>
            <a:r>
              <a:rPr lang="en-US" sz="3200" dirty="0">
                <a:latin typeface="Myriad Pro" panose="020B0503030403020204" pitchFamily="34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Golden, </a:t>
            </a:r>
            <a:r>
              <a:rPr lang="en-US" sz="3200" dirty="0">
                <a:solidFill>
                  <a:srgbClr val="0000FF"/>
                </a:solidFill>
                <a:latin typeface="Myriad Pro" panose="020B0503030403020204" pitchFamily="34" charset="0"/>
              </a:rPr>
              <a:t>Guevara-Vasquez</a:t>
            </a:r>
            <a:r>
              <a:rPr lang="en-US" sz="32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, Milton</a:t>
            </a:r>
            <a:endParaRPr lang="en-US" sz="3200" dirty="0">
              <a:solidFill>
                <a:srgbClr val="0000FF"/>
              </a:solidFill>
              <a:latin typeface="Myriad Pro" panose="020B0503030403020204" pitchFamily="34" charset="0"/>
            </a:endParaRPr>
          </a:p>
          <a:p>
            <a:r>
              <a:rPr lang="en-US" sz="3200" b="1" dirty="0">
                <a:latin typeface="Myriad Pro" panose="020B0503030403020204" pitchFamily="34" charset="0"/>
              </a:rPr>
              <a:t>Electrical and Computer Engineering: </a:t>
            </a:r>
            <a:r>
              <a:rPr lang="en-US" sz="3200" dirty="0">
                <a:solidFill>
                  <a:srgbClr val="0000FF"/>
                </a:solidFill>
                <a:latin typeface="Myriad Pro" panose="020B0503030403020204" pitchFamily="34" charset="0"/>
              </a:rPr>
              <a:t>Menon</a:t>
            </a:r>
          </a:p>
          <a:p>
            <a:r>
              <a:rPr lang="en-US" sz="3200" b="1" dirty="0">
                <a:latin typeface="Myriad Pro" panose="020B0503030403020204" pitchFamily="34" charset="0"/>
              </a:rPr>
              <a:t>Mechanical Engineering: </a:t>
            </a:r>
            <a:r>
              <a:rPr lang="en-US" sz="3200" dirty="0">
                <a:solidFill>
                  <a:srgbClr val="0000FF"/>
                </a:solidFill>
                <a:latin typeface="Myriad Pro" panose="020B0503030403020204" pitchFamily="34" charset="0"/>
              </a:rPr>
              <a:t>Park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50876" y="775915"/>
            <a:ext cx="11703050" cy="1143000"/>
          </a:xfrm>
        </p:spPr>
        <p:txBody>
          <a:bodyPr/>
          <a:lstStyle/>
          <a:p>
            <a:r>
              <a:rPr lang="en-US" sz="4000" b="1" spc="162" dirty="0" smtClean="0">
                <a:solidFill>
                  <a:prstClr val="black"/>
                </a:solidFill>
                <a:latin typeface="Myriad Pro" panose="020B0503030403020204" pitchFamily="34" charset="0"/>
                <a:ea typeface="+mj-ea"/>
                <a:cs typeface="Arial"/>
              </a:rPr>
              <a:t>F</a:t>
            </a:r>
            <a:r>
              <a:rPr lang="en-US" sz="4000" b="1" spc="156" dirty="0" smtClean="0">
                <a:solidFill>
                  <a:prstClr val="black"/>
                </a:solidFill>
                <a:latin typeface="Myriad Pro" panose="020B0503030403020204" pitchFamily="34" charset="0"/>
                <a:ea typeface="+mj-ea"/>
                <a:cs typeface="Arial"/>
              </a:rPr>
              <a:t>RG</a:t>
            </a:r>
            <a:r>
              <a:rPr lang="en-US" sz="4000" b="1" spc="178" dirty="0" smtClean="0">
                <a:solidFill>
                  <a:prstClr val="black"/>
                </a:solidFill>
                <a:latin typeface="Myriad Pro" panose="020B0503030403020204" pitchFamily="34" charset="0"/>
                <a:ea typeface="+mj-ea"/>
                <a:cs typeface="Arial"/>
              </a:rPr>
              <a:t>1</a:t>
            </a:r>
            <a:r>
              <a:rPr lang="en-US" sz="4000" b="1" spc="-14" dirty="0">
                <a:solidFill>
                  <a:prstClr val="black"/>
                </a:solidFill>
                <a:latin typeface="Myriad Pro" panose="020B0503030403020204" pitchFamily="34" charset="0"/>
                <a:ea typeface="+mj-ea"/>
                <a:cs typeface="Arial"/>
              </a:rPr>
              <a:t>:</a:t>
            </a:r>
            <a:r>
              <a:rPr lang="en-US" sz="4000" b="1" spc="391" dirty="0">
                <a:solidFill>
                  <a:prstClr val="black"/>
                </a:solidFill>
                <a:latin typeface="Myriad Pro" panose="020B0503030403020204" pitchFamily="34" charset="0"/>
                <a:ea typeface="+mj-ea"/>
                <a:cs typeface="Arial"/>
              </a:rPr>
              <a:t> </a:t>
            </a:r>
            <a:r>
              <a:rPr lang="en-US" sz="4000" b="1" spc="391" dirty="0">
                <a:solidFill>
                  <a:srgbClr val="FF0000"/>
                </a:solidFill>
                <a:latin typeface="Myriad Pro" panose="020B0503030403020204" pitchFamily="34" charset="0"/>
                <a:ea typeface="+mj-ea"/>
                <a:cs typeface="Arial"/>
              </a:rPr>
              <a:t>Digital </a:t>
            </a:r>
            <a:r>
              <a:rPr lang="en-US" sz="4000" b="1" spc="162" dirty="0">
                <a:solidFill>
                  <a:srgbClr val="FF0000"/>
                </a:solidFill>
                <a:latin typeface="Myriad Pro" panose="020B0503030403020204" pitchFamily="34" charset="0"/>
                <a:ea typeface="+mj-ea"/>
                <a:cs typeface="Arial"/>
              </a:rPr>
              <a:t>Metamaterials (DMMs) </a:t>
            </a:r>
            <a:r>
              <a:rPr lang="en-US" sz="4000" b="1" spc="162" dirty="0">
                <a:solidFill>
                  <a:prstClr val="black"/>
                </a:solidFill>
                <a:latin typeface="Myriad Pro" panose="020B0503030403020204" pitchFamily="34" charset="0"/>
                <a:ea typeface="+mj-ea"/>
                <a:cs typeface="Arial"/>
              </a:rPr>
              <a:t>for enhancing photonic </a:t>
            </a:r>
            <a:r>
              <a:rPr lang="en-US" sz="4000" b="1" spc="162" dirty="0" smtClean="0">
                <a:solidFill>
                  <a:prstClr val="black"/>
                </a:solidFill>
                <a:latin typeface="Myriad Pro" panose="020B0503030403020204" pitchFamily="34" charset="0"/>
                <a:ea typeface="+mj-ea"/>
                <a:cs typeface="Arial"/>
              </a:rPr>
              <a:t>integration</a:t>
            </a:r>
            <a:endParaRPr lang="en-US" altLang="en-US" sz="4000" b="1" dirty="0">
              <a:latin typeface="Myriad Pro" panose="020B0503030403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0200" y="2667000"/>
            <a:ext cx="4948706" cy="4894882"/>
            <a:chOff x="2801498" y="1812679"/>
            <a:chExt cx="3479559" cy="3441714"/>
          </a:xfrm>
        </p:grpSpPr>
        <p:pic>
          <p:nvPicPr>
            <p:cNvPr id="6" name="Picture 5" descr="Cover_ima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943" y="1812679"/>
              <a:ext cx="3418114" cy="344171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01498" y="4885061"/>
              <a:ext cx="836542" cy="341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0046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560" kern="0" dirty="0">
                  <a:solidFill>
                    <a:srgbClr val="FFFF00"/>
                  </a:solidFill>
                </a:rPr>
                <a:t>200nm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288035" y="4914714"/>
              <a:ext cx="59266" cy="0"/>
            </a:xfrm>
            <a:prstGeom prst="line">
              <a:avLst/>
            </a:prstGeom>
            <a:ln w="5715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5366294" y="6949065"/>
            <a:ext cx="3379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004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Example of a DMM polarizer.</a:t>
            </a:r>
          </a:p>
          <a:p>
            <a:pPr defTabSz="13004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err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Shen</a:t>
            </a:r>
            <a:r>
              <a:rPr lang="en-US" sz="1800" i="1" kern="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, et al, </a:t>
            </a:r>
            <a:r>
              <a:rPr lang="en-US" sz="1800" i="1" kern="0" dirty="0" err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Optica</a:t>
            </a:r>
            <a:r>
              <a:rPr lang="en-US" sz="1800" i="1" kern="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 </a:t>
            </a:r>
            <a:r>
              <a:rPr lang="en-US" sz="1800" kern="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1(5), 356 (2014)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969000" y="3962400"/>
            <a:ext cx="684212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</a:rPr>
              <a:t>Participants</a:t>
            </a:r>
            <a:r>
              <a:rPr lang="en-US" altLang="en-US" sz="3600" dirty="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</a:rPr>
              <a:t>: Menon, </a:t>
            </a:r>
            <a:r>
              <a:rPr lang="en-US" altLang="en-US" sz="3600" i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</a:rPr>
              <a:t>FRG Leader</a:t>
            </a:r>
            <a:r>
              <a:rPr lang="en-US" altLang="en-US" sz="3600" dirty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</a:rPr>
              <a:t>; </a:t>
            </a:r>
            <a:r>
              <a:rPr lang="en-US" altLang="en-US" sz="3600" dirty="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</a:rPr>
              <a:t>Milton, Guevara-Vasquez, </a:t>
            </a:r>
            <a:r>
              <a:rPr lang="en-US" altLang="en-US" sz="3600" dirty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</a:rPr>
              <a:t>Golden, </a:t>
            </a:r>
            <a:r>
              <a:rPr lang="en-US" altLang="en-US" sz="3600" dirty="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</a:rPr>
              <a:t>Park. </a:t>
            </a:r>
            <a:r>
              <a:rPr lang="en-US" altLang="en-US" sz="3600" dirty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</a:rPr>
              <a:t>1 postdoc, </a:t>
            </a:r>
            <a:r>
              <a:rPr lang="en-US" altLang="en-US" sz="3600" dirty="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</a:rPr>
              <a:t>2 </a:t>
            </a:r>
            <a:r>
              <a:rPr lang="en-US" altLang="en-US" sz="3600" dirty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</a:rPr>
              <a:t>grad </a:t>
            </a:r>
            <a:r>
              <a:rPr lang="en-US" altLang="en-US" sz="3600" dirty="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</a:rPr>
              <a:t>students. </a:t>
            </a:r>
            <a:endParaRPr lang="en-US" altLang="en-US" sz="3600" dirty="0">
              <a:solidFill>
                <a:srgbClr val="000000"/>
              </a:solidFill>
              <a:latin typeface="Calibri" panose="020F0502020204030204" pitchFamily="34" charset="0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28773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783134" y="2081342"/>
            <a:ext cx="3921911" cy="5976128"/>
          </a:xfrm>
          <a:prstGeom prst="roundRect">
            <a:avLst>
              <a:gd name="adj" fmla="val 671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endParaRPr lang="en-US" sz="2560">
              <a:solidFill>
                <a:prstClr val="black"/>
              </a:solidFill>
            </a:endParaRPr>
          </a:p>
        </p:txBody>
      </p:sp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50876" y="88101"/>
            <a:ext cx="11703050" cy="1143000"/>
          </a:xfrm>
        </p:spPr>
        <p:txBody>
          <a:bodyPr/>
          <a:lstStyle/>
          <a:p>
            <a:r>
              <a:rPr lang="en-US" sz="3982" b="1" spc="162" dirty="0">
                <a:solidFill>
                  <a:prstClr val="black"/>
                </a:solidFill>
                <a:latin typeface="Arial"/>
                <a:ea typeface="+mj-ea"/>
                <a:cs typeface="Arial"/>
              </a:rPr>
              <a:t>Why DMMs?</a:t>
            </a:r>
            <a:endParaRPr lang="en-US" altLang="en-US" b="1" dirty="0">
              <a:latin typeface="Myriad Pro" panose="020B0503030403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30234" y="2215374"/>
            <a:ext cx="3509538" cy="2140504"/>
          </a:xfrm>
          <a:prstGeom prst="roundRect">
            <a:avLst>
              <a:gd name="adj" fmla="val 856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endParaRPr lang="en-US" sz="2560">
              <a:solidFill>
                <a:prstClr val="white"/>
              </a:solidFill>
            </a:endParaRPr>
          </a:p>
        </p:txBody>
      </p:sp>
      <p:pic>
        <p:nvPicPr>
          <p:cNvPr id="42" name="Picture 41" descr="figure_0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1"/>
          <a:stretch/>
        </p:blipFill>
        <p:spPr>
          <a:xfrm>
            <a:off x="662263" y="3386917"/>
            <a:ext cx="1595516" cy="155242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55104" y="2150818"/>
            <a:ext cx="2784593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dirty="0">
                <a:solidFill>
                  <a:prstClr val="black"/>
                </a:solidFill>
                <a:latin typeface="Calibri"/>
                <a:ea typeface="+mn-ea"/>
              </a:rPr>
              <a:t>Transistor (electronic </a:t>
            </a:r>
          </a:p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dirty="0">
                <a:solidFill>
                  <a:prstClr val="black"/>
                </a:solidFill>
                <a:latin typeface="Calibri"/>
                <a:ea typeface="+mn-ea"/>
              </a:rPr>
              <a:t>switch)</a:t>
            </a:r>
          </a:p>
        </p:txBody>
      </p:sp>
      <p:pic>
        <p:nvPicPr>
          <p:cNvPr id="44" name="Picture 43" descr="Modulators_phase_4_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342" y="3450134"/>
            <a:ext cx="2026001" cy="151950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226265" y="2144658"/>
            <a:ext cx="2784593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dirty="0">
                <a:solidFill>
                  <a:prstClr val="black"/>
                </a:solidFill>
                <a:latin typeface="Calibri"/>
                <a:ea typeface="+mn-ea"/>
              </a:rPr>
              <a:t>Modulator (photonic </a:t>
            </a:r>
          </a:p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dirty="0">
                <a:solidFill>
                  <a:prstClr val="black"/>
                </a:solidFill>
                <a:latin typeface="Calibri"/>
                <a:ea typeface="+mn-ea"/>
              </a:rPr>
              <a:t>switch)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30233" y="2545052"/>
            <a:ext cx="3509540" cy="166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dirty="0">
                <a:solidFill>
                  <a:srgbClr val="0000FF"/>
                </a:solidFill>
                <a:latin typeface="Calibri"/>
                <a:ea typeface="+mn-ea"/>
              </a:rPr>
              <a:t>De </a:t>
            </a:r>
            <a:r>
              <a:rPr lang="en-US" sz="2560" dirty="0" err="1">
                <a:solidFill>
                  <a:srgbClr val="0000FF"/>
                </a:solidFill>
                <a:latin typeface="Calibri"/>
                <a:ea typeface="+mn-ea"/>
              </a:rPr>
              <a:t>broglie</a:t>
            </a:r>
            <a:r>
              <a:rPr lang="en-US" sz="2560" dirty="0">
                <a:solidFill>
                  <a:srgbClr val="0000FF"/>
                </a:solidFill>
                <a:latin typeface="Calibri"/>
                <a:ea typeface="+mn-ea"/>
              </a:rPr>
              <a:t> wavelength of electron is </a:t>
            </a:r>
            <a:r>
              <a:rPr lang="en-US" sz="2560" b="1" dirty="0">
                <a:solidFill>
                  <a:srgbClr val="0000FF"/>
                </a:solidFill>
                <a:latin typeface="Calibri"/>
                <a:ea typeface="+mn-ea"/>
              </a:rPr>
              <a:t>&gt;100X </a:t>
            </a:r>
            <a:r>
              <a:rPr lang="en-US" sz="2560" dirty="0">
                <a:solidFill>
                  <a:srgbClr val="0000FF"/>
                </a:solidFill>
                <a:latin typeface="Calibri"/>
                <a:ea typeface="+mn-ea"/>
              </a:rPr>
              <a:t>smaller than that of an IR photon!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1693" y="3305335"/>
            <a:ext cx="1522020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dirty="0" err="1">
                <a:solidFill>
                  <a:srgbClr val="FF0000"/>
                </a:solidFill>
                <a:latin typeface="Calibri"/>
                <a:ea typeface="+mn-ea"/>
              </a:rPr>
              <a:t>nanoscale</a:t>
            </a:r>
            <a:endParaRPr lang="en-US" sz="2560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773931" y="3241241"/>
            <a:ext cx="1686616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dirty="0" err="1">
                <a:solidFill>
                  <a:srgbClr val="FF0000"/>
                </a:solidFill>
                <a:latin typeface="Calibri"/>
                <a:ea typeface="+mn-ea"/>
              </a:rPr>
              <a:t>macroscale</a:t>
            </a:r>
            <a:endParaRPr lang="en-US" sz="2560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pic>
        <p:nvPicPr>
          <p:cNvPr id="49" name="Picture 48" descr="visite-google-datacenter-14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25" y="5504480"/>
            <a:ext cx="4058694" cy="2365322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34188" y="5504480"/>
            <a:ext cx="4201732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b="1" dirty="0">
                <a:solidFill>
                  <a:srgbClr val="CCFFCC"/>
                </a:solidFill>
                <a:latin typeface="Calibri"/>
                <a:ea typeface="+mn-ea"/>
              </a:rPr>
              <a:t>Data centers consume 2% of US electricity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167470" y="3830607"/>
            <a:ext cx="460511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dirty="0" err="1">
                <a:solidFill>
                  <a:prstClr val="black"/>
                </a:solidFill>
                <a:latin typeface="Calibri"/>
                <a:ea typeface="+mn-ea"/>
              </a:rPr>
              <a:t>vs</a:t>
            </a:r>
            <a:endParaRPr lang="en-US" sz="256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618101" y="5504481"/>
            <a:ext cx="3383097" cy="2399281"/>
            <a:chOff x="3955013" y="4073385"/>
            <a:chExt cx="2378740" cy="1686994"/>
          </a:xfrm>
        </p:grpSpPr>
        <p:sp>
          <p:nvSpPr>
            <p:cNvPr id="52" name="Rounded Rectangle 51"/>
            <p:cNvSpPr/>
            <p:nvPr/>
          </p:nvSpPr>
          <p:spPr>
            <a:xfrm>
              <a:off x="4275670" y="4073385"/>
              <a:ext cx="1735720" cy="16869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50230" fontAlgn="auto">
                <a:spcBef>
                  <a:spcPts val="0"/>
                </a:spcBef>
                <a:spcAft>
                  <a:spcPts val="0"/>
                </a:spcAft>
              </a:pPr>
              <a:endParaRPr lang="en-US" sz="2560">
                <a:solidFill>
                  <a:prstClr val="white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55013" y="4073385"/>
              <a:ext cx="2378740" cy="1603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502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44" b="1" dirty="0">
                  <a:solidFill>
                    <a:prstClr val="white"/>
                  </a:solidFill>
                  <a:latin typeface="Calibri"/>
                  <a:ea typeface="+mn-ea"/>
                </a:rPr>
                <a:t>Ultra-high integration of photonics with </a:t>
              </a:r>
              <a:r>
                <a:rPr lang="en-US" sz="2844" b="1" dirty="0">
                  <a:solidFill>
                    <a:srgbClr val="FFFF00"/>
                  </a:solidFill>
                  <a:latin typeface="Calibri"/>
                  <a:ea typeface="+mn-ea"/>
                </a:rPr>
                <a:t>digital </a:t>
              </a:r>
              <a:endParaRPr lang="en-US" sz="2844" b="1" dirty="0" smtClean="0">
                <a:solidFill>
                  <a:srgbClr val="FFFF00"/>
                </a:solidFill>
                <a:latin typeface="Calibri"/>
                <a:ea typeface="+mn-ea"/>
              </a:endParaRPr>
            </a:p>
            <a:p>
              <a:pPr algn="ctr" defTabSz="6502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44" b="1" dirty="0" smtClean="0">
                  <a:solidFill>
                    <a:srgbClr val="FFFF00"/>
                  </a:solidFill>
                  <a:latin typeface="Calibri"/>
                  <a:ea typeface="+mn-ea"/>
                </a:rPr>
                <a:t>metamaterials</a:t>
              </a:r>
              <a:endParaRPr lang="en-US" sz="2844" b="1" dirty="0">
                <a:solidFill>
                  <a:srgbClr val="FFFF00"/>
                </a:solidFill>
                <a:latin typeface="Calibri"/>
                <a:ea typeface="+mn-ea"/>
              </a:endParaRPr>
            </a:p>
          </p:txBody>
        </p:sp>
      </p:grpSp>
      <p:cxnSp>
        <p:nvCxnSpPr>
          <p:cNvPr id="54" name="Straight Arrow Connector 53"/>
          <p:cNvCxnSpPr/>
          <p:nvPr/>
        </p:nvCxnSpPr>
        <p:spPr>
          <a:xfrm>
            <a:off x="4836790" y="6379746"/>
            <a:ext cx="912055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571240" y="6574170"/>
            <a:ext cx="1438214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dirty="0">
                <a:solidFill>
                  <a:prstClr val="black"/>
                </a:solidFill>
                <a:latin typeface="Calibri"/>
                <a:ea typeface="+mn-ea"/>
              </a:rPr>
              <a:t>solved by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7280512" y="4527570"/>
            <a:ext cx="0" cy="823541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133236" y="2169188"/>
            <a:ext cx="3305007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b="1" dirty="0">
                <a:solidFill>
                  <a:prstClr val="black"/>
                </a:solidFill>
                <a:latin typeface="Calibri"/>
                <a:ea typeface="+mn-ea"/>
              </a:rPr>
              <a:t>Fundamental problem: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180150" y="4479727"/>
            <a:ext cx="2041682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dirty="0">
                <a:solidFill>
                  <a:prstClr val="black"/>
                </a:solidFill>
                <a:latin typeface="Calibri"/>
                <a:ea typeface="+mn-ea"/>
              </a:rPr>
              <a:t>if addressed, will enable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7894" y="1049057"/>
            <a:ext cx="12209013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394" indent="-406394" defTabSz="65023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560" b="1" spc="178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Leapfrog power &amp; bandwidth limitations of </a:t>
            </a:r>
            <a:r>
              <a:rPr lang="en-US" sz="2560" b="1" spc="178" dirty="0" err="1">
                <a:solidFill>
                  <a:srgbClr val="0000FF"/>
                </a:solidFill>
                <a:latin typeface="Arial"/>
                <a:ea typeface="+mn-ea"/>
                <a:cs typeface="Arial"/>
              </a:rPr>
              <a:t>nanoelectronics</a:t>
            </a:r>
            <a:endParaRPr lang="en-US" sz="2560" b="1" spc="178" dirty="0">
              <a:solidFill>
                <a:srgbClr val="0000FF"/>
              </a:solidFill>
              <a:latin typeface="Arial"/>
              <a:ea typeface="+mn-ea"/>
              <a:cs typeface="Arial"/>
            </a:endParaRPr>
          </a:p>
          <a:p>
            <a:pPr marL="406394" indent="-406394" defTabSz="65023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560" b="1" spc="178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Create fundamental breakthroughs in chiral &amp; non-chiral DMMs</a:t>
            </a:r>
            <a:endParaRPr lang="en-US" sz="2560" dirty="0">
              <a:solidFill>
                <a:srgbClr val="0000FF"/>
              </a:solidFill>
              <a:latin typeface="Calibri"/>
              <a:ea typeface="+mn-ea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97893" y="2182039"/>
            <a:ext cx="4612964" cy="2916267"/>
          </a:xfrm>
          <a:prstGeom prst="roundRect">
            <a:avLst>
              <a:gd name="adj" fmla="val 10721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endParaRPr lang="en-US" sz="2560">
              <a:solidFill>
                <a:prstClr val="black"/>
              </a:solidFill>
            </a:endParaRPr>
          </a:p>
        </p:txBody>
      </p:sp>
      <p:pic>
        <p:nvPicPr>
          <p:cNvPr id="30" name="Media 1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31487" y="2490641"/>
            <a:ext cx="3300015" cy="2475011"/>
          </a:xfrm>
          <a:prstGeom prst="rect">
            <a:avLst/>
          </a:prstGeom>
        </p:spPr>
      </p:pic>
      <p:pic>
        <p:nvPicPr>
          <p:cNvPr id="31" name="S1 (Converted)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31487" y="5419240"/>
            <a:ext cx="3300015" cy="247501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706915" y="2100277"/>
            <a:ext cx="4264612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1707" b="1" dirty="0">
                <a:solidFill>
                  <a:srgbClr val="FF0000"/>
                </a:solidFill>
                <a:latin typeface="Calibri"/>
                <a:ea typeface="+mn-ea"/>
              </a:rPr>
              <a:t>World’s smallest polarization </a:t>
            </a:r>
            <a:r>
              <a:rPr lang="en-US" sz="1707" b="1" dirty="0" err="1">
                <a:solidFill>
                  <a:srgbClr val="FF0000"/>
                </a:solidFill>
                <a:latin typeface="Calibri"/>
                <a:ea typeface="+mn-ea"/>
              </a:rPr>
              <a:t>beamsplitter</a:t>
            </a:r>
            <a:endParaRPr lang="en-US" sz="1707" b="1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41815" y="5035138"/>
            <a:ext cx="4401390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1707" b="1" dirty="0">
                <a:solidFill>
                  <a:srgbClr val="FF0000"/>
                </a:solidFill>
                <a:latin typeface="Calibri"/>
                <a:ea typeface="+mn-ea"/>
              </a:rPr>
              <a:t>Cloaking to increase integration density</a:t>
            </a: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8733798" y="8086370"/>
            <a:ext cx="3996796" cy="2893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4545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4545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4545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4545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4545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4545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4545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4545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45454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defTabSz="65023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280" dirty="0">
                <a:solidFill>
                  <a:prstClr val="black"/>
                </a:solidFill>
              </a:rPr>
              <a:t>Shen and </a:t>
            </a:r>
            <a:r>
              <a:rPr lang="en-US" altLang="en-US" sz="1280" i="1" dirty="0">
                <a:solidFill>
                  <a:prstClr val="black"/>
                </a:solidFill>
              </a:rPr>
              <a:t>et al</a:t>
            </a:r>
            <a:r>
              <a:rPr lang="en-US" altLang="en-US" sz="1280" dirty="0">
                <a:solidFill>
                  <a:prstClr val="black"/>
                </a:solidFill>
              </a:rPr>
              <a:t>., </a:t>
            </a:r>
            <a:r>
              <a:rPr lang="en-US" altLang="en-US" sz="1280" b="1" dirty="0">
                <a:solidFill>
                  <a:prstClr val="black"/>
                </a:solidFill>
              </a:rPr>
              <a:t>Nature Photonics </a:t>
            </a:r>
            <a:r>
              <a:rPr lang="en-US" altLang="en-US" sz="1280" dirty="0">
                <a:solidFill>
                  <a:prstClr val="black"/>
                </a:solidFill>
              </a:rPr>
              <a:t>9, 378 (2015).</a:t>
            </a:r>
          </a:p>
        </p:txBody>
      </p:sp>
    </p:spTree>
    <p:extLst>
      <p:ext uri="{BB962C8B-B14F-4D97-AF65-F5344CB8AC3E}">
        <p14:creationId xmlns:p14="http://schemas.microsoft.com/office/powerpoint/2010/main" val="62549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1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7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895505"/>
          </a:xfrm>
        </p:spPr>
        <p:txBody>
          <a:bodyPr/>
          <a:lstStyle/>
          <a:p>
            <a:r>
              <a:rPr lang="en-US" sz="3982" b="1" spc="-28" dirty="0">
                <a:latin typeface="Arial"/>
                <a:cs typeface="Arial"/>
              </a:rPr>
              <a:t>Research</a:t>
            </a:r>
            <a:r>
              <a:rPr lang="en-US" sz="3982" b="1" dirty="0"/>
              <a:t> Objectives</a:t>
            </a:r>
            <a:endParaRPr lang="en-US" altLang="en-US" b="1" dirty="0">
              <a:latin typeface="Myriad Pro" panose="020B0503030403020204" pitchFamily="34" charset="0"/>
            </a:endParaRPr>
          </a:p>
        </p:txBody>
      </p:sp>
      <p:sp>
        <p:nvSpPr>
          <p:cNvPr id="12" name="Content Placeholder 11"/>
          <p:cNvSpPr txBox="1">
            <a:spLocks noGrp="1"/>
          </p:cNvSpPr>
          <p:nvPr>
            <p:ph idx="1"/>
          </p:nvPr>
        </p:nvSpPr>
        <p:spPr>
          <a:xfrm>
            <a:off x="975677" y="4202177"/>
            <a:ext cx="11053444" cy="306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/>
              <a:t>Create</a:t>
            </a:r>
            <a:r>
              <a:rPr lang="en-US" sz="2844" dirty="0"/>
              <a:t> the fundamental theory of digital metamaterials.</a:t>
            </a:r>
          </a:p>
          <a:p>
            <a:r>
              <a:rPr lang="en-US" sz="2844" b="1" dirty="0"/>
              <a:t>Elucidate</a:t>
            </a:r>
            <a:r>
              <a:rPr lang="en-US" sz="2844" dirty="0"/>
              <a:t> the limits of integration density</a:t>
            </a:r>
          </a:p>
          <a:p>
            <a:r>
              <a:rPr lang="en-US" sz="2844" b="1" dirty="0"/>
              <a:t>Design, fabricate, and characterize </a:t>
            </a:r>
            <a:r>
              <a:rPr lang="en-US" sz="2844" dirty="0"/>
              <a:t>digital metamaterials </a:t>
            </a:r>
          </a:p>
          <a:p>
            <a:r>
              <a:rPr lang="en-US" sz="2844" b="1" dirty="0"/>
              <a:t>Realize</a:t>
            </a:r>
            <a:r>
              <a:rPr lang="en-US" sz="2844" dirty="0"/>
              <a:t> nanophotonic devices with enhanced integration density</a:t>
            </a:r>
          </a:p>
          <a:p>
            <a:r>
              <a:rPr lang="en-US" sz="2844" b="1" dirty="0"/>
              <a:t>Explore</a:t>
            </a:r>
            <a:r>
              <a:rPr lang="en-US" sz="2844" dirty="0"/>
              <a:t> whether periodic arrays of these devices can produce </a:t>
            </a:r>
            <a:r>
              <a:rPr lang="en-US" sz="2844" dirty="0" err="1"/>
              <a:t>metasurfaces</a:t>
            </a:r>
            <a:r>
              <a:rPr lang="en-US" sz="2844" dirty="0"/>
              <a:t> with novel  properties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0875" y="1522971"/>
            <a:ext cx="11703050" cy="2193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13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combining </a:t>
            </a:r>
            <a:r>
              <a:rPr lang="en-US" sz="3413" b="1" kern="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theory</a:t>
            </a:r>
            <a:r>
              <a:rPr lang="en-US" sz="3413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3413" b="1" kern="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numerical optimization</a:t>
            </a:r>
            <a:r>
              <a:rPr lang="en-US" sz="3413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3413" b="1" kern="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fabrication</a:t>
            </a:r>
            <a:r>
              <a:rPr lang="en-US" sz="3413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lang="en-US" sz="3413" b="1" kern="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experiments</a:t>
            </a:r>
            <a:r>
              <a:rPr lang="en-US" sz="3413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we will pioneer </a:t>
            </a:r>
            <a:r>
              <a:rPr lang="en-US" sz="3413" b="1" kern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chiral and non-chiral DMMs</a:t>
            </a:r>
            <a:r>
              <a:rPr lang="en-US" sz="3413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drastically enhance the integration density of photonics.</a:t>
            </a:r>
          </a:p>
        </p:txBody>
      </p:sp>
    </p:spTree>
    <p:extLst>
      <p:ext uri="{BB962C8B-B14F-4D97-AF65-F5344CB8AC3E}">
        <p14:creationId xmlns:p14="http://schemas.microsoft.com/office/powerpoint/2010/main" val="13468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50240" y="152280"/>
            <a:ext cx="12123364" cy="1143000"/>
          </a:xfrm>
        </p:spPr>
        <p:txBody>
          <a:bodyPr/>
          <a:lstStyle/>
          <a:p>
            <a:r>
              <a:rPr lang="en-US" sz="3982" b="1" spc="-28" dirty="0">
                <a:latin typeface="Arial"/>
                <a:cs typeface="Arial"/>
              </a:rPr>
              <a:t>Res</a:t>
            </a:r>
            <a:r>
              <a:rPr lang="en-US" sz="3982" b="1" spc="-14" dirty="0">
                <a:latin typeface="Arial"/>
                <a:cs typeface="Arial"/>
              </a:rPr>
              <a:t>e</a:t>
            </a:r>
            <a:r>
              <a:rPr lang="en-US" sz="3982" b="1" spc="-28" dirty="0">
                <a:latin typeface="Arial"/>
                <a:cs typeface="Arial"/>
              </a:rPr>
              <a:t>a</a:t>
            </a:r>
            <a:r>
              <a:rPr lang="en-US" sz="3982" b="1" spc="-14" dirty="0">
                <a:latin typeface="Arial"/>
                <a:cs typeface="Arial"/>
              </a:rPr>
              <a:t>r</a:t>
            </a:r>
            <a:r>
              <a:rPr lang="en-US" sz="3982" b="1" spc="-28" dirty="0">
                <a:latin typeface="Arial"/>
                <a:cs typeface="Arial"/>
              </a:rPr>
              <a:t>ch</a:t>
            </a:r>
            <a:r>
              <a:rPr lang="en-US" sz="3982" b="1" spc="28" dirty="0">
                <a:latin typeface="Arial"/>
                <a:cs typeface="Arial"/>
              </a:rPr>
              <a:t> </a:t>
            </a:r>
            <a:r>
              <a:rPr lang="en-US" sz="3982" b="1" spc="-21" dirty="0">
                <a:latin typeface="Arial"/>
                <a:cs typeface="Arial"/>
              </a:rPr>
              <a:t>Plan Overview</a:t>
            </a:r>
            <a:endParaRPr lang="en-US" altLang="en-US" b="1" dirty="0">
              <a:latin typeface="Myriad Pro" panose="020B0503030403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9666" y="1856233"/>
            <a:ext cx="11805468" cy="6172479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51000"/>
                  <a:satMod val="130000"/>
                  <a:alpha val="30000"/>
                </a:schemeClr>
              </a:gs>
              <a:gs pos="80000">
                <a:schemeClr val="accent4">
                  <a:shade val="93000"/>
                  <a:satMod val="130000"/>
                  <a:alpha val="30000"/>
                </a:schemeClr>
              </a:gs>
              <a:gs pos="100000">
                <a:schemeClr val="accent4">
                  <a:shade val="94000"/>
                  <a:satMod val="135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endParaRPr lang="en-US" sz="256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13931" y="2019619"/>
            <a:ext cx="5232762" cy="2600960"/>
            <a:chOff x="630466" y="1456206"/>
            <a:chExt cx="3679286" cy="1828800"/>
          </a:xfrm>
        </p:grpSpPr>
        <p:sp>
          <p:nvSpPr>
            <p:cNvPr id="26" name="Rounded Rectangle 25"/>
            <p:cNvSpPr/>
            <p:nvPr/>
          </p:nvSpPr>
          <p:spPr>
            <a:xfrm>
              <a:off x="630466" y="1456206"/>
              <a:ext cx="3657600" cy="1828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50230" fontAlgn="auto">
                <a:spcBef>
                  <a:spcPts val="0"/>
                </a:spcBef>
                <a:spcAft>
                  <a:spcPts val="0"/>
                </a:spcAft>
              </a:pPr>
              <a:endParaRPr lang="en-US" sz="2560" dirty="0">
                <a:solidFill>
                  <a:prstClr val="black"/>
                </a:solidFill>
              </a:endParaRPr>
            </a:p>
          </p:txBody>
        </p:sp>
        <p:pic>
          <p:nvPicPr>
            <p:cNvPr id="27" name="Picture 26" descr="maxwells-equations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047" y="1952611"/>
              <a:ext cx="1192568" cy="1175652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82433" y="1489802"/>
              <a:ext cx="3627319" cy="926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413" dirty="0">
                  <a:solidFill>
                    <a:prstClr val="black"/>
                  </a:solidFill>
                  <a:latin typeface="Calibri"/>
                  <a:ea typeface="+mn-ea"/>
                </a:rPr>
                <a:t>Theory (Milton, </a:t>
              </a:r>
              <a:r>
                <a:rPr lang="en-US" sz="3413" dirty="0" smtClean="0">
                  <a:solidFill>
                    <a:prstClr val="black"/>
                  </a:solidFill>
                  <a:latin typeface="Calibri"/>
                  <a:ea typeface="+mn-ea"/>
                </a:rPr>
                <a:t>GV, Golden)</a:t>
              </a:r>
              <a:endParaRPr lang="en-US" sz="3413" dirty="0">
                <a:solidFill>
                  <a:prstClr val="black"/>
                </a:solidFill>
                <a:latin typeface="Calibri"/>
                <a:ea typeface="+mn-ea"/>
              </a:endParaRPr>
            </a:p>
            <a:p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76" dirty="0">
                  <a:solidFill>
                    <a:prstClr val="black"/>
                  </a:solidFill>
                  <a:latin typeface="Calibri"/>
                  <a:ea typeface="+mn-ea"/>
                </a:rPr>
                <a:t>Fundamental limits</a:t>
              </a:r>
            </a:p>
            <a:p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76" dirty="0">
                  <a:solidFill>
                    <a:prstClr val="black"/>
                  </a:solidFill>
                  <a:latin typeface="Calibri"/>
                  <a:ea typeface="+mn-ea"/>
                </a:rPr>
                <a:t>Transient behavior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870033" y="1951848"/>
            <a:ext cx="5262128" cy="2606591"/>
            <a:chOff x="4793668" y="1406759"/>
            <a:chExt cx="3699934" cy="1832759"/>
          </a:xfrm>
        </p:grpSpPr>
        <p:sp>
          <p:nvSpPr>
            <p:cNvPr id="41" name="Rounded Rectangle 40"/>
            <p:cNvSpPr/>
            <p:nvPr/>
          </p:nvSpPr>
          <p:spPr>
            <a:xfrm>
              <a:off x="4793668" y="1410718"/>
              <a:ext cx="3657600" cy="1828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50230" fontAlgn="auto">
                <a:spcBef>
                  <a:spcPts val="0"/>
                </a:spcBef>
                <a:spcAft>
                  <a:spcPts val="0"/>
                </a:spcAft>
              </a:pPr>
              <a:endParaRPr lang="en-US" sz="2560">
                <a:solidFill>
                  <a:prstClr val="black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70873" y="1406759"/>
              <a:ext cx="3622729" cy="926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413" dirty="0">
                  <a:solidFill>
                    <a:prstClr val="black"/>
                  </a:solidFill>
                  <a:latin typeface="Calibri"/>
                  <a:ea typeface="+mn-ea"/>
                </a:rPr>
                <a:t>Design (GV, Menon)</a:t>
              </a:r>
            </a:p>
            <a:p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76" dirty="0">
                  <a:solidFill>
                    <a:prstClr val="black"/>
                  </a:solidFill>
                  <a:latin typeface="Calibri"/>
                  <a:ea typeface="+mn-ea"/>
                </a:rPr>
                <a:t>Numerical techniques</a:t>
              </a:r>
            </a:p>
            <a:p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76" dirty="0">
                  <a:solidFill>
                    <a:prstClr val="black"/>
                  </a:solidFill>
                  <a:latin typeface="Calibri"/>
                  <a:ea typeface="+mn-ea"/>
                </a:rPr>
                <a:t>Cloud computing</a:t>
              </a:r>
            </a:p>
          </p:txBody>
        </p:sp>
        <p:pic>
          <p:nvPicPr>
            <p:cNvPr id="43" name="Picture 42" descr="2-stage_switch-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6803" y="2346226"/>
              <a:ext cx="2738472" cy="828371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870033" y="5234550"/>
            <a:ext cx="5201920" cy="2600960"/>
            <a:chOff x="4836002" y="3568197"/>
            <a:chExt cx="3657600" cy="1828800"/>
          </a:xfrm>
        </p:grpSpPr>
        <p:sp>
          <p:nvSpPr>
            <p:cNvPr id="47" name="Rounded Rectangle 46"/>
            <p:cNvSpPr/>
            <p:nvPr/>
          </p:nvSpPr>
          <p:spPr>
            <a:xfrm>
              <a:off x="4836002" y="3568197"/>
              <a:ext cx="3657600" cy="1828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50230" fontAlgn="auto">
                <a:spcBef>
                  <a:spcPts val="0"/>
                </a:spcBef>
                <a:spcAft>
                  <a:spcPts val="0"/>
                </a:spcAft>
              </a:pPr>
              <a:endParaRPr lang="en-US" sz="2560">
                <a:solidFill>
                  <a:prstClr val="black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906196" y="3652874"/>
              <a:ext cx="3049048" cy="680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413" dirty="0">
                  <a:solidFill>
                    <a:prstClr val="black"/>
                  </a:solidFill>
                  <a:latin typeface="Calibri"/>
                  <a:ea typeface="+mn-ea"/>
                </a:rPr>
                <a:t>Experiments (Menon)</a:t>
              </a:r>
            </a:p>
            <a:p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76" dirty="0">
                  <a:solidFill>
                    <a:prstClr val="black"/>
                  </a:solidFill>
                  <a:latin typeface="Calibri"/>
                  <a:ea typeface="+mn-ea"/>
                </a:rPr>
                <a:t>Transient, Quantum </a:t>
              </a:r>
            </a:p>
          </p:txBody>
        </p:sp>
        <p:pic>
          <p:nvPicPr>
            <p:cNvPr id="49" name="Content Placeholder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12780" y="4321071"/>
              <a:ext cx="1735430" cy="101112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913931" y="5234550"/>
            <a:ext cx="5195125" cy="2600960"/>
            <a:chOff x="647051" y="3628287"/>
            <a:chExt cx="3652822" cy="1828800"/>
          </a:xfrm>
        </p:grpSpPr>
        <p:sp>
          <p:nvSpPr>
            <p:cNvPr id="44" name="Rounded Rectangle 43"/>
            <p:cNvSpPr/>
            <p:nvPr/>
          </p:nvSpPr>
          <p:spPr>
            <a:xfrm>
              <a:off x="647051" y="3628287"/>
              <a:ext cx="3652822" cy="1828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50230" fontAlgn="auto">
                <a:spcBef>
                  <a:spcPts val="0"/>
                </a:spcBef>
                <a:spcAft>
                  <a:spcPts val="0"/>
                </a:spcAft>
              </a:pPr>
              <a:endParaRPr lang="en-US" sz="2560">
                <a:solidFill>
                  <a:prstClr val="black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79522" y="3717248"/>
              <a:ext cx="3452521" cy="680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413" dirty="0">
                  <a:solidFill>
                    <a:prstClr val="black"/>
                  </a:solidFill>
                  <a:latin typeface="Calibri"/>
                  <a:ea typeface="+mn-ea"/>
                </a:rPr>
                <a:t>Fabrication (Menon, Park)</a:t>
              </a:r>
            </a:p>
            <a:p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76" dirty="0">
                  <a:solidFill>
                    <a:prstClr val="black"/>
                  </a:solidFill>
                  <a:latin typeface="Calibri"/>
                  <a:ea typeface="+mn-ea"/>
                </a:rPr>
                <a:t>2D, 3D, scalable, cost-effective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915" y="4542588"/>
              <a:ext cx="2494991" cy="688273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91859" y="4563236"/>
              <a:ext cx="840184" cy="68002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168400" y="1129247"/>
            <a:ext cx="1072896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56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Milton, Guevara-Vasquez (GV), Golden (Math), Menon </a:t>
            </a:r>
            <a:r>
              <a:rPr lang="en-US" sz="25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(ECE), Park (ME) </a:t>
            </a:r>
            <a:endParaRPr lang="en-US" sz="996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Left-Right Arrow 6"/>
          <p:cNvSpPr/>
          <p:nvPr/>
        </p:nvSpPr>
        <p:spPr>
          <a:xfrm>
            <a:off x="6171856" y="3079075"/>
            <a:ext cx="622204" cy="45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endParaRPr lang="en-US" sz="2560">
              <a:solidFill>
                <a:prstClr val="white"/>
              </a:solidFill>
            </a:endParaRPr>
          </a:p>
        </p:txBody>
      </p:sp>
      <p:sp>
        <p:nvSpPr>
          <p:cNvPr id="23" name="Left-Right Arrow 22"/>
          <p:cNvSpPr/>
          <p:nvPr/>
        </p:nvSpPr>
        <p:spPr>
          <a:xfrm>
            <a:off x="6178443" y="6305305"/>
            <a:ext cx="622204" cy="45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endParaRPr lang="en-US" sz="2560">
              <a:solidFill>
                <a:prstClr val="white"/>
              </a:solidFill>
            </a:endParaRPr>
          </a:p>
        </p:txBody>
      </p:sp>
      <p:sp>
        <p:nvSpPr>
          <p:cNvPr id="24" name="Left-Right Arrow 23"/>
          <p:cNvSpPr/>
          <p:nvPr/>
        </p:nvSpPr>
        <p:spPr>
          <a:xfrm rot="5400000">
            <a:off x="9160595" y="4663736"/>
            <a:ext cx="608472" cy="45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endParaRPr lang="en-US" sz="2560">
              <a:solidFill>
                <a:prstClr val="white"/>
              </a:solidFill>
            </a:endParaRPr>
          </a:p>
        </p:txBody>
      </p:sp>
      <p:sp>
        <p:nvSpPr>
          <p:cNvPr id="29" name="Left-Right Arrow 28"/>
          <p:cNvSpPr/>
          <p:nvPr/>
        </p:nvSpPr>
        <p:spPr>
          <a:xfrm rot="5400000">
            <a:off x="3176934" y="4682604"/>
            <a:ext cx="583499" cy="45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endParaRPr lang="en-US" sz="256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4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0" y="0"/>
            <a:ext cx="13004800" cy="1159424"/>
          </a:xfrm>
          <a:prstGeom prst="rect">
            <a:avLst/>
          </a:prstGeom>
        </p:spPr>
        <p:txBody>
          <a:bodyPr vert="horz" wrap="square" lIns="0" tIns="119211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73709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982" b="1" spc="156" dirty="0">
                <a:solidFill>
                  <a:prstClr val="black"/>
                </a:solidFill>
                <a:latin typeface="Arial"/>
                <a:cs typeface="Arial"/>
              </a:rPr>
              <a:t>FRG1 Research Plan: Theory</a:t>
            </a:r>
            <a:endParaRPr lang="en-US" sz="398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867" y="1879559"/>
            <a:ext cx="11960991" cy="1492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7672" indent="-4876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44" kern="0" dirty="0">
                <a:solidFill>
                  <a:sysClr val="windowText" lastClr="000000"/>
                </a:solidFill>
                <a:latin typeface="Calibri"/>
                <a:ea typeface="+mn-ea"/>
              </a:rPr>
              <a:t>How do DMMs work?</a:t>
            </a:r>
          </a:p>
          <a:p>
            <a:pPr marL="487672" indent="-4876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44" kern="0" dirty="0">
                <a:solidFill>
                  <a:sysClr val="windowText" lastClr="000000"/>
                </a:solidFill>
                <a:latin typeface="Calibri"/>
                <a:ea typeface="+mn-ea"/>
              </a:rPr>
              <a:t>Is </a:t>
            </a:r>
            <a:r>
              <a:rPr lang="en-US" sz="2844" b="1" u="sng" kern="0" dirty="0">
                <a:solidFill>
                  <a:sysClr val="windowText" lastClr="000000"/>
                </a:solidFill>
                <a:latin typeface="Calibri"/>
                <a:ea typeface="+mn-ea"/>
              </a:rPr>
              <a:t>interference</a:t>
            </a:r>
            <a:r>
              <a:rPr lang="en-US" sz="2844" kern="0" dirty="0">
                <a:solidFill>
                  <a:sysClr val="windowText" lastClr="000000"/>
                </a:solidFill>
                <a:latin typeface="Calibri"/>
                <a:ea typeface="+mn-ea"/>
              </a:rPr>
              <a:t> from waves going through different channels responsible?</a:t>
            </a:r>
          </a:p>
          <a:p>
            <a:pPr marL="487672" indent="-4876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44" kern="0" dirty="0">
                <a:solidFill>
                  <a:sysClr val="windowText" lastClr="000000"/>
                </a:solidFill>
                <a:latin typeface="Calibri"/>
                <a:ea typeface="+mn-ea"/>
              </a:rPr>
              <a:t>What are the fundamental limitations of DMMs?  </a:t>
            </a:r>
            <a:r>
              <a:rPr lang="en-US" sz="3413" kern="0" dirty="0">
                <a:solidFill>
                  <a:sysClr val="windowText" lastClr="000000"/>
                </a:solidFill>
                <a:latin typeface="Calibri"/>
                <a:ea typeface="+mn-ea"/>
              </a:rPr>
              <a:t>               </a:t>
            </a:r>
            <a:r>
              <a:rPr lang="en-US" sz="2276" kern="0" dirty="0">
                <a:solidFill>
                  <a:sysClr val="windowText" lastClr="000000"/>
                </a:solidFill>
                <a:latin typeface="Calibri"/>
                <a:ea typeface="+mn-ea"/>
              </a:rPr>
              <a:t>                                  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" r="5671"/>
          <a:stretch/>
        </p:blipFill>
        <p:spPr bwMode="auto">
          <a:xfrm>
            <a:off x="9021258" y="3836071"/>
            <a:ext cx="3705193" cy="380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5980" y="1222968"/>
            <a:ext cx="4862228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3413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Fundamental questions: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8323" y="3441283"/>
            <a:ext cx="9563837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3413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Mathematical approaches for finding limitations: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15390" y="1159424"/>
            <a:ext cx="12386758" cy="6889102"/>
          </a:xfrm>
          <a:prstGeom prst="roundRect">
            <a:avLst>
              <a:gd name="adj" fmla="val 6646"/>
            </a:avLst>
          </a:prstGeom>
          <a:noFill/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endParaRPr lang="en-US" sz="256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817" y="4164274"/>
            <a:ext cx="8523543" cy="3593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394" indent="-40639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44" kern="0" dirty="0">
                <a:solidFill>
                  <a:sysClr val="windowText" lastClr="000000"/>
                </a:solidFill>
                <a:latin typeface="Calibri"/>
                <a:ea typeface="+mn-ea"/>
              </a:rPr>
              <a:t>For composites the Bergman-Milton bounds limit the possible complex dielectric constant.</a:t>
            </a:r>
          </a:p>
          <a:p>
            <a:pPr marL="406394" indent="-406394" defTabSz="65023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44" kern="0" dirty="0">
                <a:solidFill>
                  <a:sysClr val="windowText" lastClr="000000"/>
                </a:solidFill>
                <a:latin typeface="Calibri"/>
                <a:ea typeface="+mn-ea"/>
              </a:rPr>
              <a:t>Derived via integral representations or via minimization </a:t>
            </a:r>
            <a:r>
              <a:rPr lang="en-US" sz="2844" kern="0" dirty="0" err="1">
                <a:solidFill>
                  <a:sysClr val="windowText" lastClr="000000"/>
                </a:solidFill>
                <a:latin typeface="Calibri"/>
                <a:ea typeface="+mn-ea"/>
              </a:rPr>
              <a:t>variational</a:t>
            </a:r>
            <a:r>
              <a:rPr lang="en-US" sz="2844" kern="0" dirty="0">
                <a:solidFill>
                  <a:sysClr val="windowText" lastClr="000000"/>
                </a:solidFill>
                <a:latin typeface="Calibri"/>
                <a:ea typeface="+mn-ea"/>
              </a:rPr>
              <a:t> principles [Bergman, Milton, Golden and </a:t>
            </a:r>
            <a:r>
              <a:rPr lang="en-US" sz="2844" kern="0" dirty="0" err="1">
                <a:solidFill>
                  <a:sysClr val="windowText" lastClr="000000"/>
                </a:solidFill>
                <a:latin typeface="Calibri"/>
                <a:ea typeface="+mn-ea"/>
              </a:rPr>
              <a:t>Papanicolaou</a:t>
            </a:r>
            <a:r>
              <a:rPr lang="en-US" sz="2844" kern="0" dirty="0">
                <a:solidFill>
                  <a:sysClr val="windowText" lastClr="000000"/>
                </a:solidFill>
                <a:latin typeface="Calibri"/>
                <a:ea typeface="+mn-ea"/>
              </a:rPr>
              <a:t>, </a:t>
            </a:r>
            <a:r>
              <a:rPr lang="en-US" sz="2844" kern="0" dirty="0" err="1">
                <a:solidFill>
                  <a:sysClr val="windowText" lastClr="000000"/>
                </a:solidFill>
                <a:latin typeface="Calibri"/>
                <a:ea typeface="+mn-ea"/>
              </a:rPr>
              <a:t>Cherkaev</a:t>
            </a:r>
            <a:r>
              <a:rPr lang="en-US" sz="2844" kern="0" dirty="0">
                <a:solidFill>
                  <a:sysClr val="windowText" lastClr="000000"/>
                </a:solidFill>
                <a:latin typeface="Calibri"/>
                <a:ea typeface="+mn-ea"/>
              </a:rPr>
              <a:t> and </a:t>
            </a:r>
            <a:r>
              <a:rPr lang="en-US" sz="2844" kern="0" dirty="0" err="1">
                <a:solidFill>
                  <a:sysClr val="windowText" lastClr="000000"/>
                </a:solidFill>
                <a:latin typeface="Calibri"/>
                <a:ea typeface="+mn-ea"/>
              </a:rPr>
              <a:t>Gibiansky</a:t>
            </a:r>
            <a:r>
              <a:rPr lang="en-US" sz="2844" kern="0" dirty="0">
                <a:solidFill>
                  <a:sysClr val="windowText" lastClr="000000"/>
                </a:solidFill>
                <a:latin typeface="Calibri"/>
                <a:ea typeface="+mn-ea"/>
              </a:rPr>
              <a:t>].</a:t>
            </a:r>
          </a:p>
          <a:p>
            <a:pPr marL="406394" indent="-40639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44" kern="0" dirty="0">
                <a:solidFill>
                  <a:sysClr val="windowText" lastClr="000000"/>
                </a:solidFill>
                <a:latin typeface="Calibri"/>
                <a:ea typeface="+mn-ea"/>
              </a:rPr>
              <a:t>Similar tools are available for bounding the  dynamic electromagnetic response function of bodies [Milton and collaborators]. </a:t>
            </a:r>
            <a:endParaRPr lang="en-US" sz="1991" kern="0" dirty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81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0" y="-13664"/>
            <a:ext cx="13004800" cy="1173090"/>
          </a:xfrm>
          <a:prstGeom prst="rect">
            <a:avLst/>
          </a:prstGeom>
        </p:spPr>
        <p:txBody>
          <a:bodyPr vert="horz" wrap="square" lIns="0" tIns="119211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3982" b="1" spc="156" dirty="0">
                <a:solidFill>
                  <a:prstClr val="black"/>
                </a:solidFill>
                <a:latin typeface="Arial"/>
                <a:cs typeface="Arial"/>
              </a:rPr>
              <a:t>FRG1 Research Plan: Design</a:t>
            </a:r>
            <a:endParaRPr lang="en-US" sz="398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90" y="2822839"/>
            <a:ext cx="6265337" cy="4843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3592" y="7676459"/>
            <a:ext cx="2900409" cy="33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1564" dirty="0">
                <a:solidFill>
                  <a:prstClr val="black"/>
                </a:solidFill>
                <a:latin typeface="Calibri"/>
                <a:ea typeface="+mn-ea"/>
              </a:rPr>
              <a:t>Tsai </a:t>
            </a:r>
            <a:r>
              <a:rPr lang="en-US" sz="1564" i="1" dirty="0">
                <a:solidFill>
                  <a:prstClr val="black"/>
                </a:solidFill>
                <a:latin typeface="Calibri"/>
                <a:ea typeface="+mn-ea"/>
              </a:rPr>
              <a:t>et al. Science</a:t>
            </a:r>
            <a:r>
              <a:rPr lang="en-US" sz="1564" dirty="0">
                <a:solidFill>
                  <a:prstClr val="black"/>
                </a:solidFill>
                <a:latin typeface="Calibri"/>
                <a:ea typeface="+mn-ea"/>
              </a:rPr>
              <a:t> 324, 917 (2009)</a:t>
            </a:r>
          </a:p>
        </p:txBody>
      </p:sp>
      <p:pic>
        <p:nvPicPr>
          <p:cNvPr id="9" name="Picture 8" descr="2-stage_swi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84" y="1604998"/>
            <a:ext cx="5891068" cy="3104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3365" y="1300455"/>
            <a:ext cx="6891823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dirty="0">
                <a:solidFill>
                  <a:prstClr val="black"/>
                </a:solidFill>
                <a:latin typeface="Calibri"/>
                <a:ea typeface="+mn-ea"/>
              </a:rPr>
              <a:t>Active DMMs: photonic multi-state machines</a:t>
            </a:r>
          </a:p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dirty="0">
                <a:solidFill>
                  <a:prstClr val="black"/>
                </a:solidFill>
                <a:latin typeface="Calibri"/>
                <a:ea typeface="+mn-ea"/>
              </a:rPr>
              <a:t>can be modulated by carrier injection (electronics)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79401" y="4872823"/>
            <a:ext cx="4601003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dirty="0">
                <a:solidFill>
                  <a:prstClr val="black"/>
                </a:solidFill>
                <a:latin typeface="Calibri"/>
                <a:ea typeface="+mn-ea"/>
              </a:rPr>
              <a:t>Alternative modulation with light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6047240" y="4969870"/>
            <a:ext cx="1043186" cy="35814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endParaRPr lang="en-US" sz="256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47241" y="6509885"/>
            <a:ext cx="5823158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b="1" dirty="0">
                <a:solidFill>
                  <a:srgbClr val="FF0000"/>
                </a:solidFill>
                <a:latin typeface="Calibri"/>
                <a:ea typeface="+mn-ea"/>
              </a:rPr>
              <a:t>Applications in isolators, modulators, switches, etc.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15390" y="1159424"/>
            <a:ext cx="12386758" cy="6889102"/>
          </a:xfrm>
          <a:prstGeom prst="roundRect">
            <a:avLst>
              <a:gd name="adj" fmla="val 6646"/>
            </a:avLst>
          </a:prstGeom>
          <a:noFill/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endParaRPr lang="en-US" sz="2560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47241" y="5513008"/>
            <a:ext cx="6129178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dirty="0">
                <a:solidFill>
                  <a:prstClr val="black"/>
                </a:solidFill>
                <a:latin typeface="Calibri"/>
                <a:ea typeface="+mn-ea"/>
              </a:rPr>
              <a:t>DMMs designed via </a:t>
            </a:r>
            <a:r>
              <a:rPr lang="en-US" sz="2560" b="1" dirty="0">
                <a:solidFill>
                  <a:prstClr val="black"/>
                </a:solidFill>
                <a:latin typeface="Calibri"/>
                <a:ea typeface="+mn-ea"/>
              </a:rPr>
              <a:t>optimization</a:t>
            </a:r>
            <a:r>
              <a:rPr lang="en-US" sz="2560" dirty="0">
                <a:solidFill>
                  <a:prstClr val="black"/>
                </a:solidFill>
                <a:latin typeface="Calibri"/>
                <a:ea typeface="+mn-ea"/>
              </a:rPr>
              <a:t> to perform</a:t>
            </a:r>
          </a:p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dirty="0">
                <a:solidFill>
                  <a:prstClr val="black"/>
                </a:solidFill>
                <a:latin typeface="Calibri"/>
                <a:ea typeface="+mn-ea"/>
              </a:rPr>
              <a:t>specific tasks within fabrication constraints.</a:t>
            </a:r>
          </a:p>
        </p:txBody>
      </p:sp>
    </p:spTree>
    <p:extLst>
      <p:ext uri="{BB962C8B-B14F-4D97-AF65-F5344CB8AC3E}">
        <p14:creationId xmlns:p14="http://schemas.microsoft.com/office/powerpoint/2010/main" val="364553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5391" y="1159424"/>
            <a:ext cx="5982208" cy="6889102"/>
          </a:xfrm>
          <a:prstGeom prst="roundRect">
            <a:avLst>
              <a:gd name="adj" fmla="val 6646"/>
            </a:avLst>
          </a:prstGeom>
          <a:noFill/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endParaRPr lang="en-US" sz="2560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631195" y="1159424"/>
            <a:ext cx="5982208" cy="6889102"/>
          </a:xfrm>
          <a:prstGeom prst="roundRect">
            <a:avLst>
              <a:gd name="adj" fmla="val 6646"/>
            </a:avLst>
          </a:prstGeom>
          <a:noFill/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endParaRPr lang="en-US" sz="2560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876" y="173397"/>
            <a:ext cx="11703050" cy="852537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94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Calibri" pitchFamily="34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Calibri" pitchFamily="34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Calibri" pitchFamily="34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413" b="1" spc="-28" dirty="0">
                <a:solidFill>
                  <a:prstClr val="black"/>
                </a:solidFill>
                <a:latin typeface="Arial"/>
                <a:cs typeface="Arial"/>
              </a:rPr>
              <a:t>FRG1 Res</a:t>
            </a:r>
            <a:r>
              <a:rPr lang="en-US" sz="3413" b="1" spc="-14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US" sz="3413" b="1" spc="-2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US" sz="3413" b="1" spc="-14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US" sz="3413" b="1" spc="-28" dirty="0">
                <a:solidFill>
                  <a:prstClr val="black"/>
                </a:solidFill>
                <a:latin typeface="Arial"/>
                <a:cs typeface="Arial"/>
              </a:rPr>
              <a:t>ch</a:t>
            </a:r>
            <a:r>
              <a:rPr lang="en-US" sz="3413" b="1" spc="2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3413" b="1" spc="-21" dirty="0">
                <a:solidFill>
                  <a:prstClr val="black"/>
                </a:solidFill>
                <a:latin typeface="Arial"/>
                <a:cs typeface="Arial"/>
              </a:rPr>
              <a:t>Plans: Fabrication and Experiment</a:t>
            </a:r>
            <a:endParaRPr lang="en-US" altLang="en-US" sz="3982" b="1" dirty="0">
              <a:solidFill>
                <a:prstClr val="black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6693" y="1159424"/>
            <a:ext cx="5620964" cy="8525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94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Calibri" pitchFamily="34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Calibri" pitchFamily="34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Calibri" pitchFamily="34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3413" b="1" spc="-28" dirty="0">
                <a:solidFill>
                  <a:prstClr val="black"/>
                </a:solidFill>
                <a:latin typeface="Arial"/>
                <a:cs typeface="Arial"/>
              </a:rPr>
              <a:t>Fabrication</a:t>
            </a:r>
            <a:endParaRPr lang="en-US" altLang="en-US" sz="3982" b="1" dirty="0">
              <a:solidFill>
                <a:prstClr val="black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11817" y="1159424"/>
            <a:ext cx="5620964" cy="8525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94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Calibri" pitchFamily="34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Calibri" pitchFamily="34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Calibri" pitchFamily="34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3094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3413" b="1" spc="-28" dirty="0">
                <a:solidFill>
                  <a:prstClr val="black"/>
                </a:solidFill>
                <a:latin typeface="Arial"/>
                <a:cs typeface="Arial"/>
              </a:rPr>
              <a:t>Experiments</a:t>
            </a:r>
            <a:endParaRPr lang="en-US" altLang="en-US" sz="3982" b="1" dirty="0">
              <a:solidFill>
                <a:prstClr val="black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315392" y="1737009"/>
            <a:ext cx="5982208" cy="587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8" tIns="65024" rIns="130048" bIns="65024" numCol="1" anchor="t" anchorCtr="0" compatLnSpc="1">
            <a:prstTxWarp prst="textNoShape">
              <a:avLst/>
            </a:prstTxWarp>
          </a:bodyPr>
          <a:lstStyle>
            <a:lvl1pPr marL="241093" indent="-24109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5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22368" indent="-20091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969" kern="1200">
                <a:solidFill>
                  <a:schemeClr val="tx1"/>
                </a:solidFill>
                <a:latin typeface="Arial" pitchFamily="34" charset="0"/>
                <a:ea typeface="Optima" charset="0"/>
                <a:cs typeface="Arial" pitchFamily="34" charset="0"/>
              </a:defRPr>
            </a:lvl2pPr>
            <a:lvl3pPr marL="803643" indent="-160729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87" kern="1200">
                <a:solidFill>
                  <a:schemeClr val="tx1"/>
                </a:solidFill>
                <a:latin typeface="Arial" pitchFamily="34" charset="0"/>
                <a:ea typeface="Optima" charset="0"/>
                <a:cs typeface="Arial" pitchFamily="34" charset="0"/>
              </a:defRPr>
            </a:lvl3pPr>
            <a:lvl4pPr marL="1125101" indent="-160729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6" kern="1200">
                <a:solidFill>
                  <a:schemeClr val="tx1"/>
                </a:solidFill>
                <a:latin typeface="Arial" pitchFamily="34" charset="0"/>
                <a:ea typeface="Optima" charset="0"/>
                <a:cs typeface="Arial" pitchFamily="34" charset="0"/>
              </a:defRPr>
            </a:lvl4pPr>
            <a:lvl5pPr marL="1446558" indent="-160729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6" kern="1200">
                <a:solidFill>
                  <a:schemeClr val="tx1"/>
                </a:solidFill>
                <a:latin typeface="Arial" pitchFamily="34" charset="0"/>
                <a:ea typeface="Optima" charset="0"/>
                <a:cs typeface="Arial" pitchFamily="34" charset="0"/>
              </a:defRPr>
            </a:lvl5pPr>
            <a:lvl6pPr marL="1768015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9473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0930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2387" indent="-160729" algn="l" defTabSz="64291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6095" indent="-246095"/>
            <a:r>
              <a:rPr lang="en-US" sz="2560" dirty="0">
                <a:solidFill>
                  <a:prstClr val="black"/>
                </a:solidFill>
              </a:rPr>
              <a:t>Tip-Based  Nanolithography</a:t>
            </a:r>
          </a:p>
          <a:p>
            <a:pPr marL="492188" lvl="1" indent="-246095"/>
            <a:r>
              <a:rPr lang="en-US" sz="2160" dirty="0">
                <a:solidFill>
                  <a:prstClr val="black"/>
                </a:solidFill>
              </a:rPr>
              <a:t>Pattern 10-nm-order pixels with scanning probe microscopy to fabricate DMMs in the visible range</a:t>
            </a:r>
          </a:p>
          <a:p>
            <a:pPr lvl="1"/>
            <a:endParaRPr lang="en-US" sz="2160" dirty="0">
              <a:solidFill>
                <a:prstClr val="black"/>
              </a:solidFill>
            </a:endParaRPr>
          </a:p>
          <a:p>
            <a:endParaRPr lang="en-US" sz="2560" dirty="0">
              <a:solidFill>
                <a:prstClr val="black"/>
              </a:solidFill>
            </a:endParaRPr>
          </a:p>
          <a:p>
            <a:endParaRPr lang="en-US" sz="2560" dirty="0">
              <a:solidFill>
                <a:prstClr val="black"/>
              </a:solidFill>
            </a:endParaRPr>
          </a:p>
          <a:p>
            <a:pPr marL="246095" indent="-246095"/>
            <a:endParaRPr lang="en-US" sz="1280" dirty="0">
              <a:solidFill>
                <a:prstClr val="black"/>
              </a:solidFill>
            </a:endParaRPr>
          </a:p>
          <a:p>
            <a:pPr marL="246095" indent="-246095"/>
            <a:r>
              <a:rPr lang="en-US" sz="2560" dirty="0">
                <a:solidFill>
                  <a:prstClr val="black"/>
                </a:solidFill>
              </a:rPr>
              <a:t>Silicon-on-Nothing Manufacturing</a:t>
            </a:r>
          </a:p>
          <a:p>
            <a:pPr marL="492188" lvl="1" indent="-246095"/>
            <a:r>
              <a:rPr lang="en-US" sz="2276" dirty="0">
                <a:solidFill>
                  <a:prstClr val="black"/>
                </a:solidFill>
              </a:rPr>
              <a:t>Utilize self-migration of Si atoms at high temperature to fabricate 3D DMMs</a:t>
            </a:r>
          </a:p>
          <a:p>
            <a:endParaRPr lang="en-US" sz="3413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41657"/>
          <a:stretch/>
        </p:blipFill>
        <p:spPr>
          <a:xfrm>
            <a:off x="1398153" y="6136035"/>
            <a:ext cx="3718044" cy="16949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050" y="3563622"/>
            <a:ext cx="1650034" cy="1100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157" y="3564370"/>
            <a:ext cx="1358175" cy="10992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46" y="3482857"/>
            <a:ext cx="2114433" cy="1180787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1818" y="2557380"/>
            <a:ext cx="5689550" cy="33149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10051" y="1787101"/>
            <a:ext cx="5722731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560" dirty="0">
                <a:solidFill>
                  <a:prstClr val="black"/>
                </a:solidFill>
                <a:latin typeface="Calibri"/>
                <a:ea typeface="+mn-ea"/>
              </a:rPr>
              <a:t>Custom probe station for integrated photonics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65616" y="6209940"/>
            <a:ext cx="5505097" cy="166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6394" indent="-406394" defTabSz="65023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560" dirty="0">
                <a:solidFill>
                  <a:prstClr val="black"/>
                </a:solidFill>
                <a:latin typeface="Calibri"/>
                <a:ea typeface="+mn-ea"/>
              </a:rPr>
              <a:t>polarization-sensitive measurements</a:t>
            </a:r>
          </a:p>
          <a:p>
            <a:pPr marL="406394" indent="-406394" defTabSz="65023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560" dirty="0">
                <a:solidFill>
                  <a:prstClr val="black"/>
                </a:solidFill>
                <a:latin typeface="Calibri"/>
                <a:ea typeface="+mn-ea"/>
              </a:rPr>
              <a:t>transient behavior</a:t>
            </a:r>
          </a:p>
          <a:p>
            <a:pPr marL="406394" indent="-406394" defTabSz="65023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560" dirty="0">
                <a:solidFill>
                  <a:prstClr val="black"/>
                </a:solidFill>
                <a:latin typeface="Calibri"/>
                <a:ea typeface="+mn-ea"/>
              </a:rPr>
              <a:t>quantum measurements</a:t>
            </a:r>
          </a:p>
          <a:p>
            <a:pPr marL="406394" indent="-406394" defTabSz="65023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560" dirty="0">
                <a:solidFill>
                  <a:prstClr val="black"/>
                </a:solidFill>
                <a:latin typeface="Calibri"/>
                <a:ea typeface="+mn-ea"/>
              </a:rPr>
              <a:t>chirality-sensitive measurements</a:t>
            </a:r>
          </a:p>
        </p:txBody>
      </p:sp>
    </p:spTree>
    <p:extLst>
      <p:ext uri="{BB962C8B-B14F-4D97-AF65-F5344CB8AC3E}">
        <p14:creationId xmlns:p14="http://schemas.microsoft.com/office/powerpoint/2010/main" val="129264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649057" y="914400"/>
            <a:ext cx="401148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4400" b="1" dirty="0">
                <a:solidFill>
                  <a:srgbClr val="FF0000"/>
                </a:solidFill>
                <a:latin typeface="Myriad Pro" panose="020B0503030403020204" pitchFamily="34" charset="0"/>
              </a:rPr>
              <a:t>Impact of </a:t>
            </a:r>
            <a:r>
              <a:rPr lang="en-US" sz="4400" b="1" dirty="0" smtClean="0">
                <a:solidFill>
                  <a:srgbClr val="FF0000"/>
                </a:solidFill>
                <a:latin typeface="Myriad Pro" panose="020B0503030403020204" pitchFamily="34" charset="0"/>
              </a:rPr>
              <a:t>FRG1</a:t>
            </a:r>
            <a:endParaRPr lang="en-US" sz="44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168399" y="2667000"/>
            <a:ext cx="10972800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marL="457200" lvl="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3600" dirty="0" smtClean="0">
                <a:latin typeface="Myriad Pro" panose="020B0503030403020204" pitchFamily="34" charset="0"/>
              </a:rPr>
              <a:t>Discover </a:t>
            </a:r>
            <a:r>
              <a:rPr lang="en-US" sz="3600" dirty="0">
                <a:latin typeface="Myriad Pro" panose="020B0503030403020204" pitchFamily="34" charset="0"/>
              </a:rPr>
              <a:t>the underlying mechanisms of digital </a:t>
            </a:r>
            <a:r>
              <a:rPr lang="en-US" sz="3600" dirty="0" smtClean="0">
                <a:latin typeface="Myriad Pro" panose="020B0503030403020204" pitchFamily="34" charset="0"/>
              </a:rPr>
              <a:t>metamaterial (DMM</a:t>
            </a:r>
            <a:r>
              <a:rPr lang="en-US" sz="3600" dirty="0">
                <a:latin typeface="Myriad Pro" panose="020B0503030403020204" pitchFamily="34" charset="0"/>
              </a:rPr>
              <a:t>) devices.</a:t>
            </a:r>
          </a:p>
          <a:p>
            <a:pPr marL="457200" lvl="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3600" dirty="0">
                <a:latin typeface="Myriad Pro" panose="020B0503030403020204" pitchFamily="34" charset="0"/>
              </a:rPr>
              <a:t>Significantly reduce the energy requirements of data centers through DMM-based optical inter-connects.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3600" dirty="0" smtClean="0">
                <a:latin typeface="Myriad Pro" panose="020B0503030403020204" pitchFamily="34" charset="0"/>
              </a:rPr>
              <a:t>Discover </a:t>
            </a:r>
            <a:r>
              <a:rPr lang="en-US" sz="3600" dirty="0">
                <a:latin typeface="Myriad Pro" panose="020B0503030403020204" pitchFamily="34" charset="0"/>
              </a:rPr>
              <a:t>chiral DMM for potential order of </a:t>
            </a:r>
            <a:r>
              <a:rPr lang="en-US" sz="3600" dirty="0" smtClean="0">
                <a:latin typeface="Myriad Pro" panose="020B0503030403020204" pitchFamily="34" charset="0"/>
              </a:rPr>
              <a:t>magnitude increases </a:t>
            </a:r>
            <a:r>
              <a:rPr lang="en-US" sz="3600" dirty="0">
                <a:latin typeface="Myriad Pro" panose="020B0503030403020204" pitchFamily="34" charset="0"/>
              </a:rPr>
              <a:t>in bandwidth.</a:t>
            </a:r>
            <a:endParaRPr lang="en-US" altLang="en-US" sz="3600" dirty="0">
              <a:solidFill>
                <a:srgbClr val="000000"/>
              </a:solidFill>
              <a:latin typeface="Myriad Pro" panose="020B0503030403020204" pitchFamily="34" charset="0"/>
              <a:ea typeface="ヒラギノ角ゴ ProN W3"/>
              <a:cs typeface="ヒラギノ角ゴ ProN W3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solidFill>
                <a:srgbClr val="000000"/>
              </a:solidFill>
              <a:latin typeface="Helvetica Neue Light"/>
              <a:ea typeface="ヒラギノ角ゴ ProN W3"/>
              <a:cs typeface="ヒラギノ角ゴ ProN W3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00" dirty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760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1168398" y="1295400"/>
            <a:ext cx="107616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Myriad Pro" panose="020B0503030403020204" pitchFamily="34" charset="0"/>
                <a:ea typeface="ヒラギノ角ゴ ProN W3"/>
                <a:cs typeface="ヒラギノ角ゴ ProN W3"/>
                <a:sym typeface="Helvetica Neue Light"/>
              </a:rPr>
              <a:t>FRG2:</a:t>
            </a:r>
            <a:r>
              <a:rPr lang="en-US" altLang="en-US" sz="4000" b="1" dirty="0" smtClean="0">
                <a:solidFill>
                  <a:prstClr val="black"/>
                </a:solidFill>
                <a:latin typeface="Myriad Pro" panose="020B0503030403020204" pitchFamily="34" charset="0"/>
                <a:ea typeface="ヒラギノ角ゴ ProN W3"/>
                <a:cs typeface="ヒラギノ角ゴ ProN W3"/>
                <a:sym typeface="Helvetica Neue Light"/>
              </a:rPr>
              <a:t> Wave propagation in complex materials with gain; near-threshold</a:t>
            </a:r>
            <a:r>
              <a:rPr lang="en-US" altLang="en-US" sz="4000" b="1" dirty="0" smtClean="0">
                <a:solidFill>
                  <a:srgbClr val="FF0000"/>
                </a:solidFill>
                <a:latin typeface="Myriad Pro" panose="020B0503030403020204" pitchFamily="34" charset="0"/>
                <a:ea typeface="ヒラギノ角ゴ ProN W3"/>
                <a:cs typeface="ヒラギノ角ゴ ProN W3"/>
                <a:sym typeface="Helvetica Neue Light"/>
              </a:rPr>
              <a:t> random lasing</a:t>
            </a: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2353468" y="4343400"/>
            <a:ext cx="83915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Participants</a:t>
            </a:r>
            <a:r>
              <a:rPr lang="en-US" altLang="en-US" sz="3600" dirty="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: </a:t>
            </a:r>
            <a:r>
              <a:rPr lang="en-US" altLang="en-US" sz="3600" dirty="0" err="1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Raikh</a:t>
            </a:r>
            <a:r>
              <a:rPr lang="en-US" altLang="en-US" sz="3600" dirty="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, </a:t>
            </a:r>
            <a:r>
              <a:rPr lang="en-US" altLang="en-US" sz="3600" i="1" dirty="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FRG Leader</a:t>
            </a:r>
            <a:r>
              <a:rPr lang="en-US" altLang="en-US" sz="3600" dirty="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; </a:t>
            </a:r>
            <a:r>
              <a:rPr lang="en-US" altLang="en-US" sz="3600" dirty="0" err="1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Vardeny</a:t>
            </a:r>
            <a:r>
              <a:rPr lang="en-US" altLang="en-US" sz="3600" dirty="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, Golden, </a:t>
            </a:r>
            <a:r>
              <a:rPr lang="en-US" altLang="en-US" sz="3600" dirty="0" err="1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Pesin</a:t>
            </a:r>
            <a:r>
              <a:rPr lang="en-US" altLang="en-US" sz="3600" dirty="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, Li. 1 postdoc, 1 grad student; </a:t>
            </a:r>
            <a:r>
              <a:rPr lang="en-US" altLang="en-US" sz="3600" i="1" dirty="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Collaborator:</a:t>
            </a:r>
            <a:r>
              <a:rPr lang="en-US" altLang="en-US" sz="3600" dirty="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 Randy Polson, </a:t>
            </a:r>
            <a:r>
              <a:rPr lang="en-US" altLang="en-US" sz="3600" dirty="0" err="1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Nanofab</a:t>
            </a:r>
            <a:r>
              <a:rPr lang="en-US" altLang="en-US" sz="3600" dirty="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509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508125" y="650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200" smtClean="0">
              <a:solidFill>
                <a:srgbClr val="000000"/>
              </a:solidFill>
              <a:latin typeface="Helvetica Neue Light"/>
              <a:ea typeface="ヒラギノ角ゴ ProN W3"/>
              <a:cs typeface="ヒラギノ角ゴ ProN W3"/>
              <a:sym typeface="Helvetica Neue Light"/>
            </a:endParaRPr>
          </a:p>
        </p:txBody>
      </p:sp>
      <p:pic>
        <p:nvPicPr>
          <p:cNvPr id="22531" name="Picture 3" descr="Imag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1524000"/>
            <a:ext cx="525780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159000" y="457200"/>
            <a:ext cx="821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 smtClean="0">
                <a:solidFill>
                  <a:srgbClr val="0000FF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1.  </a:t>
            </a:r>
            <a:r>
              <a:rPr lang="en-US" altLang="en-US" b="1" u="sng" smtClean="0">
                <a:solidFill>
                  <a:srgbClr val="0000FF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Studies of Random Lasing in Organics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168400" y="6172200"/>
            <a:ext cx="1051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Random lasing in a DOO-PPV film at high excitation intensity;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the narrow lines (&lt;1nm) are coherent radiation due to random resonators</a:t>
            </a:r>
          </a:p>
        </p:txBody>
      </p:sp>
    </p:spTree>
    <p:extLst>
      <p:ext uri="{BB962C8B-B14F-4D97-AF65-F5344CB8AC3E}">
        <p14:creationId xmlns:p14="http://schemas.microsoft.com/office/powerpoint/2010/main" val="40660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Cover_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31" y="2565869"/>
            <a:ext cx="2569255" cy="258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400" y="5265003"/>
            <a:ext cx="4917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Myriad Pro" panose="020B0503030403020204" pitchFamily="34" charset="0"/>
                <a:ea typeface="Times New Roman" panose="02020603050405020304" pitchFamily="18" charset="0"/>
              </a:rPr>
              <a:t>   Digital </a:t>
            </a:r>
            <a:r>
              <a:rPr lang="en-US" sz="2400" b="1" dirty="0" err="1" smtClean="0">
                <a:latin typeface="Myriad Pro" panose="020B0503030403020204" pitchFamily="34" charset="0"/>
                <a:ea typeface="Times New Roman" panose="02020603050405020304" pitchFamily="18" charset="0"/>
              </a:rPr>
              <a:t>MetaMaterials</a:t>
            </a:r>
            <a:r>
              <a:rPr lang="en-US" sz="2400" b="1" dirty="0" smtClean="0">
                <a:latin typeface="Myriad Pro" panose="020B0503030403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latin typeface="Myriad Pro" panose="020B0503030403020204" pitchFamily="34" charset="0"/>
                <a:ea typeface="Times New Roman" panose="02020603050405020304" pitchFamily="18" charset="0"/>
              </a:rPr>
              <a:t>(DMMs</a:t>
            </a:r>
            <a:r>
              <a:rPr lang="en-US" sz="2400" b="1" dirty="0" smtClean="0">
                <a:latin typeface="Myriad Pro" panose="020B0503030403020204" pitchFamily="34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400" b="1" dirty="0" smtClean="0">
                <a:latin typeface="Myriad Pro" panose="020B0503030403020204" pitchFamily="34" charset="0"/>
              </a:rPr>
              <a:t>enhancing photonic integration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pic>
        <p:nvPicPr>
          <p:cNvPr id="6" name="Picture 3" descr="Description: Image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2438400"/>
            <a:ext cx="36766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7800" y="609600"/>
            <a:ext cx="125999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Myriad Pro" panose="020B0503030403020204" pitchFamily="34" charset="0"/>
              </a:rPr>
              <a:t>Theory, computation, design and fabrication of </a:t>
            </a:r>
            <a:r>
              <a:rPr lang="en-US" sz="3200" b="1" dirty="0" smtClean="0">
                <a:latin typeface="Myriad Pro" panose="020B0503030403020204" pitchFamily="34" charset="0"/>
              </a:rPr>
              <a:t>novel materials  </a:t>
            </a:r>
          </a:p>
          <a:p>
            <a:pPr algn="ctr"/>
            <a:r>
              <a:rPr lang="en-US" sz="3200" b="1" dirty="0" smtClean="0">
                <a:latin typeface="Myriad Pro" panose="020B0503030403020204" pitchFamily="34" charset="0"/>
              </a:rPr>
              <a:t>and devices </a:t>
            </a:r>
            <a:r>
              <a:rPr lang="en-US" sz="3200" b="1" dirty="0">
                <a:latin typeface="Myriad Pro" panose="020B0503030403020204" pitchFamily="34" charset="0"/>
              </a:rPr>
              <a:t>to manipulate light for exciting applications.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54600" y="5265003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yriad Pro" panose="020B0503030403020204" pitchFamily="34" charset="0"/>
              </a:rPr>
              <a:t>Random Lasers (RLs)</a:t>
            </a:r>
          </a:p>
          <a:p>
            <a:r>
              <a:rPr lang="en-US" sz="2400" b="1" dirty="0" smtClean="0">
                <a:latin typeface="Myriad Pro" panose="020B0503030403020204" pitchFamily="34" charset="0"/>
              </a:rPr>
              <a:t>      imaging cancer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1200" y="6695182"/>
            <a:ext cx="1181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Myriad Pro" panose="020B0503030403020204" pitchFamily="34" charset="0"/>
              </a:rPr>
              <a:t>Cutting edge mathematics on the interactions of electromagnetic waves with materials provides the foundation.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0" y="2667000"/>
            <a:ext cx="3920623" cy="204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712200" y="5265003"/>
            <a:ext cx="39893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Myriad Pro" panose="020B0503030403020204" pitchFamily="34" charset="0"/>
                <a:ea typeface="Times New Roman" panose="02020603050405020304" pitchFamily="18" charset="0"/>
              </a:rPr>
              <a:t>Parity-Time Symmetry (PTS)</a:t>
            </a:r>
          </a:p>
          <a:p>
            <a:r>
              <a:rPr lang="en-US" sz="2400" b="1" dirty="0" smtClean="0">
                <a:latin typeface="Myriad Pro" panose="020B0503030403020204" pitchFamily="34" charset="0"/>
              </a:rPr>
              <a:t>        unidirectional optics</a:t>
            </a:r>
            <a:endParaRPr lang="en-US" sz="2400" dirty="0">
              <a:latin typeface="Myriad Pro" panose="020B05030304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235200" y="685800"/>
            <a:ext cx="78486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b="1" u="sng" smtClean="0">
                <a:solidFill>
                  <a:srgbClr val="FF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1. Random lasing reproducibility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133600"/>
            <a:ext cx="60198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2463800" y="7162800"/>
            <a:ext cx="7226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The sharp peaks are completely reproduced</a:t>
            </a:r>
          </a:p>
        </p:txBody>
      </p:sp>
    </p:spTree>
    <p:extLst>
      <p:ext uri="{BB962C8B-B14F-4D97-AF65-F5344CB8AC3E}">
        <p14:creationId xmlns:p14="http://schemas.microsoft.com/office/powerpoint/2010/main" val="3726802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78000" y="609600"/>
            <a:ext cx="860583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n-US" sz="3600" b="1" u="sng" dirty="0">
                <a:solidFill>
                  <a:srgbClr val="FF0000"/>
                </a:solidFill>
              </a:rPr>
              <a:t>Random Laser; FT spectrum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1450975"/>
            <a:ext cx="3287712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1689100"/>
            <a:ext cx="3871912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4643438"/>
            <a:ext cx="364331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4602163"/>
            <a:ext cx="3703637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460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930400" y="61913"/>
            <a:ext cx="860583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n-US" sz="4400" dirty="0">
                <a:solidFill>
                  <a:schemeClr val="tx2"/>
                </a:solidFill>
              </a:rPr>
              <a:t>Average Spectrum, Fourier transform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7" y="631825"/>
            <a:ext cx="395287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7" y="1162050"/>
            <a:ext cx="3313113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3589338"/>
            <a:ext cx="35845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4295775"/>
            <a:ext cx="34036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41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041525" y="955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200" smtClean="0">
              <a:solidFill>
                <a:srgbClr val="000000"/>
              </a:solidFill>
              <a:latin typeface="Helvetica Neue Light"/>
              <a:ea typeface="ヒラギノ角ゴ ProN W3"/>
              <a:cs typeface="ヒラギノ角ゴ ProN W3"/>
              <a:sym typeface="Helvetica Neue Light"/>
            </a:endParaRPr>
          </a:p>
        </p:txBody>
      </p:sp>
      <p:pic>
        <p:nvPicPr>
          <p:cNvPr id="24579" name="Picture 3" descr="Imag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066800"/>
            <a:ext cx="77485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06400" y="457200"/>
            <a:ext cx="12206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 smtClean="0">
                <a:solidFill>
                  <a:srgbClr val="FF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1. Random Lasers; average power Fourier transform build-up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397000" y="6629400"/>
            <a:ext cx="944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Average Fourier transform of random laser emission spectra revealing the dominant random cavity in the gain medium material</a:t>
            </a:r>
          </a:p>
        </p:txBody>
      </p:sp>
    </p:spTree>
    <p:extLst>
      <p:ext uri="{BB962C8B-B14F-4D97-AF65-F5344CB8AC3E}">
        <p14:creationId xmlns:p14="http://schemas.microsoft.com/office/powerpoint/2010/main" val="39557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1564481" y="515568"/>
            <a:ext cx="100282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200" b="1" u="sng" dirty="0" smtClean="0">
                <a:solidFill>
                  <a:srgbClr val="FF412E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2. Research &amp; Engineering Challenges</a:t>
            </a:r>
          </a:p>
        </p:txBody>
      </p:sp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1016000" y="2286000"/>
            <a:ext cx="11125200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Study Random Lasing where the optical gain and loss are spatially separated and balanced.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Explore Random Lasing in materials with chiral optical gain and loss. 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Investigate Random Lasing in materials with optical gain impregnated with ‘mirror-like’ </a:t>
            </a:r>
            <a:r>
              <a:rPr lang="en-US" altLang="en-US" dirty="0" err="1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scatterers</a:t>
            </a: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.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Seek RL applications in the </a:t>
            </a:r>
            <a:r>
              <a:rPr lang="en-US" altLang="en-US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Health Sciences.</a:t>
            </a:r>
            <a:endParaRPr lang="en-US" altLang="en-US" dirty="0" smtClean="0">
              <a:solidFill>
                <a:srgbClr val="000000"/>
              </a:solidFill>
              <a:latin typeface="Helvetica Neue Light"/>
              <a:ea typeface="ヒラギノ角ゴ ProN W3"/>
              <a:cs typeface="ヒラギノ角ゴ ProN W3"/>
              <a:sym typeface="Helvetica Neue Light"/>
            </a:endParaRPr>
          </a:p>
        </p:txBody>
      </p:sp>
      <p:pic>
        <p:nvPicPr>
          <p:cNvPr id="4" name="Picture 2" descr="Fig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5116386"/>
            <a:ext cx="2841625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77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4572000"/>
            <a:ext cx="3046413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1600200"/>
            <a:ext cx="3046413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4267200"/>
            <a:ext cx="3589338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1600200"/>
            <a:ext cx="3429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606800" y="304800"/>
            <a:ext cx="43989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algn="ctr" hangingPunct="0">
              <a:lnSpc>
                <a:spcPct val="130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b="1" u="sng" smtClean="0">
                <a:solidFill>
                  <a:srgbClr val="FF0000"/>
                </a:solidFill>
                <a:latin typeface="Helvetica Neue Light"/>
                <a:ea typeface="Arial Unicode MS" panose="020B0604020202020204" pitchFamily="34" charset="-128"/>
                <a:cs typeface="Arial Unicode MS" panose="020B0604020202020204" pitchFamily="34" charset="-128"/>
                <a:sym typeface="Helvetica Neue Light"/>
              </a:rPr>
              <a:t>Applications of random lasing in tumors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3302000" y="1219200"/>
            <a:ext cx="252571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000" b="1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Helvetica Neue Light"/>
              </a:rPr>
              <a:t>Laser emission spectra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035800" y="1219200"/>
            <a:ext cx="23114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2000" b="1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Helvetica Neue Light"/>
              </a:rPr>
              <a:t>Stock images (colon</a:t>
            </a:r>
            <a:r>
              <a:rPr lang="en-GB" altLang="en-US" sz="180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Helvetica Neue Light"/>
              </a:rPr>
              <a:t>)</a:t>
            </a:r>
          </a:p>
        </p:txBody>
      </p: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177800" y="3733800"/>
            <a:ext cx="2771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Polson and Vardeny, Appl. Phys. Lett.</a:t>
            </a:r>
          </a:p>
        </p:txBody>
      </p:sp>
      <p:sp>
        <p:nvSpPr>
          <p:cNvPr id="26634" name="TextBox 9"/>
          <p:cNvSpPr txBox="1">
            <a:spLocks noChangeArrowheads="1"/>
          </p:cNvSpPr>
          <p:nvPr/>
        </p:nvSpPr>
        <p:spPr bwMode="auto">
          <a:xfrm>
            <a:off x="2387600" y="7543800"/>
            <a:ext cx="7843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Malignant tumors show many more sharp peaks</a:t>
            </a:r>
          </a:p>
        </p:txBody>
      </p:sp>
      <p:sp>
        <p:nvSpPr>
          <p:cNvPr id="26635" name="TextBox 10"/>
          <p:cNvSpPr txBox="1">
            <a:spLocks noChangeArrowheads="1"/>
          </p:cNvSpPr>
          <p:nvPr/>
        </p:nvSpPr>
        <p:spPr bwMode="auto">
          <a:xfrm>
            <a:off x="9855200" y="2438400"/>
            <a:ext cx="2271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Healthy tissue</a:t>
            </a:r>
          </a:p>
        </p:txBody>
      </p:sp>
      <p:sp>
        <p:nvSpPr>
          <p:cNvPr id="26636" name="TextBox 11"/>
          <p:cNvSpPr txBox="1">
            <a:spLocks noChangeArrowheads="1"/>
          </p:cNvSpPr>
          <p:nvPr/>
        </p:nvSpPr>
        <p:spPr bwMode="auto">
          <a:xfrm>
            <a:off x="10007600" y="5486400"/>
            <a:ext cx="1725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cancerous</a:t>
            </a:r>
          </a:p>
        </p:txBody>
      </p:sp>
    </p:spTree>
    <p:extLst>
      <p:ext uri="{BB962C8B-B14F-4D97-AF65-F5344CB8AC3E}">
        <p14:creationId xmlns:p14="http://schemas.microsoft.com/office/powerpoint/2010/main" val="276887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4410868" y="457200"/>
            <a:ext cx="3878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u="sng" dirty="0" smtClean="0">
                <a:solidFill>
                  <a:srgbClr val="FF353B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3. Research Plan</a:t>
            </a:r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787400" y="1524000"/>
            <a:ext cx="111252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Fabricate novel optical materials with spatially separated gain and loss; demonstrate RL threshold and its dependences on </a:t>
            </a:r>
            <a:r>
              <a:rPr lang="en-US" altLang="en-US" dirty="0" err="1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avg</a:t>
            </a: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 gain and sample size.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Fabricate novel chiral materials having optical gain; chiral molecules or hybrid perovskites at high magnetic field.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Study RL in chiral materials.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Fabricate ‘mirror-like’ </a:t>
            </a:r>
            <a:r>
              <a:rPr lang="en-US" altLang="en-US" dirty="0" err="1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scatterers</a:t>
            </a: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 in the visible spectral range, study RL thresholds, spectra and emissions.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Explore RL in cancer tissues, and design ‘RL tomography’ of cancer; commercialization. </a:t>
            </a:r>
          </a:p>
        </p:txBody>
      </p:sp>
    </p:spTree>
    <p:extLst>
      <p:ext uri="{BB962C8B-B14F-4D97-AF65-F5344CB8AC3E}">
        <p14:creationId xmlns:p14="http://schemas.microsoft.com/office/powerpoint/2010/main" val="61408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4496658" y="1066800"/>
            <a:ext cx="401148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Myriad Pro" panose="020B0503030403020204" pitchFamily="34" charset="0"/>
                <a:ea typeface="ヒラギノ角ゴ ProN W3"/>
                <a:cs typeface="ヒラギノ角ゴ ProN W3"/>
                <a:sym typeface="Helvetica Neue Light"/>
              </a:rPr>
              <a:t>Impact of FRG2</a:t>
            </a: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1435100" y="2895600"/>
            <a:ext cx="10134600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Control Random Lasing using artificial </a:t>
            </a:r>
            <a:r>
              <a:rPr lang="en-US" altLang="en-US" dirty="0" err="1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scatterers</a:t>
            </a: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 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Design Random Laser devices based on chiral chromophores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Find commercial applications for ‘RL imaging’ in the Health Sciences and Biomedical Engineering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200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865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787400" y="1219200"/>
            <a:ext cx="108331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FRG3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Parity-Time Symmetry; Materials and Devices</a:t>
            </a: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711200" y="3810000"/>
            <a:ext cx="11125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Participants</a:t>
            </a:r>
            <a:r>
              <a:rPr lang="en-US" altLang="en-US" sz="360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: Valy Vardeny, FRG Leader; Sara Li, Dima Pesin, Misha Raikh. </a:t>
            </a:r>
            <a:r>
              <a:rPr lang="en-US" altLang="en-US" sz="3600" b="1" i="1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External</a:t>
            </a:r>
            <a:r>
              <a:rPr lang="en-US" altLang="en-US" sz="360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: T. Kottos (Wesleyan), B. Shapiro (Technion), V.V. Tsukruk (GaTech). 1 postdoc, 2 grad students</a:t>
            </a:r>
          </a:p>
        </p:txBody>
      </p:sp>
    </p:spTree>
    <p:extLst>
      <p:ext uri="{BB962C8B-B14F-4D97-AF65-F5344CB8AC3E}">
        <p14:creationId xmlns:p14="http://schemas.microsoft.com/office/powerpoint/2010/main" val="110196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2286000"/>
            <a:ext cx="5184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482600" y="609600"/>
            <a:ext cx="11984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u="sng" smtClean="0">
                <a:solidFill>
                  <a:srgbClr val="FF0000"/>
                </a:solidFill>
                <a:latin typeface="Lucida Calligraphy" panose="03010101010101010101" pitchFamily="66" charset="0"/>
                <a:ea typeface="ヒラギノ角ゴ ProN W3"/>
                <a:cs typeface="ヒラギノ角ゴ ProN W3"/>
                <a:sym typeface="Helvetica Neue Light"/>
              </a:rPr>
              <a:t>PT</a:t>
            </a:r>
            <a:r>
              <a:rPr lang="en-US" altLang="en-US" sz="3600" b="1" u="sng" smtClean="0">
                <a:solidFill>
                  <a:srgbClr val="FF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-symmetric in optical structures:  unidirectional invisibility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939800" y="6629400"/>
            <a:ext cx="11201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rgbClr val="E46C0A"/>
              </a:buClr>
              <a:buFont typeface="Wingdings" panose="05000000000000000000" pitchFamily="2" charset="2"/>
              <a:buChar char="q"/>
            </a:pPr>
            <a:r>
              <a:rPr lang="en-US" altLang="en-US" sz="280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Light entering the structure from the </a:t>
            </a:r>
            <a:r>
              <a:rPr lang="en-US" altLang="en-US" sz="2800" b="1" i="1" smtClean="0">
                <a:solidFill>
                  <a:srgbClr val="C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left</a:t>
            </a:r>
            <a:r>
              <a:rPr lang="en-US" altLang="en-US" sz="280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 </a:t>
            </a:r>
            <a:r>
              <a:rPr lang="en-US" altLang="en-US" sz="2800" b="1" i="1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does not</a:t>
            </a:r>
            <a:r>
              <a:rPr lang="en-US" altLang="en-US" sz="280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 experience reflection.</a:t>
            </a:r>
          </a:p>
          <a:p>
            <a:pPr algn="just">
              <a:spcBef>
                <a:spcPct val="0"/>
              </a:spcBef>
              <a:buClr>
                <a:srgbClr val="E46C0A"/>
              </a:buClr>
              <a:buFont typeface="Wingdings" panose="05000000000000000000" pitchFamily="2" charset="2"/>
              <a:buChar char="q"/>
            </a:pPr>
            <a:r>
              <a:rPr lang="en-US" altLang="en-US" sz="280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 In contrast, light incident from the </a:t>
            </a:r>
            <a:r>
              <a:rPr lang="en-US" altLang="en-US" sz="2800" b="1" i="1" smtClean="0">
                <a:solidFill>
                  <a:srgbClr val="C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right</a:t>
            </a:r>
            <a:r>
              <a:rPr lang="en-US" altLang="en-US" sz="280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 experiences </a:t>
            </a:r>
            <a:r>
              <a:rPr lang="en-US" altLang="en-US" sz="2800" b="1" i="1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high reflectivity</a:t>
            </a:r>
            <a:r>
              <a:rPr lang="en-US" altLang="en-US" sz="280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. </a:t>
            </a: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1676400"/>
            <a:ext cx="31242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2540000" y="2362200"/>
            <a:ext cx="1460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prstClr val="white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PT grating</a:t>
            </a:r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6883400" y="594360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0066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Nature Materials, February 2013 </a:t>
            </a:r>
          </a:p>
        </p:txBody>
      </p:sp>
      <p:sp>
        <p:nvSpPr>
          <p:cNvPr id="22536" name="TextBox 9"/>
          <p:cNvSpPr txBox="1">
            <a:spLocks noChangeArrowheads="1"/>
          </p:cNvSpPr>
          <p:nvPr/>
        </p:nvSpPr>
        <p:spPr bwMode="auto">
          <a:xfrm>
            <a:off x="1778000" y="1447800"/>
            <a:ext cx="2787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00B05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Optical Isolator</a:t>
            </a:r>
          </a:p>
        </p:txBody>
      </p:sp>
      <p:sp>
        <p:nvSpPr>
          <p:cNvPr id="22537" name="TextBox 8"/>
          <p:cNvSpPr txBox="1">
            <a:spLocks noChangeArrowheads="1"/>
          </p:cNvSpPr>
          <p:nvPr/>
        </p:nvSpPr>
        <p:spPr bwMode="auto">
          <a:xfrm>
            <a:off x="1778000" y="5791200"/>
            <a:ext cx="3192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FF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Red=gain;</a:t>
            </a:r>
            <a:r>
              <a:rPr lang="en-US" altLang="en-US" sz="240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 </a:t>
            </a:r>
            <a:r>
              <a:rPr lang="en-US" altLang="en-US" sz="2400" b="1" smtClean="0">
                <a:solidFill>
                  <a:srgbClr val="0000FF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blue=loss</a:t>
            </a:r>
          </a:p>
        </p:txBody>
      </p:sp>
    </p:spTree>
    <p:extLst>
      <p:ext uri="{BB962C8B-B14F-4D97-AF65-F5344CB8AC3E}">
        <p14:creationId xmlns:p14="http://schemas.microsoft.com/office/powerpoint/2010/main" val="76022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3348" y="2286000"/>
            <a:ext cx="11424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Myriad Pro" panose="020B0503030403020204" pitchFamily="34" charset="0"/>
              </a:rPr>
              <a:t>FRG1:   Digital Metamaterials</a:t>
            </a:r>
            <a:r>
              <a:rPr lang="en-US" sz="3200" dirty="0" smtClean="0">
                <a:latin typeface="Myriad Pro" panose="020B0503030403020204" pitchFamily="34" charset="0"/>
              </a:rPr>
              <a:t>          </a:t>
            </a:r>
            <a:r>
              <a:rPr lang="en-US" sz="3200" b="1" dirty="0" smtClean="0">
                <a:latin typeface="Myriad Pro" panose="020B0503030403020204" pitchFamily="34" charset="0"/>
              </a:rPr>
              <a:t>Group Leader: </a:t>
            </a:r>
            <a:r>
              <a:rPr lang="en-US" sz="32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Rajesh Menon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Graeme Milton, Fernando Guevara-Vasquez, Kay Park, Ken Golden</a:t>
            </a:r>
            <a:endParaRPr lang="en-US" sz="3200" dirty="0">
              <a:solidFill>
                <a:srgbClr val="0000FF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3348" y="4419600"/>
            <a:ext cx="11424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Myriad Pro" panose="020B0503030403020204" pitchFamily="34" charset="0"/>
              </a:rPr>
              <a:t>FRG2:   Random Lasers</a:t>
            </a:r>
            <a:r>
              <a:rPr lang="en-US" sz="3200" dirty="0" smtClean="0">
                <a:latin typeface="Myriad Pro" panose="020B0503030403020204" pitchFamily="34" charset="0"/>
              </a:rPr>
              <a:t>                             </a:t>
            </a:r>
            <a:r>
              <a:rPr lang="en-US" sz="3200" b="1" dirty="0" smtClean="0">
                <a:latin typeface="Myriad Pro" panose="020B0503030403020204" pitchFamily="34" charset="0"/>
              </a:rPr>
              <a:t>Group Leader: </a:t>
            </a:r>
            <a:r>
              <a:rPr lang="en-US" sz="32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Misha </a:t>
            </a:r>
            <a:r>
              <a:rPr lang="en-US" sz="32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Raikh</a:t>
            </a:r>
            <a:endParaRPr lang="en-US" sz="3200" dirty="0" smtClean="0">
              <a:solidFill>
                <a:srgbClr val="0000FF"/>
              </a:solidFill>
              <a:latin typeface="Myriad Pro" panose="020B0503030403020204" pitchFamily="34" charset="0"/>
            </a:endParaRPr>
          </a:p>
          <a:p>
            <a:r>
              <a:rPr lang="en-US" sz="32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Valy</a:t>
            </a:r>
            <a:r>
              <a:rPr lang="en-US" sz="32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Vardeny</a:t>
            </a:r>
            <a:r>
              <a:rPr lang="en-US" sz="32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, Dima </a:t>
            </a:r>
            <a:r>
              <a:rPr lang="en-US" sz="32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Pesin</a:t>
            </a:r>
            <a:r>
              <a:rPr lang="en-US" sz="32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, Sarah Li, F. Guevara-Vasquez, Ken Golden</a:t>
            </a:r>
            <a:endParaRPr lang="en-US" sz="3200" dirty="0">
              <a:solidFill>
                <a:srgbClr val="0000FF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9374" y="956847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Myriad Pro" panose="020B0503030403020204" pitchFamily="34" charset="0"/>
              </a:rPr>
              <a:t>IRG Director: </a:t>
            </a:r>
            <a:r>
              <a:rPr lang="en-US" sz="32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Ken Golden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93348" y="6400800"/>
            <a:ext cx="11424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Myriad Pro" panose="020B0503030403020204" pitchFamily="34" charset="0"/>
              </a:rPr>
              <a:t>FRG3:   P-T Symmetry</a:t>
            </a:r>
            <a:r>
              <a:rPr lang="en-US" sz="3200" dirty="0" smtClean="0">
                <a:latin typeface="Myriad Pro" panose="020B0503030403020204" pitchFamily="34" charset="0"/>
              </a:rPr>
              <a:t>                              </a:t>
            </a:r>
            <a:r>
              <a:rPr lang="en-US" sz="3200" b="1" dirty="0" smtClean="0">
                <a:latin typeface="Myriad Pro" panose="020B0503030403020204" pitchFamily="34" charset="0"/>
              </a:rPr>
              <a:t>Group Leader: </a:t>
            </a:r>
            <a:r>
              <a:rPr lang="en-US" sz="32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Valy</a:t>
            </a:r>
            <a:r>
              <a:rPr lang="en-US" sz="32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Vardeny</a:t>
            </a:r>
            <a:endParaRPr lang="en-US" sz="3200" dirty="0" smtClean="0">
              <a:solidFill>
                <a:srgbClr val="0000FF"/>
              </a:solidFill>
              <a:latin typeface="Myriad Pro" panose="020B0503030403020204" pitchFamily="34" charset="0"/>
            </a:endParaRPr>
          </a:p>
          <a:p>
            <a:r>
              <a:rPr lang="en-US" sz="3200" dirty="0">
                <a:solidFill>
                  <a:srgbClr val="0000FF"/>
                </a:solidFill>
                <a:latin typeface="Myriad Pro" panose="020B0503030403020204" pitchFamily="34" charset="0"/>
              </a:rPr>
              <a:t>Misha </a:t>
            </a:r>
            <a:r>
              <a:rPr lang="en-US" sz="3200" dirty="0" err="1">
                <a:solidFill>
                  <a:srgbClr val="0000FF"/>
                </a:solidFill>
                <a:latin typeface="Myriad Pro" panose="020B0503030403020204" pitchFamily="34" charset="0"/>
              </a:rPr>
              <a:t>Raikh</a:t>
            </a:r>
            <a:r>
              <a:rPr lang="en-US" sz="32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, Sarah Li, Dima </a:t>
            </a:r>
            <a:r>
              <a:rPr lang="en-US" sz="3200" dirty="0" err="1" smtClean="0">
                <a:solidFill>
                  <a:srgbClr val="0000FF"/>
                </a:solidFill>
                <a:latin typeface="Myriad Pro" panose="020B0503030403020204" pitchFamily="34" charset="0"/>
              </a:rPr>
              <a:t>Pesin</a:t>
            </a:r>
            <a:r>
              <a:rPr lang="en-US" sz="3200" dirty="0" smtClean="0">
                <a:solidFill>
                  <a:srgbClr val="0000FF"/>
                </a:solidFill>
                <a:latin typeface="Myriad Pro" panose="020B0503030403020204" pitchFamily="34" charset="0"/>
              </a:rPr>
              <a:t>              (and external participants)</a:t>
            </a:r>
            <a:endParaRPr lang="en-US" sz="3200" dirty="0">
              <a:solidFill>
                <a:srgbClr val="0000FF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93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914400"/>
            <a:ext cx="114966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1320800" y="6477000"/>
            <a:ext cx="108966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ヒラギノ角ゴ ProN W3"/>
                <a:cs typeface="Times New Roman" panose="02020603050405020304" pitchFamily="18" charset="0"/>
                <a:sym typeface="Helvetica Neue Light"/>
              </a:rPr>
              <a:t>Complex refractive index: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smtClean="0">
              <a:solidFill>
                <a:srgbClr val="000000"/>
              </a:solidFill>
              <a:latin typeface="Times New Roman" panose="02020603050405020304" pitchFamily="18" charset="0"/>
              <a:ea typeface="ヒラギノ角ゴ ProN W3"/>
              <a:cs typeface="Times New Roman" panose="02020603050405020304" pitchFamily="18" charset="0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smtClean="0">
                <a:solidFill>
                  <a:srgbClr val="000000"/>
                </a:solidFill>
                <a:latin typeface="Times New Roman" panose="02020603050405020304" pitchFamily="18" charset="0"/>
                <a:ea typeface="ヒラギノ角ゴ ProN W3"/>
                <a:cs typeface="Times New Roman" panose="02020603050405020304" pitchFamily="18" charset="0"/>
                <a:sym typeface="Helvetica Neue Light"/>
              </a:rPr>
              <a:t>PT symmetry requires that </a:t>
            </a:r>
            <a:r>
              <a:rPr lang="en-US" altLang="en-US" sz="3600" b="1" i="1" smtClean="0">
                <a:solidFill>
                  <a:srgbClr val="000000"/>
                </a:solidFill>
                <a:latin typeface="Times New Roman" panose="02020603050405020304" pitchFamily="18" charset="0"/>
                <a:ea typeface="ヒラギノ角ゴ ProN W3"/>
                <a:cs typeface="Times New Roman" panose="02020603050405020304" pitchFamily="18" charset="0"/>
                <a:sym typeface="Helvetica Neue Light"/>
              </a:rPr>
              <a:t>n</a:t>
            </a:r>
            <a:r>
              <a:rPr lang="en-US" altLang="en-US" sz="3600" b="1" smtClean="0">
                <a:solidFill>
                  <a:srgbClr val="000000"/>
                </a:solidFill>
                <a:latin typeface="Times New Roman" panose="02020603050405020304" pitchFamily="18" charset="0"/>
                <a:ea typeface="ヒラギノ角ゴ ProN W3"/>
                <a:cs typeface="Times New Roman" panose="02020603050405020304" pitchFamily="18" charset="0"/>
                <a:sym typeface="Helvetica Neue Light"/>
              </a:rPr>
              <a:t>(</a:t>
            </a:r>
            <a:r>
              <a:rPr lang="en-US" altLang="en-US" sz="3600" b="1" i="1" smtClean="0">
                <a:solidFill>
                  <a:srgbClr val="000000"/>
                </a:solidFill>
                <a:latin typeface="Times New Roman" panose="02020603050405020304" pitchFamily="18" charset="0"/>
                <a:ea typeface="ヒラギノ角ゴ ProN W3"/>
                <a:cs typeface="Times New Roman" panose="02020603050405020304" pitchFamily="18" charset="0"/>
                <a:sym typeface="Helvetica Neue Light"/>
              </a:rPr>
              <a:t>x</a:t>
            </a:r>
            <a:r>
              <a:rPr lang="en-US" altLang="en-US" sz="3600" b="1" smtClean="0">
                <a:solidFill>
                  <a:srgbClr val="000000"/>
                </a:solidFill>
                <a:latin typeface="Times New Roman" panose="02020603050405020304" pitchFamily="18" charset="0"/>
                <a:ea typeface="ヒラギノ角ゴ ProN W3"/>
                <a:cs typeface="Times New Roman" panose="02020603050405020304" pitchFamily="18" charset="0"/>
                <a:sym typeface="Helvetica Neue Light"/>
              </a:rPr>
              <a:t>)</a:t>
            </a:r>
            <a:r>
              <a:rPr lang="en-US" altLang="en-US" sz="3600" b="1" i="1" smtClean="0">
                <a:solidFill>
                  <a:srgbClr val="000000"/>
                </a:solidFill>
                <a:latin typeface="Times New Roman" panose="02020603050405020304" pitchFamily="18" charset="0"/>
                <a:ea typeface="ヒラギノ角ゴ ProN W3"/>
                <a:cs typeface="Times New Roman" panose="02020603050405020304" pitchFamily="18" charset="0"/>
                <a:sym typeface="Helvetica Neue Light"/>
              </a:rPr>
              <a:t>=n*</a:t>
            </a:r>
            <a:r>
              <a:rPr lang="en-US" altLang="en-US" sz="3600" b="1" smtClean="0">
                <a:solidFill>
                  <a:srgbClr val="000000"/>
                </a:solidFill>
                <a:latin typeface="Times New Roman" panose="02020603050405020304" pitchFamily="18" charset="0"/>
                <a:ea typeface="ヒラギノ角ゴ ProN W3"/>
                <a:cs typeface="Times New Roman" panose="02020603050405020304" pitchFamily="18" charset="0"/>
                <a:sym typeface="Helvetica Neue Light"/>
              </a:rPr>
              <a:t>(</a:t>
            </a:r>
            <a:r>
              <a:rPr lang="en-US" altLang="en-US" sz="3600" b="1" i="1" smtClean="0">
                <a:solidFill>
                  <a:srgbClr val="000000"/>
                </a:solidFill>
                <a:latin typeface="Times New Roman" panose="02020603050405020304" pitchFamily="18" charset="0"/>
                <a:ea typeface="ヒラギノ角ゴ ProN W3"/>
                <a:cs typeface="Times New Roman" panose="02020603050405020304" pitchFamily="18" charset="0"/>
                <a:sym typeface="Helvetica Neue Light"/>
              </a:rPr>
              <a:t>-x</a:t>
            </a:r>
            <a:r>
              <a:rPr lang="en-US" altLang="en-US" sz="3600" b="1" smtClean="0">
                <a:solidFill>
                  <a:srgbClr val="000000"/>
                </a:solidFill>
                <a:latin typeface="Times New Roman" panose="02020603050405020304" pitchFamily="18" charset="0"/>
                <a:ea typeface="ヒラギノ角ゴ ProN W3"/>
                <a:cs typeface="Times New Roman" panose="02020603050405020304" pitchFamily="18" charset="0"/>
                <a:sym typeface="Helvetica Neue Light"/>
              </a:rPr>
              <a:t>); i.e.</a:t>
            </a:r>
            <a:r>
              <a:rPr lang="en-US" altLang="en-US" sz="3600" smtClean="0">
                <a:solidFill>
                  <a:srgbClr val="000000"/>
                </a:solidFill>
                <a:latin typeface="Times New Roman" panose="02020603050405020304" pitchFamily="18" charset="0"/>
                <a:ea typeface="ヒラギノ角ゴ ProN W3"/>
                <a:cs typeface="Times New Roman" panose="02020603050405020304" pitchFamily="18" charset="0"/>
                <a:sym typeface="Helvetica Neue Light"/>
              </a:rPr>
              <a:t> 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ヒラギノ角ゴ ProN W3"/>
                <a:cs typeface="Times New Roman" panose="02020603050405020304" pitchFamily="18" charset="0"/>
                <a:sym typeface="Helvetica Neue Light"/>
              </a:rPr>
              <a:t>loss=gain</a:t>
            </a:r>
          </a:p>
        </p:txBody>
      </p:sp>
      <p:pic>
        <p:nvPicPr>
          <p:cNvPr id="2355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6553200"/>
            <a:ext cx="32004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863600" y="152400"/>
            <a:ext cx="13030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u="sng" smtClean="0">
                <a:solidFill>
                  <a:srgbClr val="FF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PT Symmetry in Optics; interplay between gain and loss</a:t>
            </a:r>
          </a:p>
        </p:txBody>
      </p:sp>
    </p:spTree>
    <p:extLst>
      <p:ext uri="{BB962C8B-B14F-4D97-AF65-F5344CB8AC3E}">
        <p14:creationId xmlns:p14="http://schemas.microsoft.com/office/powerpoint/2010/main" val="839238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34"/>
          <p:cNvGrpSpPr>
            <a:grpSpLocks/>
          </p:cNvGrpSpPr>
          <p:nvPr/>
        </p:nvGrpSpPr>
        <p:grpSpPr bwMode="auto">
          <a:xfrm>
            <a:off x="1473200" y="2286000"/>
            <a:ext cx="4191000" cy="3962400"/>
            <a:chOff x="0" y="0"/>
            <a:chExt cx="21043" cy="15240"/>
          </a:xfrm>
        </p:grpSpPr>
        <p:pic>
          <p:nvPicPr>
            <p:cNvPr id="24587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" y="0"/>
              <a:ext cx="20999" cy="12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8" name="Text Box 15"/>
            <p:cNvSpPr txBox="1">
              <a:spLocks noChangeArrowheads="1"/>
            </p:cNvSpPr>
            <p:nvPr/>
          </p:nvSpPr>
          <p:spPr bwMode="auto">
            <a:xfrm>
              <a:off x="0" y="12141"/>
              <a:ext cx="20999" cy="3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tima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tima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tima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tima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tima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tima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tima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tima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endParaRPr lang="en-US" altLang="en-US" sz="420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endParaRPr>
            </a:p>
          </p:txBody>
        </p:sp>
      </p:grp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787400" y="533400"/>
            <a:ext cx="11334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u="sng" smtClean="0">
                <a:solidFill>
                  <a:srgbClr val="FF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Examples of planned </a:t>
            </a:r>
            <a:r>
              <a:rPr lang="en-US" altLang="en-US" sz="3600" b="1" u="sng" smtClean="0">
                <a:solidFill>
                  <a:srgbClr val="FF0000"/>
                </a:solidFill>
                <a:latin typeface="Lucida Calligraphy" panose="03010101010101010101" pitchFamily="66" charset="0"/>
                <a:ea typeface="ヒラギノ角ゴ ProN W3"/>
                <a:cs typeface="ヒラギノ角ゴ ProN W3"/>
                <a:sym typeface="Helvetica Neue Light"/>
              </a:rPr>
              <a:t>PT</a:t>
            </a:r>
            <a:r>
              <a:rPr lang="en-US" altLang="en-US" sz="3600" b="1" u="sng" smtClean="0">
                <a:solidFill>
                  <a:srgbClr val="FF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 </a:t>
            </a:r>
            <a:r>
              <a:rPr lang="en-US" altLang="en-US" sz="3600" b="1" u="sng" smtClean="0">
                <a:solidFill>
                  <a:srgbClr val="FF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symmetry optical devices</a:t>
            </a:r>
          </a:p>
        </p:txBody>
      </p:sp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2616200" y="1676400"/>
            <a:ext cx="2268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PT-deflector</a:t>
            </a:r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1168400" y="5943600"/>
            <a:ext cx="46926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Deflection depends on the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contrast between gain and loss</a:t>
            </a:r>
          </a:p>
        </p:txBody>
      </p:sp>
      <p:grpSp>
        <p:nvGrpSpPr>
          <p:cNvPr id="24582" name="Group 1038"/>
          <p:cNvGrpSpPr>
            <a:grpSpLocks/>
          </p:cNvGrpSpPr>
          <p:nvPr/>
        </p:nvGrpSpPr>
        <p:grpSpPr bwMode="auto">
          <a:xfrm>
            <a:off x="7416800" y="2438400"/>
            <a:ext cx="4038600" cy="4343400"/>
            <a:chOff x="0" y="0"/>
            <a:chExt cx="18288" cy="18573"/>
          </a:xfrm>
        </p:grpSpPr>
        <p:sp>
          <p:nvSpPr>
            <p:cNvPr id="24585" name="Text Box 18"/>
            <p:cNvSpPr txBox="1">
              <a:spLocks noChangeArrowheads="1"/>
            </p:cNvSpPr>
            <p:nvPr/>
          </p:nvSpPr>
          <p:spPr bwMode="auto">
            <a:xfrm>
              <a:off x="190" y="13620"/>
              <a:ext cx="18098" cy="49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ptima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ptima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tima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tima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tima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tima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tima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ptima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endParaRPr lang="en-US" altLang="en-US" sz="420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endParaRPr>
            </a:p>
          </p:txBody>
        </p:sp>
        <p:pic>
          <p:nvPicPr>
            <p:cNvPr id="24586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288" cy="13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83" name="TextBox 10"/>
          <p:cNvSpPr txBox="1">
            <a:spLocks noChangeArrowheads="1"/>
          </p:cNvSpPr>
          <p:nvPr/>
        </p:nvSpPr>
        <p:spPr bwMode="auto">
          <a:xfrm>
            <a:off x="6883400" y="1752600"/>
            <a:ext cx="525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Asymmetric energy exchange</a:t>
            </a:r>
          </a:p>
        </p:txBody>
      </p:sp>
      <p:sp>
        <p:nvSpPr>
          <p:cNvPr id="24584" name="TextBox 11"/>
          <p:cNvSpPr txBox="1">
            <a:spLocks noChangeArrowheads="1"/>
          </p:cNvSpPr>
          <p:nvPr/>
        </p:nvSpPr>
        <p:spPr bwMode="auto">
          <a:xfrm>
            <a:off x="6654800" y="5943600"/>
            <a:ext cx="5562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Energy transfer rate depends on the contrast between gain and loss</a:t>
            </a:r>
          </a:p>
        </p:txBody>
      </p:sp>
    </p:spTree>
    <p:extLst>
      <p:ext uri="{BB962C8B-B14F-4D97-AF65-F5344CB8AC3E}">
        <p14:creationId xmlns:p14="http://schemas.microsoft.com/office/powerpoint/2010/main" val="2025658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30400" y="658813"/>
            <a:ext cx="91440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>
                <a:solidFill>
                  <a:srgbClr val="FFFFFF"/>
                </a:solidFill>
              </a:rPr>
              <a:t>Properties of the S-matrix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2560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685800"/>
            <a:ext cx="9650413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1630363" y="838200"/>
            <a:ext cx="9444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prstClr val="white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          </a:t>
            </a:r>
            <a:r>
              <a:rPr lang="en-US" altLang="en-US" b="1" smtClean="0">
                <a:solidFill>
                  <a:prstClr val="white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PT-symmetry in Magnetics; two coupled FM layers</a:t>
            </a:r>
            <a:endParaRPr lang="en-US" altLang="en-US" smtClean="0">
              <a:solidFill>
                <a:prstClr val="white"/>
              </a:solidFill>
              <a:latin typeface="Calibri" panose="020F0502020204030204" pitchFamily="34" charset="0"/>
              <a:ea typeface="ヒラギノ角ゴ ProN W3"/>
              <a:cs typeface="ヒラギノ角ゴ ProN W3"/>
              <a:sym typeface="Helvetica Neue Light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901950" y="5554663"/>
            <a:ext cx="7648575" cy="1944687"/>
            <a:chOff x="22663" y="4630045"/>
            <a:chExt cx="9010891" cy="2155947"/>
          </a:xfrm>
        </p:grpSpPr>
        <p:grpSp>
          <p:nvGrpSpPr>
            <p:cNvPr id="25624" name="Group 9"/>
            <p:cNvGrpSpPr>
              <a:grpSpLocks/>
            </p:cNvGrpSpPr>
            <p:nvPr/>
          </p:nvGrpSpPr>
          <p:grpSpPr bwMode="auto">
            <a:xfrm>
              <a:off x="1043582" y="5272249"/>
              <a:ext cx="6336730" cy="1513743"/>
              <a:chOff x="1043582" y="5344257"/>
              <a:chExt cx="6336730" cy="1513743"/>
            </a:xfrm>
          </p:grpSpPr>
          <p:graphicFrame>
            <p:nvGraphicFramePr>
              <p:cNvPr id="25633" name="Object 2"/>
              <p:cNvGraphicFramePr>
                <a:graphicFrameLocks noChangeAspect="1"/>
              </p:cNvGraphicFramePr>
              <p:nvPr/>
            </p:nvGraphicFramePr>
            <p:xfrm>
              <a:off x="1043582" y="5373216"/>
              <a:ext cx="6336730" cy="14644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34" name="Equation" r:id="rId4" imgW="2468520" imgH="557640" progId="Equation.3">
                      <p:embed/>
                    </p:oleObj>
                  </mc:Choice>
                  <mc:Fallback>
                    <p:oleObj name="Equation" r:id="rId4" imgW="2468520" imgH="557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43582" y="5373216"/>
                            <a:ext cx="6336730" cy="14644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" name="Rectangle 15"/>
              <p:cNvSpPr/>
              <p:nvPr/>
            </p:nvSpPr>
            <p:spPr>
              <a:xfrm>
                <a:off x="1114892" y="5344437"/>
                <a:ext cx="6265356" cy="1513563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5625" name="Group 18"/>
            <p:cNvGrpSpPr>
              <a:grpSpLocks/>
            </p:cNvGrpSpPr>
            <p:nvPr/>
          </p:nvGrpSpPr>
          <p:grpSpPr bwMode="auto">
            <a:xfrm>
              <a:off x="22663" y="4700736"/>
              <a:ext cx="1321746" cy="1752600"/>
              <a:chOff x="153909" y="4700736"/>
              <a:chExt cx="1321746" cy="1752600"/>
            </a:xfrm>
          </p:grpSpPr>
          <p:pic>
            <p:nvPicPr>
              <p:cNvPr id="25630" name="Picture 2" descr="C:\Users\Bender\AppData\Local\Microsoft\Windows\Temporary Internet Files\Content.IE5\AM061BLT\MC900439805[1]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 flipH="1">
                <a:off x="238750" y="5996136"/>
                <a:ext cx="123690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31" name="Picture 2" descr="C:\Users\Bender\AppData\Local\Microsoft\Windows\Temporary Internet Files\Content.IE5\AM061BLT\MC900439805[1]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238752" y="4700734"/>
                <a:ext cx="685798" cy="685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32" name="TextBox 13"/>
              <p:cNvSpPr txBox="1">
                <a:spLocks noChangeArrowheads="1"/>
              </p:cNvSpPr>
              <p:nvPr/>
            </p:nvSpPr>
            <p:spPr bwMode="auto">
              <a:xfrm>
                <a:off x="153909" y="5268842"/>
                <a:ext cx="678729" cy="784978"/>
              </a:xfrm>
              <a:prstGeom prst="rect">
                <a:avLst/>
              </a:prstGeom>
              <a:solidFill>
                <a:srgbClr val="FF0000">
                  <a:alpha val="18039"/>
                </a:srgbClr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smtClean="0">
                    <a:solidFill>
                      <a:srgbClr val="C00000"/>
                    </a:solidFill>
                    <a:latin typeface="Adobe Ming Std L" panose="02020300000000000000" pitchFamily="18" charset="-128"/>
                    <a:ea typeface="Adobe Ming Std L" panose="02020300000000000000" pitchFamily="18" charset="-128"/>
                    <a:cs typeface="ヒラギノ角ゴ ProN W3"/>
                    <a:sym typeface="Helvetica Neue Light"/>
                  </a:rPr>
                  <a:t>T</a:t>
                </a:r>
                <a:endParaRPr lang="en-US" altLang="en-US" sz="4200" b="1" smtClean="0">
                  <a:solidFill>
                    <a:srgbClr val="C00000"/>
                  </a:solidFill>
                  <a:latin typeface="Adobe Ming Std L" panose="02020300000000000000" pitchFamily="18" charset="-128"/>
                  <a:ea typeface="Adobe Ming Std L" panose="02020300000000000000" pitchFamily="18" charset="-128"/>
                  <a:cs typeface="ヒラギノ角ゴ ProN W3"/>
                  <a:sym typeface="Helvetica Neue Light"/>
                </a:endParaRPr>
              </a:p>
            </p:txBody>
          </p:sp>
        </p:grpSp>
        <p:grpSp>
          <p:nvGrpSpPr>
            <p:cNvPr id="25626" name="Group 19"/>
            <p:cNvGrpSpPr>
              <a:grpSpLocks/>
            </p:cNvGrpSpPr>
            <p:nvPr/>
          </p:nvGrpSpPr>
          <p:grpSpPr bwMode="auto">
            <a:xfrm>
              <a:off x="7207817" y="4630045"/>
              <a:ext cx="1825737" cy="1823290"/>
              <a:chOff x="7236296" y="4630045"/>
              <a:chExt cx="1825737" cy="1823290"/>
            </a:xfrm>
          </p:grpSpPr>
          <p:pic>
            <p:nvPicPr>
              <p:cNvPr id="25627" name="Picture 2" descr="C:\Users\Bender\AppData\Local\Microsoft\Windows\Temporary Internet Files\Content.IE5\AM061BLT\MC900439805[1]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7236296" y="5898487"/>
                <a:ext cx="1049094" cy="554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28" name="Picture 2" descr="C:\Users\Bender\AppData\Local\Microsoft\Windows\Temporary Internet Files\Content.IE5\AM061BLT\MC900439805[1]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 flipH="1" flipV="1">
                <a:off x="7684179" y="4599122"/>
                <a:ext cx="650468" cy="712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29" name="TextBox 10"/>
              <p:cNvSpPr txBox="1">
                <a:spLocks noChangeArrowheads="1"/>
              </p:cNvSpPr>
              <p:nvPr/>
            </p:nvSpPr>
            <p:spPr bwMode="auto">
              <a:xfrm>
                <a:off x="7771682" y="5085184"/>
                <a:ext cx="1290351" cy="921497"/>
              </a:xfrm>
              <a:prstGeom prst="rect">
                <a:avLst/>
              </a:prstGeom>
              <a:solidFill>
                <a:srgbClr val="FF0000">
                  <a:alpha val="18039"/>
                </a:srgbClr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smtClean="0">
                    <a:solidFill>
                      <a:srgbClr val="C00000"/>
                    </a:solidFill>
                    <a:latin typeface="Calibri" panose="020F0502020204030204" pitchFamily="34" charset="0"/>
                    <a:ea typeface="ヒラギノ角ゴ ProN W3"/>
                    <a:cs typeface="ヒラギノ角ゴ ProN W3"/>
                    <a:sym typeface="Helvetica Neue Light"/>
                  </a:rPr>
                  <a:t>t  </a:t>
                </a:r>
                <a:r>
                  <a:rPr lang="el-GR" altLang="en-US" sz="2400" b="1" smtClean="0">
                    <a:solidFill>
                      <a:srgbClr val="C00000"/>
                    </a:solidFill>
                    <a:latin typeface="Calibri" panose="020F0502020204030204" pitchFamily="34" charset="0"/>
                    <a:ea typeface="ヒラギノ角ゴ ProN W3"/>
                    <a:cs typeface="ヒラギノ角ゴ ProN W3"/>
                    <a:sym typeface="Helvetica Neue Light"/>
                  </a:rPr>
                  <a:t>→</a:t>
                </a:r>
                <a:r>
                  <a:rPr lang="en-US" altLang="en-US" sz="2400" b="1" smtClean="0">
                    <a:solidFill>
                      <a:srgbClr val="C00000"/>
                    </a:solidFill>
                    <a:latin typeface="Calibri" panose="020F0502020204030204" pitchFamily="34" charset="0"/>
                    <a:ea typeface="ヒラギノ角ゴ ProN W3"/>
                    <a:cs typeface="ヒラギノ角ゴ ProN W3"/>
                    <a:sym typeface="Helvetica Neue Light"/>
                  </a:rPr>
                  <a:t> -t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smtClean="0">
                    <a:solidFill>
                      <a:srgbClr val="C00000"/>
                    </a:solidFill>
                    <a:latin typeface="Calibri" panose="020F0502020204030204" pitchFamily="34" charset="0"/>
                    <a:ea typeface="ヒラギノ角ゴ ProN W3"/>
                    <a:cs typeface="ヒラギノ角ゴ ProN W3"/>
                    <a:sym typeface="Helvetica Neue Light"/>
                  </a:rPr>
                  <a:t>A </a:t>
                </a:r>
                <a:r>
                  <a:rPr lang="en-US" altLang="en-US" sz="2400" b="1" smtClean="0">
                    <a:solidFill>
                      <a:srgbClr val="C00000"/>
                    </a:solidFill>
                    <a:latin typeface="Calibri" panose="020F0502020204030204" pitchFamily="34" charset="0"/>
                    <a:ea typeface="ヒラギノ角ゴ ProN W3"/>
                    <a:cs typeface="ヒラギノ角ゴ ProN W3"/>
                    <a:sym typeface="Wingdings" panose="05000000000000000000" pitchFamily="2" charset="2"/>
                  </a:rPr>
                  <a:t> -A</a:t>
                </a:r>
                <a:endParaRPr lang="en-US" altLang="en-US" sz="4200" b="1" smtClean="0">
                  <a:solidFill>
                    <a:srgbClr val="C00000"/>
                  </a:solidFill>
                  <a:latin typeface="Calibri" panose="020F0502020204030204" pitchFamily="34" charset="0"/>
                  <a:ea typeface="ヒラギノ角ゴ ProN W3"/>
                  <a:cs typeface="ヒラギノ角ゴ ProN W3"/>
                  <a:sym typeface="Helvetica Neue Light"/>
                </a:endParaRPr>
              </a:p>
            </p:txBody>
          </p:sp>
        </p:grp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2973388" y="4259263"/>
            <a:ext cx="7427912" cy="1800225"/>
            <a:chOff x="107504" y="3068960"/>
            <a:chExt cx="8768968" cy="2232248"/>
          </a:xfrm>
        </p:grpSpPr>
        <p:grpSp>
          <p:nvGrpSpPr>
            <p:cNvPr id="25613" name="Group 7"/>
            <p:cNvGrpSpPr>
              <a:grpSpLocks/>
            </p:cNvGrpSpPr>
            <p:nvPr/>
          </p:nvGrpSpPr>
          <p:grpSpPr bwMode="auto">
            <a:xfrm>
              <a:off x="1115616" y="3861048"/>
              <a:ext cx="6264696" cy="1440160"/>
              <a:chOff x="971600" y="4509120"/>
              <a:chExt cx="6336704" cy="1440160"/>
            </a:xfrm>
          </p:grpSpPr>
          <p:graphicFrame>
            <p:nvGraphicFramePr>
              <p:cNvPr id="25622" name="Object 3"/>
              <p:cNvGraphicFramePr>
                <a:graphicFrameLocks noChangeAspect="1"/>
              </p:cNvGraphicFramePr>
              <p:nvPr/>
            </p:nvGraphicFramePr>
            <p:xfrm>
              <a:off x="1042988" y="4565650"/>
              <a:ext cx="6192837" cy="13668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35" name="Equation" r:id="rId10" imgW="2468520" imgH="530280" progId="Equation.3">
                      <p:embed/>
                    </p:oleObj>
                  </mc:Choice>
                  <mc:Fallback>
                    <p:oleObj name="Equation" r:id="rId10" imgW="2468520" imgH="5302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42988" y="4565650"/>
                            <a:ext cx="6192837" cy="13668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" name="Rectangle 4"/>
              <p:cNvSpPr/>
              <p:nvPr/>
            </p:nvSpPr>
            <p:spPr>
              <a:xfrm>
                <a:off x="971762" y="4508357"/>
                <a:ext cx="6337169" cy="1440923"/>
              </a:xfrm>
              <a:prstGeom prst="rect">
                <a:avLst/>
              </a:prstGeom>
              <a:noFill/>
              <a:ln w="28575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5614" name="Group 28"/>
            <p:cNvGrpSpPr>
              <a:grpSpLocks/>
            </p:cNvGrpSpPr>
            <p:nvPr/>
          </p:nvGrpSpPr>
          <p:grpSpPr bwMode="auto">
            <a:xfrm>
              <a:off x="7414926" y="3122658"/>
              <a:ext cx="1461546" cy="1732099"/>
              <a:chOff x="7414926" y="3122658"/>
              <a:chExt cx="1461546" cy="1732099"/>
            </a:xfrm>
          </p:grpSpPr>
          <p:sp>
            <p:nvSpPr>
              <p:cNvPr id="25619" name="TextBox 23"/>
              <p:cNvSpPr txBox="1">
                <a:spLocks noChangeArrowheads="1"/>
              </p:cNvSpPr>
              <p:nvPr/>
            </p:nvSpPr>
            <p:spPr bwMode="auto">
              <a:xfrm>
                <a:off x="7759374" y="3454152"/>
                <a:ext cx="1117098" cy="1030438"/>
              </a:xfrm>
              <a:prstGeom prst="rect">
                <a:avLst/>
              </a:prstGeom>
              <a:solidFill>
                <a:srgbClr val="3366FF">
                  <a:alpha val="18039"/>
                </a:srgbClr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ptima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smtClean="0">
                    <a:solidFill>
                      <a:srgbClr val="0000FF"/>
                    </a:solidFill>
                    <a:latin typeface="Calibri" panose="020F0502020204030204" pitchFamily="34" charset="0"/>
                    <a:ea typeface="ヒラギノ角ゴ ProN W3"/>
                    <a:cs typeface="ヒラギノ角ゴ ProN W3"/>
                    <a:sym typeface="Helvetica Neue Light"/>
                  </a:rPr>
                  <a:t>1 </a:t>
                </a:r>
                <a:r>
                  <a:rPr lang="el-GR" altLang="en-US" sz="2400" b="1" smtClean="0">
                    <a:solidFill>
                      <a:srgbClr val="0000FF"/>
                    </a:solidFill>
                    <a:latin typeface="Calibri" panose="020F0502020204030204" pitchFamily="34" charset="0"/>
                    <a:ea typeface="ヒラギノ角ゴ ProN W3"/>
                    <a:cs typeface="ヒラギノ角ゴ ProN W3"/>
                    <a:sym typeface="Helvetica Neue Light"/>
                  </a:rPr>
                  <a:t>→</a:t>
                </a:r>
                <a:r>
                  <a:rPr lang="en-US" altLang="en-US" sz="2400" b="1" smtClean="0">
                    <a:solidFill>
                      <a:srgbClr val="0000FF"/>
                    </a:solidFill>
                    <a:latin typeface="Calibri" panose="020F0502020204030204" pitchFamily="34" charset="0"/>
                    <a:ea typeface="ヒラギノ角ゴ ProN W3"/>
                    <a:cs typeface="ヒラギノ角ゴ ProN W3"/>
                    <a:sym typeface="Helvetica Neue Light"/>
                  </a:rPr>
                  <a:t> 2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smtClean="0">
                    <a:solidFill>
                      <a:srgbClr val="0000FF"/>
                    </a:solidFill>
                    <a:latin typeface="Calibri" panose="020F0502020204030204" pitchFamily="34" charset="0"/>
                    <a:ea typeface="ヒラギノ角ゴ ProN W3"/>
                    <a:cs typeface="ヒラギノ角ゴ ProN W3"/>
                    <a:sym typeface="Helvetica Neue Light"/>
                  </a:rPr>
                  <a:t>2</a:t>
                </a:r>
                <a:r>
                  <a:rPr lang="el-GR" altLang="en-US" sz="2400" b="1" smtClean="0">
                    <a:solidFill>
                      <a:srgbClr val="0000FF"/>
                    </a:solidFill>
                    <a:latin typeface="Calibri" panose="020F0502020204030204" pitchFamily="34" charset="0"/>
                    <a:ea typeface="ヒラギノ角ゴ ProN W3"/>
                    <a:cs typeface="ヒラギノ角ゴ ProN W3"/>
                    <a:sym typeface="Helvetica Neue Light"/>
                  </a:rPr>
                  <a:t>→</a:t>
                </a:r>
                <a:r>
                  <a:rPr lang="en-US" altLang="en-US" sz="2400" b="1" smtClean="0">
                    <a:solidFill>
                      <a:srgbClr val="0000FF"/>
                    </a:solidFill>
                    <a:latin typeface="Calibri" panose="020F0502020204030204" pitchFamily="34" charset="0"/>
                    <a:ea typeface="ヒラギノ角ゴ ProN W3"/>
                    <a:cs typeface="ヒラギノ角ゴ ProN W3"/>
                    <a:sym typeface="Helvetica Neue Light"/>
                  </a:rPr>
                  <a:t> 1</a:t>
                </a:r>
                <a:endParaRPr lang="en-US" altLang="en-US" sz="4200" b="1" smtClean="0">
                  <a:solidFill>
                    <a:srgbClr val="0000FF"/>
                  </a:solidFill>
                  <a:latin typeface="Calibri" panose="020F0502020204030204" pitchFamily="34" charset="0"/>
                  <a:ea typeface="ヒラギノ角ゴ ProN W3"/>
                  <a:cs typeface="ヒラギノ角ゴ ProN W3"/>
                  <a:sym typeface="Helvetica Neue Light"/>
                </a:endParaRPr>
              </a:p>
            </p:txBody>
          </p:sp>
          <p:pic>
            <p:nvPicPr>
              <p:cNvPr id="25" name="Picture 2" descr="C:\Users\Bender\AppData\Local\Microsoft\Windows\Temporary Internet Files\Content.IE5\AM061BLT\MC900439805[1]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 rot="10800000">
                <a:off x="7414926" y="4473756"/>
                <a:ext cx="1261530" cy="381001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C:\Users\Bender\AppData\Local\Microsoft\Windows\Temporary Internet Files\Content.IE5\AM061BLT\MC900439805[1]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 rot="16200000" flipH="1" flipV="1">
                <a:off x="7757082" y="2869888"/>
                <a:ext cx="450358" cy="955898"/>
              </a:xfrm>
              <a:prstGeom prst="rect">
                <a:avLst/>
              </a:prstGeom>
              <a:noFill/>
            </p:spPr>
          </p:pic>
        </p:grpSp>
        <p:grpSp>
          <p:nvGrpSpPr>
            <p:cNvPr id="25615" name="Group 37"/>
            <p:cNvGrpSpPr>
              <a:grpSpLocks/>
            </p:cNvGrpSpPr>
            <p:nvPr/>
          </p:nvGrpSpPr>
          <p:grpSpPr bwMode="auto">
            <a:xfrm>
              <a:off x="107504" y="3068960"/>
              <a:ext cx="970008" cy="1800200"/>
              <a:chOff x="107504" y="3068960"/>
              <a:chExt cx="970008" cy="1800200"/>
            </a:xfrm>
          </p:grpSpPr>
          <p:pic>
            <p:nvPicPr>
              <p:cNvPr id="21" name="Picture 2" descr="C:\Users\Bender\AppData\Local\Microsoft\Windows\Temporary Internet Files\Content.IE5\AM061BLT\MC900439805[1]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 rot="10800000" flipH="1">
                <a:off x="183704" y="4335760"/>
                <a:ext cx="893808" cy="533400"/>
              </a:xfrm>
              <a:prstGeom prst="rect">
                <a:avLst/>
              </a:prstGeom>
              <a:noFill/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07504" y="3628006"/>
                <a:ext cx="543492" cy="708650"/>
              </a:xfrm>
              <a:prstGeom prst="rect">
                <a:avLst/>
              </a:prstGeom>
              <a:solidFill>
                <a:srgbClr val="4BACC6">
                  <a:alpha val="18000"/>
                </a:srgbClr>
              </a:solidFill>
              <a:ln>
                <a:solidFill>
                  <a:srgbClr val="1F497D"/>
                </a:solidFill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kern="0" dirty="0">
                    <a:solidFill>
                      <a:srgbClr val="1F497D"/>
                    </a:solidFill>
                    <a:latin typeface="Adobe Ming Std L" pitchFamily="18" charset="-128"/>
                    <a:ea typeface="Adobe Ming Std L" pitchFamily="18" charset="-128"/>
                  </a:rPr>
                  <a:t>P</a:t>
                </a:r>
                <a:endParaRPr lang="en-US" b="1" kern="0" dirty="0">
                  <a:solidFill>
                    <a:srgbClr val="1F497D"/>
                  </a:solidFill>
                  <a:latin typeface="Adobe Ming Std L" pitchFamily="18" charset="-128"/>
                  <a:ea typeface="Adobe Ming Std L" pitchFamily="18" charset="-128"/>
                </a:endParaRPr>
              </a:p>
            </p:txBody>
          </p:sp>
          <p:pic>
            <p:nvPicPr>
              <p:cNvPr id="23" name="Picture 2" descr="C:\Users\Bender\AppData\Local\Microsoft\Windows\Temporary Internet Files\Content.IE5\AM061BLT\MC900439805[1]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 rot="16200000" flipH="1">
                <a:off x="167507" y="3128552"/>
                <a:ext cx="719669" cy="600485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25607" name="Group 28"/>
          <p:cNvGrpSpPr>
            <a:grpSpLocks/>
          </p:cNvGrpSpPr>
          <p:nvPr/>
        </p:nvGrpSpPr>
        <p:grpSpPr bwMode="auto">
          <a:xfrm>
            <a:off x="1930400" y="1676400"/>
            <a:ext cx="8021638" cy="1838325"/>
            <a:chOff x="35496" y="980728"/>
            <a:chExt cx="8520162" cy="2084901"/>
          </a:xfrm>
        </p:grpSpPr>
        <p:pic>
          <p:nvPicPr>
            <p:cNvPr id="25611" name="Picture 29" descr="Schematic 2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980728"/>
              <a:ext cx="5205896" cy="2084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5612" name="Object 4"/>
            <p:cNvGraphicFramePr>
              <a:graphicFrameLocks noChangeAspect="1"/>
            </p:cNvGraphicFramePr>
            <p:nvPr/>
          </p:nvGraphicFramePr>
          <p:xfrm>
            <a:off x="5652120" y="1779414"/>
            <a:ext cx="2903538" cy="425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6" name="Equation" r:id="rId17" imgW="1462680" imgH="200880" progId="Equation.3">
                    <p:embed/>
                  </p:oleObj>
                </mc:Choice>
                <mc:Fallback>
                  <p:oleObj name="Equation" r:id="rId17" imgW="1462680" imgH="200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2120" y="1779414"/>
                          <a:ext cx="2903538" cy="425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2" name="Object 5"/>
          <p:cNvGraphicFramePr>
            <a:graphicFrameLocks noChangeAspect="1"/>
          </p:cNvGraphicFramePr>
          <p:nvPr/>
        </p:nvGraphicFramePr>
        <p:xfrm>
          <a:off x="3141663" y="3500438"/>
          <a:ext cx="5881687" cy="155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7" name="Equation" r:id="rId19" imgW="2971080" imgH="776880" progId="Equation.3">
                  <p:embed/>
                </p:oleObj>
              </mc:Choice>
              <mc:Fallback>
                <p:oleObj name="Equation" r:id="rId19" imgW="2971080" imgH="77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1663" y="3500438"/>
                        <a:ext cx="5881687" cy="155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9" name="TextBox 32"/>
          <p:cNvSpPr txBox="1">
            <a:spLocks noChangeArrowheads="1"/>
          </p:cNvSpPr>
          <p:nvPr/>
        </p:nvSpPr>
        <p:spPr bwMode="auto">
          <a:xfrm>
            <a:off x="7092950" y="1905000"/>
            <a:ext cx="3981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smtClean="0">
                <a:solidFill>
                  <a:srgbClr val="FF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T. Kottos and B. Shapiro; 2015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9169400" y="3733800"/>
            <a:ext cx="1546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smtClea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LLG equation</a:t>
            </a:r>
          </a:p>
        </p:txBody>
      </p:sp>
    </p:spTree>
    <p:extLst>
      <p:ext uri="{BB962C8B-B14F-4D97-AF65-F5344CB8AC3E}">
        <p14:creationId xmlns:p14="http://schemas.microsoft.com/office/powerpoint/2010/main" val="318029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2450306" y="352425"/>
            <a:ext cx="8083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u="sng" dirty="0" smtClean="0">
                <a:solidFill>
                  <a:srgbClr val="FF353B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Questions and Challenges for FRG3</a:t>
            </a:r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448071" y="1518138"/>
            <a:ext cx="12088019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Find the best material for optical gain and optical loss interplay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What is the role of chirality in PT symmetry?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Prove experimentally the existence of PT in Magnetism, and investigate what is meant by gain and loss</a:t>
            </a:r>
          </a:p>
        </p:txBody>
      </p:sp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2678507" y="4501226"/>
            <a:ext cx="79816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u="sng" dirty="0" smtClean="0">
                <a:solidFill>
                  <a:srgbClr val="FF353B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Research &amp; Engineering Objectives</a:t>
            </a:r>
          </a:p>
        </p:txBody>
      </p:sp>
      <p:sp>
        <p:nvSpPr>
          <p:cNvPr id="26629" name="TextBox 2"/>
          <p:cNvSpPr txBox="1">
            <a:spLocks noChangeArrowheads="1"/>
          </p:cNvSpPr>
          <p:nvPr/>
        </p:nvSpPr>
        <p:spPr bwMode="auto">
          <a:xfrm>
            <a:off x="450025" y="5760765"/>
            <a:ext cx="11675758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Fabricate novel optical devices based on PT symmetry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Study magnetic </a:t>
            </a:r>
            <a:r>
              <a:rPr lang="en-US" altLang="en-US" dirty="0" err="1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trilayers</a:t>
            </a: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 of FM1/NM/FM2</a:t>
            </a:r>
          </a:p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Fabricate novel devices based on magnetic PT symmetry</a:t>
            </a:r>
          </a:p>
        </p:txBody>
      </p:sp>
    </p:spTree>
    <p:extLst>
      <p:ext uri="{BB962C8B-B14F-4D97-AF65-F5344CB8AC3E}">
        <p14:creationId xmlns:p14="http://schemas.microsoft.com/office/powerpoint/2010/main" val="1732520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1066800"/>
            <a:ext cx="66754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slide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5486400"/>
            <a:ext cx="7481888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" descr="0131_pump singl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953000"/>
            <a:ext cx="414337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 descr="0131_pump pair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219200"/>
            <a:ext cx="353060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1473200" y="304800"/>
            <a:ext cx="10239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u="sng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Pumping microdisk pair; optical PT symmetry</a:t>
            </a:r>
          </a:p>
        </p:txBody>
      </p:sp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5283200" y="4267200"/>
            <a:ext cx="7010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u="sng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Pumping one disk while the other is ‘dark’ leading to PT symmetry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1320800" y="4419600"/>
            <a:ext cx="3209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‘Mode-splitting’</a:t>
            </a:r>
          </a:p>
        </p:txBody>
      </p:sp>
    </p:spTree>
    <p:extLst>
      <p:ext uri="{BB962C8B-B14F-4D97-AF65-F5344CB8AC3E}">
        <p14:creationId xmlns:p14="http://schemas.microsoft.com/office/powerpoint/2010/main" val="2390182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711200" y="4343400"/>
          <a:ext cx="1097121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Graph" r:id="rId3" imgW="6539345" imgH="2237509" progId="">
                  <p:embed/>
                </p:oleObj>
              </mc:Choice>
              <mc:Fallback>
                <p:oleObj name="Graph" r:id="rId3" imgW="6539345" imgH="223750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" y="4343400"/>
                        <a:ext cx="10971213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5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15147" r="6976" b="1447"/>
          <a:stretch>
            <a:fillRect/>
          </a:stretch>
        </p:blipFill>
        <p:spPr bwMode="auto">
          <a:xfrm>
            <a:off x="3683000" y="1066800"/>
            <a:ext cx="5233988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863600" y="304800"/>
            <a:ext cx="11772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 smtClean="0">
                <a:solidFill>
                  <a:srgbClr val="FF353B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Brillouin scattering spectrometer for magnon spectroscopy</a:t>
            </a: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8255000" y="5562600"/>
            <a:ext cx="1460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FF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magnon II</a:t>
            </a: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7797800" y="6477000"/>
            <a:ext cx="1379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FF0000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Helvetica Neue Light"/>
              </a:rPr>
              <a:t>magnon I</a:t>
            </a:r>
          </a:p>
        </p:txBody>
      </p:sp>
      <p:sp>
        <p:nvSpPr>
          <p:cNvPr id="28679" name="TextBox 8"/>
          <p:cNvSpPr txBox="1">
            <a:spLocks noChangeArrowheads="1"/>
          </p:cNvSpPr>
          <p:nvPr/>
        </p:nvSpPr>
        <p:spPr bwMode="auto">
          <a:xfrm>
            <a:off x="9474200" y="4648200"/>
            <a:ext cx="121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Acoustic phonon</a:t>
            </a:r>
          </a:p>
        </p:txBody>
      </p:sp>
      <p:sp>
        <p:nvSpPr>
          <p:cNvPr id="28680" name="TextBox 9"/>
          <p:cNvSpPr txBox="1">
            <a:spLocks noChangeArrowheads="1"/>
          </p:cNvSpPr>
          <p:nvPr/>
        </p:nvSpPr>
        <p:spPr bwMode="auto">
          <a:xfrm>
            <a:off x="3530600" y="5410200"/>
            <a:ext cx="1895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Anti-Stokes</a:t>
            </a:r>
          </a:p>
        </p:txBody>
      </p:sp>
      <p:sp>
        <p:nvSpPr>
          <p:cNvPr id="28681" name="TextBox 10"/>
          <p:cNvSpPr txBox="1">
            <a:spLocks noChangeArrowheads="1"/>
          </p:cNvSpPr>
          <p:nvPr/>
        </p:nvSpPr>
        <p:spPr bwMode="auto">
          <a:xfrm>
            <a:off x="7340600" y="5029200"/>
            <a:ext cx="119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ptim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  <a:latin typeface="Helvetica Neue Light"/>
                <a:ea typeface="ヒラギノ角ゴ ProN W3"/>
                <a:cs typeface="ヒラギノ角ゴ ProN W3"/>
                <a:sym typeface="Helvetica Neue Light"/>
              </a:rPr>
              <a:t>Stokes</a:t>
            </a:r>
          </a:p>
        </p:txBody>
      </p:sp>
    </p:spTree>
    <p:extLst>
      <p:ext uri="{BB962C8B-B14F-4D97-AF65-F5344CB8AC3E}">
        <p14:creationId xmlns:p14="http://schemas.microsoft.com/office/powerpoint/2010/main" val="2537005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9800" y="3048000"/>
            <a:ext cx="11658600" cy="3908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3600" dirty="0" smtClean="0">
                <a:latin typeface="Calibri"/>
              </a:rPr>
              <a:t>Optical </a:t>
            </a:r>
            <a:r>
              <a:rPr lang="en-US" sz="3600" dirty="0">
                <a:latin typeface="Calibri"/>
              </a:rPr>
              <a:t>devices based on PT symmetry; commercialization</a:t>
            </a:r>
          </a:p>
          <a:p>
            <a:pPr marL="571500" indent="-571500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3600" dirty="0">
                <a:latin typeface="Calibri"/>
              </a:rPr>
              <a:t>Realization of PT symmetry in nonlinear optics</a:t>
            </a:r>
          </a:p>
          <a:p>
            <a:pPr marL="571500" indent="-571500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3600" dirty="0">
                <a:latin typeface="Calibri"/>
              </a:rPr>
              <a:t>Achieving magnonic gain in FM</a:t>
            </a:r>
          </a:p>
          <a:p>
            <a:pPr marL="571500" indent="-571500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3600" dirty="0">
                <a:latin typeface="Calibri"/>
              </a:rPr>
              <a:t>Magnetic devices based on magnetic PT symmetry; commercialization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u="sng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5500" y="1447800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Myriad Pro" panose="020B0503030403020204" pitchFamily="34" charset="0"/>
              </a:rPr>
              <a:t>Impact of </a:t>
            </a:r>
            <a:r>
              <a:rPr lang="en-US" sz="4400" b="1" dirty="0" smtClean="0">
                <a:solidFill>
                  <a:srgbClr val="FF0000"/>
                </a:solidFill>
                <a:latin typeface="Myriad Pro" panose="020B0503030403020204" pitchFamily="34" charset="0"/>
              </a:rPr>
              <a:t>FRG3</a:t>
            </a:r>
            <a:endParaRPr lang="en-US" sz="44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15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21078042">
            <a:off x="3258428" y="1608053"/>
            <a:ext cx="6500801" cy="6493400"/>
            <a:chOff x="1978025" y="1492250"/>
            <a:chExt cx="5038725" cy="5041900"/>
          </a:xfrm>
        </p:grpSpPr>
        <p:sp>
          <p:nvSpPr>
            <p:cNvPr id="11266" name="Freeform 2"/>
            <p:cNvSpPr>
              <a:spLocks/>
            </p:cNvSpPr>
            <p:nvPr/>
          </p:nvSpPr>
          <p:spPr bwMode="auto">
            <a:xfrm>
              <a:off x="1978025" y="1495425"/>
              <a:ext cx="3063875" cy="3778250"/>
            </a:xfrm>
            <a:custGeom>
              <a:avLst/>
              <a:gdLst>
                <a:gd name="T0" fmla="*/ 2520950 w 1930"/>
                <a:gd name="T1" fmla="*/ 0 h 2380"/>
                <a:gd name="T2" fmla="*/ 2520950 w 1930"/>
                <a:gd name="T3" fmla="*/ 0 h 2380"/>
                <a:gd name="T4" fmla="*/ 2263775 w 1930"/>
                <a:gd name="T5" fmla="*/ 12700 h 2380"/>
                <a:gd name="T6" fmla="*/ 2012950 w 1930"/>
                <a:gd name="T7" fmla="*/ 50800 h 2380"/>
                <a:gd name="T8" fmla="*/ 1771650 w 1930"/>
                <a:gd name="T9" fmla="*/ 114300 h 2380"/>
                <a:gd name="T10" fmla="*/ 1539875 w 1930"/>
                <a:gd name="T11" fmla="*/ 200025 h 2380"/>
                <a:gd name="T12" fmla="*/ 1320800 w 1930"/>
                <a:gd name="T13" fmla="*/ 304800 h 2380"/>
                <a:gd name="T14" fmla="*/ 1111250 w 1930"/>
                <a:gd name="T15" fmla="*/ 431800 h 2380"/>
                <a:gd name="T16" fmla="*/ 917575 w 1930"/>
                <a:gd name="T17" fmla="*/ 574675 h 2380"/>
                <a:gd name="T18" fmla="*/ 736600 w 1930"/>
                <a:gd name="T19" fmla="*/ 739775 h 2380"/>
                <a:gd name="T20" fmla="*/ 574675 w 1930"/>
                <a:gd name="T21" fmla="*/ 917575 h 2380"/>
                <a:gd name="T22" fmla="*/ 428625 w 1930"/>
                <a:gd name="T23" fmla="*/ 1111250 h 2380"/>
                <a:gd name="T24" fmla="*/ 304800 w 1930"/>
                <a:gd name="T25" fmla="*/ 1317625 h 2380"/>
                <a:gd name="T26" fmla="*/ 196850 w 1930"/>
                <a:gd name="T27" fmla="*/ 1539875 h 2380"/>
                <a:gd name="T28" fmla="*/ 111125 w 1930"/>
                <a:gd name="T29" fmla="*/ 1771650 h 2380"/>
                <a:gd name="T30" fmla="*/ 50800 w 1930"/>
                <a:gd name="T31" fmla="*/ 2012950 h 2380"/>
                <a:gd name="T32" fmla="*/ 12700 w 1930"/>
                <a:gd name="T33" fmla="*/ 2260600 h 2380"/>
                <a:gd name="T34" fmla="*/ 0 w 1930"/>
                <a:gd name="T35" fmla="*/ 2517775 h 2380"/>
                <a:gd name="T36" fmla="*/ 0 w 1930"/>
                <a:gd name="T37" fmla="*/ 2603500 h 2380"/>
                <a:gd name="T38" fmla="*/ 12700 w 1930"/>
                <a:gd name="T39" fmla="*/ 2774950 h 2380"/>
                <a:gd name="T40" fmla="*/ 34925 w 1930"/>
                <a:gd name="T41" fmla="*/ 2940050 h 2380"/>
                <a:gd name="T42" fmla="*/ 66675 w 1930"/>
                <a:gd name="T43" fmla="*/ 3101975 h 2380"/>
                <a:gd name="T44" fmla="*/ 111125 w 1930"/>
                <a:gd name="T45" fmla="*/ 3260725 h 2380"/>
                <a:gd name="T46" fmla="*/ 161925 w 1930"/>
                <a:gd name="T47" fmla="*/ 3413125 h 2380"/>
                <a:gd name="T48" fmla="*/ 225425 w 1930"/>
                <a:gd name="T49" fmla="*/ 3565525 h 2380"/>
                <a:gd name="T50" fmla="*/ 298450 w 1930"/>
                <a:gd name="T51" fmla="*/ 3708400 h 2380"/>
                <a:gd name="T52" fmla="*/ 342900 w 1930"/>
                <a:gd name="T53" fmla="*/ 3775075 h 2380"/>
                <a:gd name="T54" fmla="*/ 1270000 w 1930"/>
                <a:gd name="T55" fmla="*/ 3235325 h 2380"/>
                <a:gd name="T56" fmla="*/ 1228725 w 1930"/>
                <a:gd name="T57" fmla="*/ 3152775 h 2380"/>
                <a:gd name="T58" fmla="*/ 1155700 w 1930"/>
                <a:gd name="T59" fmla="*/ 2984500 h 2380"/>
                <a:gd name="T60" fmla="*/ 1108075 w 1930"/>
                <a:gd name="T61" fmla="*/ 2803525 h 2380"/>
                <a:gd name="T62" fmla="*/ 1082675 w 1930"/>
                <a:gd name="T63" fmla="*/ 2616200 h 2380"/>
                <a:gd name="T64" fmla="*/ 1079500 w 1930"/>
                <a:gd name="T65" fmla="*/ 2517775 h 2380"/>
                <a:gd name="T66" fmla="*/ 1089025 w 1930"/>
                <a:gd name="T67" fmla="*/ 2371725 h 2380"/>
                <a:gd name="T68" fmla="*/ 1108075 w 1930"/>
                <a:gd name="T69" fmla="*/ 2228850 h 2380"/>
                <a:gd name="T70" fmla="*/ 1146175 w 1930"/>
                <a:gd name="T71" fmla="*/ 2092325 h 2380"/>
                <a:gd name="T72" fmla="*/ 1193800 w 1930"/>
                <a:gd name="T73" fmla="*/ 1958975 h 2380"/>
                <a:gd name="T74" fmla="*/ 1254125 w 1930"/>
                <a:gd name="T75" fmla="*/ 1831975 h 2380"/>
                <a:gd name="T76" fmla="*/ 1327150 w 1930"/>
                <a:gd name="T77" fmla="*/ 1714500 h 2380"/>
                <a:gd name="T78" fmla="*/ 1409700 w 1930"/>
                <a:gd name="T79" fmla="*/ 1603375 h 2380"/>
                <a:gd name="T80" fmla="*/ 1501775 w 1930"/>
                <a:gd name="T81" fmla="*/ 1501775 h 2380"/>
                <a:gd name="T82" fmla="*/ 1606550 w 1930"/>
                <a:gd name="T83" fmla="*/ 1409700 h 2380"/>
                <a:gd name="T84" fmla="*/ 1714500 w 1930"/>
                <a:gd name="T85" fmla="*/ 1323975 h 2380"/>
                <a:gd name="T86" fmla="*/ 1835150 w 1930"/>
                <a:gd name="T87" fmla="*/ 1254125 h 2380"/>
                <a:gd name="T88" fmla="*/ 1962150 w 1930"/>
                <a:gd name="T89" fmla="*/ 1193800 h 2380"/>
                <a:gd name="T90" fmla="*/ 2092325 w 1930"/>
                <a:gd name="T91" fmla="*/ 1143000 h 2380"/>
                <a:gd name="T92" fmla="*/ 2232025 w 1930"/>
                <a:gd name="T93" fmla="*/ 1108075 h 2380"/>
                <a:gd name="T94" fmla="*/ 2374900 w 1930"/>
                <a:gd name="T95" fmla="*/ 1085850 h 2380"/>
                <a:gd name="T96" fmla="*/ 2520950 w 1930"/>
                <a:gd name="T97" fmla="*/ 1079500 h 2380"/>
                <a:gd name="T98" fmla="*/ 2520950 w 1930"/>
                <a:gd name="T99" fmla="*/ 1079500 h 2380"/>
                <a:gd name="T100" fmla="*/ 2520950 w 1930"/>
                <a:gd name="T101" fmla="*/ 0 h 23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930" h="2380">
                  <a:moveTo>
                    <a:pt x="1588" y="0"/>
                  </a:moveTo>
                  <a:lnTo>
                    <a:pt x="1588" y="0"/>
                  </a:lnTo>
                  <a:lnTo>
                    <a:pt x="1508" y="2"/>
                  </a:lnTo>
                  <a:lnTo>
                    <a:pt x="1426" y="8"/>
                  </a:lnTo>
                  <a:lnTo>
                    <a:pt x="1346" y="18"/>
                  </a:lnTo>
                  <a:lnTo>
                    <a:pt x="1268" y="32"/>
                  </a:lnTo>
                  <a:lnTo>
                    <a:pt x="1192" y="50"/>
                  </a:lnTo>
                  <a:lnTo>
                    <a:pt x="1116" y="72"/>
                  </a:lnTo>
                  <a:lnTo>
                    <a:pt x="1042" y="96"/>
                  </a:lnTo>
                  <a:lnTo>
                    <a:pt x="970" y="126"/>
                  </a:lnTo>
                  <a:lnTo>
                    <a:pt x="900" y="156"/>
                  </a:lnTo>
                  <a:lnTo>
                    <a:pt x="832" y="192"/>
                  </a:lnTo>
                  <a:lnTo>
                    <a:pt x="764" y="230"/>
                  </a:lnTo>
                  <a:lnTo>
                    <a:pt x="700" y="272"/>
                  </a:lnTo>
                  <a:lnTo>
                    <a:pt x="638" y="316"/>
                  </a:lnTo>
                  <a:lnTo>
                    <a:pt x="578" y="362"/>
                  </a:lnTo>
                  <a:lnTo>
                    <a:pt x="520" y="412"/>
                  </a:lnTo>
                  <a:lnTo>
                    <a:pt x="464" y="466"/>
                  </a:lnTo>
                  <a:lnTo>
                    <a:pt x="412" y="520"/>
                  </a:lnTo>
                  <a:lnTo>
                    <a:pt x="362" y="578"/>
                  </a:lnTo>
                  <a:lnTo>
                    <a:pt x="316" y="638"/>
                  </a:lnTo>
                  <a:lnTo>
                    <a:pt x="270" y="700"/>
                  </a:lnTo>
                  <a:lnTo>
                    <a:pt x="230" y="764"/>
                  </a:lnTo>
                  <a:lnTo>
                    <a:pt x="192" y="830"/>
                  </a:lnTo>
                  <a:lnTo>
                    <a:pt x="156" y="900"/>
                  </a:lnTo>
                  <a:lnTo>
                    <a:pt x="124" y="970"/>
                  </a:lnTo>
                  <a:lnTo>
                    <a:pt x="96" y="1042"/>
                  </a:lnTo>
                  <a:lnTo>
                    <a:pt x="70" y="1116"/>
                  </a:lnTo>
                  <a:lnTo>
                    <a:pt x="50" y="1190"/>
                  </a:lnTo>
                  <a:lnTo>
                    <a:pt x="32" y="1268"/>
                  </a:lnTo>
                  <a:lnTo>
                    <a:pt x="18" y="1346"/>
                  </a:lnTo>
                  <a:lnTo>
                    <a:pt x="8" y="1424"/>
                  </a:lnTo>
                  <a:lnTo>
                    <a:pt x="2" y="1506"/>
                  </a:lnTo>
                  <a:lnTo>
                    <a:pt x="0" y="1586"/>
                  </a:lnTo>
                  <a:lnTo>
                    <a:pt x="0" y="1640"/>
                  </a:lnTo>
                  <a:lnTo>
                    <a:pt x="2" y="1694"/>
                  </a:lnTo>
                  <a:lnTo>
                    <a:pt x="8" y="1748"/>
                  </a:lnTo>
                  <a:lnTo>
                    <a:pt x="14" y="1800"/>
                  </a:lnTo>
                  <a:lnTo>
                    <a:pt x="22" y="1852"/>
                  </a:lnTo>
                  <a:lnTo>
                    <a:pt x="30" y="1904"/>
                  </a:lnTo>
                  <a:lnTo>
                    <a:pt x="42" y="1954"/>
                  </a:lnTo>
                  <a:lnTo>
                    <a:pt x="54" y="2004"/>
                  </a:lnTo>
                  <a:lnTo>
                    <a:pt x="70" y="2054"/>
                  </a:lnTo>
                  <a:lnTo>
                    <a:pt x="86" y="2102"/>
                  </a:lnTo>
                  <a:lnTo>
                    <a:pt x="102" y="2150"/>
                  </a:lnTo>
                  <a:lnTo>
                    <a:pt x="122" y="2198"/>
                  </a:lnTo>
                  <a:lnTo>
                    <a:pt x="142" y="2246"/>
                  </a:lnTo>
                  <a:lnTo>
                    <a:pt x="164" y="2290"/>
                  </a:lnTo>
                  <a:lnTo>
                    <a:pt x="188" y="2336"/>
                  </a:lnTo>
                  <a:lnTo>
                    <a:pt x="212" y="2380"/>
                  </a:lnTo>
                  <a:lnTo>
                    <a:pt x="216" y="2378"/>
                  </a:lnTo>
                  <a:lnTo>
                    <a:pt x="338" y="1912"/>
                  </a:lnTo>
                  <a:lnTo>
                    <a:pt x="800" y="2038"/>
                  </a:lnTo>
                  <a:lnTo>
                    <a:pt x="774" y="1986"/>
                  </a:lnTo>
                  <a:lnTo>
                    <a:pt x="750" y="1934"/>
                  </a:lnTo>
                  <a:lnTo>
                    <a:pt x="728" y="1880"/>
                  </a:lnTo>
                  <a:lnTo>
                    <a:pt x="712" y="1824"/>
                  </a:lnTo>
                  <a:lnTo>
                    <a:pt x="698" y="1766"/>
                  </a:lnTo>
                  <a:lnTo>
                    <a:pt x="688" y="1708"/>
                  </a:lnTo>
                  <a:lnTo>
                    <a:pt x="682" y="1648"/>
                  </a:lnTo>
                  <a:lnTo>
                    <a:pt x="680" y="1586"/>
                  </a:lnTo>
                  <a:lnTo>
                    <a:pt x="682" y="1540"/>
                  </a:lnTo>
                  <a:lnTo>
                    <a:pt x="686" y="1494"/>
                  </a:lnTo>
                  <a:lnTo>
                    <a:pt x="690" y="1448"/>
                  </a:lnTo>
                  <a:lnTo>
                    <a:pt x="698" y="1404"/>
                  </a:lnTo>
                  <a:lnTo>
                    <a:pt x="708" y="1360"/>
                  </a:lnTo>
                  <a:lnTo>
                    <a:pt x="722" y="1318"/>
                  </a:lnTo>
                  <a:lnTo>
                    <a:pt x="736" y="1274"/>
                  </a:lnTo>
                  <a:lnTo>
                    <a:pt x="752" y="1234"/>
                  </a:lnTo>
                  <a:lnTo>
                    <a:pt x="770" y="1194"/>
                  </a:lnTo>
                  <a:lnTo>
                    <a:pt x="790" y="1154"/>
                  </a:lnTo>
                  <a:lnTo>
                    <a:pt x="812" y="1116"/>
                  </a:lnTo>
                  <a:lnTo>
                    <a:pt x="836" y="1080"/>
                  </a:lnTo>
                  <a:lnTo>
                    <a:pt x="860" y="1044"/>
                  </a:lnTo>
                  <a:lnTo>
                    <a:pt x="888" y="1010"/>
                  </a:lnTo>
                  <a:lnTo>
                    <a:pt x="916" y="978"/>
                  </a:lnTo>
                  <a:lnTo>
                    <a:pt x="946" y="946"/>
                  </a:lnTo>
                  <a:lnTo>
                    <a:pt x="978" y="916"/>
                  </a:lnTo>
                  <a:lnTo>
                    <a:pt x="1012" y="888"/>
                  </a:lnTo>
                  <a:lnTo>
                    <a:pt x="1046" y="860"/>
                  </a:lnTo>
                  <a:lnTo>
                    <a:pt x="1080" y="834"/>
                  </a:lnTo>
                  <a:lnTo>
                    <a:pt x="1118" y="812"/>
                  </a:lnTo>
                  <a:lnTo>
                    <a:pt x="1156" y="790"/>
                  </a:lnTo>
                  <a:lnTo>
                    <a:pt x="1196" y="770"/>
                  </a:lnTo>
                  <a:lnTo>
                    <a:pt x="1236" y="752"/>
                  </a:lnTo>
                  <a:lnTo>
                    <a:pt x="1276" y="736"/>
                  </a:lnTo>
                  <a:lnTo>
                    <a:pt x="1318" y="720"/>
                  </a:lnTo>
                  <a:lnTo>
                    <a:pt x="1362" y="708"/>
                  </a:lnTo>
                  <a:lnTo>
                    <a:pt x="1406" y="698"/>
                  </a:lnTo>
                  <a:lnTo>
                    <a:pt x="1450" y="690"/>
                  </a:lnTo>
                  <a:lnTo>
                    <a:pt x="1496" y="684"/>
                  </a:lnTo>
                  <a:lnTo>
                    <a:pt x="1542" y="682"/>
                  </a:lnTo>
                  <a:lnTo>
                    <a:pt x="1588" y="680"/>
                  </a:lnTo>
                  <a:lnTo>
                    <a:pt x="1930" y="340"/>
                  </a:lnTo>
                  <a:lnTo>
                    <a:pt x="1588" y="0"/>
                  </a:lnTo>
                  <a:close/>
                </a:path>
              </a:pathLst>
            </a:custGeom>
            <a:solidFill>
              <a:schemeClr val="accent2"/>
            </a:solidFill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endParaRPr lang="en-GB" sz="256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1267" name="Freeform 3"/>
            <p:cNvSpPr>
              <a:spLocks/>
            </p:cNvSpPr>
            <p:nvPr/>
          </p:nvSpPr>
          <p:spPr bwMode="auto">
            <a:xfrm>
              <a:off x="4498975" y="1492250"/>
              <a:ext cx="2517775" cy="3981450"/>
            </a:xfrm>
            <a:custGeom>
              <a:avLst/>
              <a:gdLst>
                <a:gd name="T0" fmla="*/ 2178050 w 1586"/>
                <a:gd name="T1" fmla="*/ 3781425 h 2508"/>
                <a:gd name="T2" fmla="*/ 2178050 w 1586"/>
                <a:gd name="T3" fmla="*/ 3781425 h 2508"/>
                <a:gd name="T4" fmla="*/ 2295525 w 1586"/>
                <a:gd name="T5" fmla="*/ 3552825 h 2508"/>
                <a:gd name="T6" fmla="*/ 2387600 w 1586"/>
                <a:gd name="T7" fmla="*/ 3314700 h 2508"/>
                <a:gd name="T8" fmla="*/ 2457450 w 1586"/>
                <a:gd name="T9" fmla="*/ 3076575 h 2508"/>
                <a:gd name="T10" fmla="*/ 2498725 w 1586"/>
                <a:gd name="T11" fmla="*/ 2832100 h 2508"/>
                <a:gd name="T12" fmla="*/ 2517775 w 1586"/>
                <a:gd name="T13" fmla="*/ 2587625 h 2508"/>
                <a:gd name="T14" fmla="*/ 2511425 w 1586"/>
                <a:gd name="T15" fmla="*/ 2346325 h 2508"/>
                <a:gd name="T16" fmla="*/ 2482850 w 1586"/>
                <a:gd name="T17" fmla="*/ 2105025 h 2508"/>
                <a:gd name="T18" fmla="*/ 2432050 w 1586"/>
                <a:gd name="T19" fmla="*/ 1866900 h 2508"/>
                <a:gd name="T20" fmla="*/ 2359025 w 1586"/>
                <a:gd name="T21" fmla="*/ 1638300 h 2508"/>
                <a:gd name="T22" fmla="*/ 2263775 w 1586"/>
                <a:gd name="T23" fmla="*/ 1416050 h 2508"/>
                <a:gd name="T24" fmla="*/ 2146300 w 1586"/>
                <a:gd name="T25" fmla="*/ 1200150 h 2508"/>
                <a:gd name="T26" fmla="*/ 2009775 w 1586"/>
                <a:gd name="T27" fmla="*/ 1000125 h 2508"/>
                <a:gd name="T28" fmla="*/ 1851025 w 1586"/>
                <a:gd name="T29" fmla="*/ 809625 h 2508"/>
                <a:gd name="T30" fmla="*/ 1673225 w 1586"/>
                <a:gd name="T31" fmla="*/ 635000 h 2508"/>
                <a:gd name="T32" fmla="*/ 1476375 w 1586"/>
                <a:gd name="T33" fmla="*/ 476250 h 2508"/>
                <a:gd name="T34" fmla="*/ 1260475 w 1586"/>
                <a:gd name="T35" fmla="*/ 336550 h 2508"/>
                <a:gd name="T36" fmla="*/ 1184275 w 1586"/>
                <a:gd name="T37" fmla="*/ 295275 h 2508"/>
                <a:gd name="T38" fmla="*/ 1031875 w 1586"/>
                <a:gd name="T39" fmla="*/ 222250 h 2508"/>
                <a:gd name="T40" fmla="*/ 876300 w 1586"/>
                <a:gd name="T41" fmla="*/ 158750 h 2508"/>
                <a:gd name="T42" fmla="*/ 720725 w 1586"/>
                <a:gd name="T43" fmla="*/ 104775 h 2508"/>
                <a:gd name="T44" fmla="*/ 561975 w 1586"/>
                <a:gd name="T45" fmla="*/ 63500 h 2508"/>
                <a:gd name="T46" fmla="*/ 403225 w 1586"/>
                <a:gd name="T47" fmla="*/ 31750 h 2508"/>
                <a:gd name="T48" fmla="*/ 241300 w 1586"/>
                <a:gd name="T49" fmla="*/ 12700 h 2508"/>
                <a:gd name="T50" fmla="*/ 79375 w 1586"/>
                <a:gd name="T51" fmla="*/ 3175 h 2508"/>
                <a:gd name="T52" fmla="*/ 0 w 1586"/>
                <a:gd name="T53" fmla="*/ 6350 h 2508"/>
                <a:gd name="T54" fmla="*/ 3175 w 1586"/>
                <a:gd name="T55" fmla="*/ 1082675 h 2508"/>
                <a:gd name="T56" fmla="*/ 95250 w 1586"/>
                <a:gd name="T57" fmla="*/ 1085850 h 2508"/>
                <a:gd name="T58" fmla="*/ 279400 w 1586"/>
                <a:gd name="T59" fmla="*/ 1108075 h 2508"/>
                <a:gd name="T60" fmla="*/ 457200 w 1586"/>
                <a:gd name="T61" fmla="*/ 1155700 h 2508"/>
                <a:gd name="T62" fmla="*/ 635000 w 1586"/>
                <a:gd name="T63" fmla="*/ 1228725 h 2508"/>
                <a:gd name="T64" fmla="*/ 720725 w 1586"/>
                <a:gd name="T65" fmla="*/ 1273175 h 2508"/>
                <a:gd name="T66" fmla="*/ 844550 w 1586"/>
                <a:gd name="T67" fmla="*/ 1355725 h 2508"/>
                <a:gd name="T68" fmla="*/ 955675 w 1586"/>
                <a:gd name="T69" fmla="*/ 1444625 h 2508"/>
                <a:gd name="T70" fmla="*/ 1057275 w 1586"/>
                <a:gd name="T71" fmla="*/ 1543050 h 2508"/>
                <a:gd name="T72" fmla="*/ 1146175 w 1586"/>
                <a:gd name="T73" fmla="*/ 1651000 h 2508"/>
                <a:gd name="T74" fmla="*/ 1225550 w 1586"/>
                <a:gd name="T75" fmla="*/ 1768475 h 2508"/>
                <a:gd name="T76" fmla="*/ 1292225 w 1586"/>
                <a:gd name="T77" fmla="*/ 1889125 h 2508"/>
                <a:gd name="T78" fmla="*/ 1346200 w 1586"/>
                <a:gd name="T79" fmla="*/ 2016125 h 2508"/>
                <a:gd name="T80" fmla="*/ 1390650 w 1586"/>
                <a:gd name="T81" fmla="*/ 2149475 h 2508"/>
                <a:gd name="T82" fmla="*/ 1419225 w 1586"/>
                <a:gd name="T83" fmla="*/ 2282825 h 2508"/>
                <a:gd name="T84" fmla="*/ 1435100 w 1586"/>
                <a:gd name="T85" fmla="*/ 2422525 h 2508"/>
                <a:gd name="T86" fmla="*/ 1438275 w 1586"/>
                <a:gd name="T87" fmla="*/ 2559050 h 2508"/>
                <a:gd name="T88" fmla="*/ 1428750 w 1586"/>
                <a:gd name="T89" fmla="*/ 2698750 h 2508"/>
                <a:gd name="T90" fmla="*/ 1403350 w 1586"/>
                <a:gd name="T91" fmla="*/ 2838450 h 2508"/>
                <a:gd name="T92" fmla="*/ 1365250 w 1586"/>
                <a:gd name="T93" fmla="*/ 2974975 h 2508"/>
                <a:gd name="T94" fmla="*/ 1311275 w 1586"/>
                <a:gd name="T95" fmla="*/ 3111500 h 2508"/>
                <a:gd name="T96" fmla="*/ 1244600 w 1586"/>
                <a:gd name="T97" fmla="*/ 3241675 h 2508"/>
                <a:gd name="T98" fmla="*/ 1244600 w 1586"/>
                <a:gd name="T99" fmla="*/ 3241675 h 2508"/>
                <a:gd name="T100" fmla="*/ 2178050 w 1586"/>
                <a:gd name="T101" fmla="*/ 3781425 h 250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586" h="2508">
                  <a:moveTo>
                    <a:pt x="1372" y="2382"/>
                  </a:moveTo>
                  <a:lnTo>
                    <a:pt x="1372" y="2382"/>
                  </a:lnTo>
                  <a:lnTo>
                    <a:pt x="1412" y="2310"/>
                  </a:lnTo>
                  <a:lnTo>
                    <a:pt x="1446" y="2238"/>
                  </a:lnTo>
                  <a:lnTo>
                    <a:pt x="1478" y="2164"/>
                  </a:lnTo>
                  <a:lnTo>
                    <a:pt x="1504" y="2088"/>
                  </a:lnTo>
                  <a:lnTo>
                    <a:pt x="1528" y="2014"/>
                  </a:lnTo>
                  <a:lnTo>
                    <a:pt x="1548" y="1938"/>
                  </a:lnTo>
                  <a:lnTo>
                    <a:pt x="1562" y="1862"/>
                  </a:lnTo>
                  <a:lnTo>
                    <a:pt x="1574" y="1784"/>
                  </a:lnTo>
                  <a:lnTo>
                    <a:pt x="1582" y="1708"/>
                  </a:lnTo>
                  <a:lnTo>
                    <a:pt x="1586" y="1630"/>
                  </a:lnTo>
                  <a:lnTo>
                    <a:pt x="1586" y="1554"/>
                  </a:lnTo>
                  <a:lnTo>
                    <a:pt x="1582" y="1478"/>
                  </a:lnTo>
                  <a:lnTo>
                    <a:pt x="1576" y="1402"/>
                  </a:lnTo>
                  <a:lnTo>
                    <a:pt x="1564" y="1326"/>
                  </a:lnTo>
                  <a:lnTo>
                    <a:pt x="1550" y="1250"/>
                  </a:lnTo>
                  <a:lnTo>
                    <a:pt x="1532" y="1176"/>
                  </a:lnTo>
                  <a:lnTo>
                    <a:pt x="1510" y="1104"/>
                  </a:lnTo>
                  <a:lnTo>
                    <a:pt x="1486" y="1032"/>
                  </a:lnTo>
                  <a:lnTo>
                    <a:pt x="1458" y="960"/>
                  </a:lnTo>
                  <a:lnTo>
                    <a:pt x="1426" y="892"/>
                  </a:lnTo>
                  <a:lnTo>
                    <a:pt x="1390" y="824"/>
                  </a:lnTo>
                  <a:lnTo>
                    <a:pt x="1352" y="756"/>
                  </a:lnTo>
                  <a:lnTo>
                    <a:pt x="1310" y="692"/>
                  </a:lnTo>
                  <a:lnTo>
                    <a:pt x="1266" y="630"/>
                  </a:lnTo>
                  <a:lnTo>
                    <a:pt x="1218" y="568"/>
                  </a:lnTo>
                  <a:lnTo>
                    <a:pt x="1166" y="510"/>
                  </a:lnTo>
                  <a:lnTo>
                    <a:pt x="1112" y="454"/>
                  </a:lnTo>
                  <a:lnTo>
                    <a:pt x="1054" y="400"/>
                  </a:lnTo>
                  <a:lnTo>
                    <a:pt x="994" y="350"/>
                  </a:lnTo>
                  <a:lnTo>
                    <a:pt x="930" y="300"/>
                  </a:lnTo>
                  <a:lnTo>
                    <a:pt x="864" y="256"/>
                  </a:lnTo>
                  <a:lnTo>
                    <a:pt x="794" y="212"/>
                  </a:lnTo>
                  <a:lnTo>
                    <a:pt x="746" y="186"/>
                  </a:lnTo>
                  <a:lnTo>
                    <a:pt x="698" y="162"/>
                  </a:lnTo>
                  <a:lnTo>
                    <a:pt x="650" y="140"/>
                  </a:lnTo>
                  <a:lnTo>
                    <a:pt x="602" y="118"/>
                  </a:lnTo>
                  <a:lnTo>
                    <a:pt x="552" y="100"/>
                  </a:lnTo>
                  <a:lnTo>
                    <a:pt x="504" y="82"/>
                  </a:lnTo>
                  <a:lnTo>
                    <a:pt x="454" y="66"/>
                  </a:lnTo>
                  <a:lnTo>
                    <a:pt x="404" y="52"/>
                  </a:lnTo>
                  <a:lnTo>
                    <a:pt x="354" y="40"/>
                  </a:lnTo>
                  <a:lnTo>
                    <a:pt x="304" y="30"/>
                  </a:lnTo>
                  <a:lnTo>
                    <a:pt x="254" y="20"/>
                  </a:lnTo>
                  <a:lnTo>
                    <a:pt x="202" y="14"/>
                  </a:lnTo>
                  <a:lnTo>
                    <a:pt x="152" y="8"/>
                  </a:lnTo>
                  <a:lnTo>
                    <a:pt x="102" y="4"/>
                  </a:lnTo>
                  <a:lnTo>
                    <a:pt x="50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342" y="344"/>
                  </a:lnTo>
                  <a:lnTo>
                    <a:pt x="2" y="682"/>
                  </a:lnTo>
                  <a:lnTo>
                    <a:pt x="60" y="684"/>
                  </a:lnTo>
                  <a:lnTo>
                    <a:pt x="118" y="688"/>
                  </a:lnTo>
                  <a:lnTo>
                    <a:pt x="176" y="698"/>
                  </a:lnTo>
                  <a:lnTo>
                    <a:pt x="232" y="712"/>
                  </a:lnTo>
                  <a:lnTo>
                    <a:pt x="288" y="728"/>
                  </a:lnTo>
                  <a:lnTo>
                    <a:pt x="344" y="750"/>
                  </a:lnTo>
                  <a:lnTo>
                    <a:pt x="400" y="774"/>
                  </a:lnTo>
                  <a:lnTo>
                    <a:pt x="454" y="802"/>
                  </a:lnTo>
                  <a:lnTo>
                    <a:pt x="492" y="828"/>
                  </a:lnTo>
                  <a:lnTo>
                    <a:pt x="532" y="854"/>
                  </a:lnTo>
                  <a:lnTo>
                    <a:pt x="568" y="880"/>
                  </a:lnTo>
                  <a:lnTo>
                    <a:pt x="602" y="910"/>
                  </a:lnTo>
                  <a:lnTo>
                    <a:pt x="636" y="940"/>
                  </a:lnTo>
                  <a:lnTo>
                    <a:pt x="666" y="972"/>
                  </a:lnTo>
                  <a:lnTo>
                    <a:pt x="696" y="1006"/>
                  </a:lnTo>
                  <a:lnTo>
                    <a:pt x="722" y="1040"/>
                  </a:lnTo>
                  <a:lnTo>
                    <a:pt x="748" y="1076"/>
                  </a:lnTo>
                  <a:lnTo>
                    <a:pt x="772" y="1114"/>
                  </a:lnTo>
                  <a:lnTo>
                    <a:pt x="794" y="1152"/>
                  </a:lnTo>
                  <a:lnTo>
                    <a:pt x="814" y="1190"/>
                  </a:lnTo>
                  <a:lnTo>
                    <a:pt x="832" y="1230"/>
                  </a:lnTo>
                  <a:lnTo>
                    <a:pt x="848" y="1270"/>
                  </a:lnTo>
                  <a:lnTo>
                    <a:pt x="862" y="1312"/>
                  </a:lnTo>
                  <a:lnTo>
                    <a:pt x="876" y="1354"/>
                  </a:lnTo>
                  <a:lnTo>
                    <a:pt x="886" y="1396"/>
                  </a:lnTo>
                  <a:lnTo>
                    <a:pt x="894" y="1438"/>
                  </a:lnTo>
                  <a:lnTo>
                    <a:pt x="900" y="1482"/>
                  </a:lnTo>
                  <a:lnTo>
                    <a:pt x="904" y="1526"/>
                  </a:lnTo>
                  <a:lnTo>
                    <a:pt x="906" y="1570"/>
                  </a:lnTo>
                  <a:lnTo>
                    <a:pt x="906" y="1612"/>
                  </a:lnTo>
                  <a:lnTo>
                    <a:pt x="904" y="1656"/>
                  </a:lnTo>
                  <a:lnTo>
                    <a:pt x="900" y="1700"/>
                  </a:lnTo>
                  <a:lnTo>
                    <a:pt x="892" y="1744"/>
                  </a:lnTo>
                  <a:lnTo>
                    <a:pt x="884" y="1788"/>
                  </a:lnTo>
                  <a:lnTo>
                    <a:pt x="872" y="1832"/>
                  </a:lnTo>
                  <a:lnTo>
                    <a:pt x="860" y="1874"/>
                  </a:lnTo>
                  <a:lnTo>
                    <a:pt x="844" y="1918"/>
                  </a:lnTo>
                  <a:lnTo>
                    <a:pt x="826" y="1960"/>
                  </a:lnTo>
                  <a:lnTo>
                    <a:pt x="806" y="2002"/>
                  </a:lnTo>
                  <a:lnTo>
                    <a:pt x="784" y="2042"/>
                  </a:lnTo>
                  <a:lnTo>
                    <a:pt x="908" y="2508"/>
                  </a:lnTo>
                  <a:lnTo>
                    <a:pt x="1372" y="2382"/>
                  </a:lnTo>
                  <a:close/>
                </a:path>
              </a:pathLst>
            </a:custGeom>
            <a:solidFill>
              <a:srgbClr val="009193"/>
            </a:solidFill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endParaRPr lang="en-GB" sz="256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1268" name="Freeform 4"/>
            <p:cNvSpPr>
              <a:spLocks/>
            </p:cNvSpPr>
            <p:nvPr/>
          </p:nvSpPr>
          <p:spPr bwMode="auto">
            <a:xfrm>
              <a:off x="2314575" y="4533900"/>
              <a:ext cx="4365625" cy="2000250"/>
            </a:xfrm>
            <a:custGeom>
              <a:avLst/>
              <a:gdLst>
                <a:gd name="T0" fmla="*/ 0 w 2750"/>
                <a:gd name="T1" fmla="*/ 736600 h 1260"/>
                <a:gd name="T2" fmla="*/ 0 w 2750"/>
                <a:gd name="T3" fmla="*/ 736600 h 1260"/>
                <a:gd name="T4" fmla="*/ 139700 w 2750"/>
                <a:gd name="T5" fmla="*/ 955675 h 1260"/>
                <a:gd name="T6" fmla="*/ 298450 w 2750"/>
                <a:gd name="T7" fmla="*/ 1152525 h 1260"/>
                <a:gd name="T8" fmla="*/ 473075 w 2750"/>
                <a:gd name="T9" fmla="*/ 1330325 h 1260"/>
                <a:gd name="T10" fmla="*/ 663575 w 2750"/>
                <a:gd name="T11" fmla="*/ 1489075 h 1260"/>
                <a:gd name="T12" fmla="*/ 866775 w 2750"/>
                <a:gd name="T13" fmla="*/ 1628775 h 1260"/>
                <a:gd name="T14" fmla="*/ 1079500 w 2750"/>
                <a:gd name="T15" fmla="*/ 1746250 h 1260"/>
                <a:gd name="T16" fmla="*/ 1301750 w 2750"/>
                <a:gd name="T17" fmla="*/ 1841500 h 1260"/>
                <a:gd name="T18" fmla="*/ 1530350 w 2750"/>
                <a:gd name="T19" fmla="*/ 1914525 h 1260"/>
                <a:gd name="T20" fmla="*/ 1768475 w 2750"/>
                <a:gd name="T21" fmla="*/ 1965325 h 1260"/>
                <a:gd name="T22" fmla="*/ 2009775 w 2750"/>
                <a:gd name="T23" fmla="*/ 1993900 h 1260"/>
                <a:gd name="T24" fmla="*/ 2251075 w 2750"/>
                <a:gd name="T25" fmla="*/ 2000250 h 1260"/>
                <a:gd name="T26" fmla="*/ 2495550 w 2750"/>
                <a:gd name="T27" fmla="*/ 1981200 h 1260"/>
                <a:gd name="T28" fmla="*/ 2736850 w 2750"/>
                <a:gd name="T29" fmla="*/ 1939925 h 1260"/>
                <a:gd name="T30" fmla="*/ 2978150 w 2750"/>
                <a:gd name="T31" fmla="*/ 1873250 h 1260"/>
                <a:gd name="T32" fmla="*/ 3213100 w 2750"/>
                <a:gd name="T33" fmla="*/ 1781175 h 1260"/>
                <a:gd name="T34" fmla="*/ 3441700 w 2750"/>
                <a:gd name="T35" fmla="*/ 1663700 h 1260"/>
                <a:gd name="T36" fmla="*/ 3517900 w 2750"/>
                <a:gd name="T37" fmla="*/ 1619250 h 1260"/>
                <a:gd name="T38" fmla="*/ 3657600 w 2750"/>
                <a:gd name="T39" fmla="*/ 1527175 h 1260"/>
                <a:gd name="T40" fmla="*/ 3790950 w 2750"/>
                <a:gd name="T41" fmla="*/ 1422400 h 1260"/>
                <a:gd name="T42" fmla="*/ 3914775 w 2750"/>
                <a:gd name="T43" fmla="*/ 1314450 h 1260"/>
                <a:gd name="T44" fmla="*/ 4029075 w 2750"/>
                <a:gd name="T45" fmla="*/ 1196975 h 1260"/>
                <a:gd name="T46" fmla="*/ 4137025 w 2750"/>
                <a:gd name="T47" fmla="*/ 1073150 h 1260"/>
                <a:gd name="T48" fmla="*/ 4235450 w 2750"/>
                <a:gd name="T49" fmla="*/ 946150 h 1260"/>
                <a:gd name="T50" fmla="*/ 4324350 w 2750"/>
                <a:gd name="T51" fmla="*/ 809625 h 1260"/>
                <a:gd name="T52" fmla="*/ 4359275 w 2750"/>
                <a:gd name="T53" fmla="*/ 739775 h 1260"/>
                <a:gd name="T54" fmla="*/ 3425825 w 2750"/>
                <a:gd name="T55" fmla="*/ 206375 h 1260"/>
                <a:gd name="T56" fmla="*/ 3378200 w 2750"/>
                <a:gd name="T57" fmla="*/ 282575 h 1260"/>
                <a:gd name="T58" fmla="*/ 3267075 w 2750"/>
                <a:gd name="T59" fmla="*/ 428625 h 1260"/>
                <a:gd name="T60" fmla="*/ 3133725 w 2750"/>
                <a:gd name="T61" fmla="*/ 561975 h 1260"/>
                <a:gd name="T62" fmla="*/ 2984500 w 2750"/>
                <a:gd name="T63" fmla="*/ 676275 h 1260"/>
                <a:gd name="T64" fmla="*/ 2901950 w 2750"/>
                <a:gd name="T65" fmla="*/ 727075 h 1260"/>
                <a:gd name="T66" fmla="*/ 2771775 w 2750"/>
                <a:gd name="T67" fmla="*/ 793750 h 1260"/>
                <a:gd name="T68" fmla="*/ 2635250 w 2750"/>
                <a:gd name="T69" fmla="*/ 847725 h 1260"/>
                <a:gd name="T70" fmla="*/ 2498725 w 2750"/>
                <a:gd name="T71" fmla="*/ 885825 h 1260"/>
                <a:gd name="T72" fmla="*/ 2359025 w 2750"/>
                <a:gd name="T73" fmla="*/ 911225 h 1260"/>
                <a:gd name="T74" fmla="*/ 2222500 w 2750"/>
                <a:gd name="T75" fmla="*/ 920750 h 1260"/>
                <a:gd name="T76" fmla="*/ 2082800 w 2750"/>
                <a:gd name="T77" fmla="*/ 917575 h 1260"/>
                <a:gd name="T78" fmla="*/ 1946275 w 2750"/>
                <a:gd name="T79" fmla="*/ 901700 h 1260"/>
                <a:gd name="T80" fmla="*/ 1809750 w 2750"/>
                <a:gd name="T81" fmla="*/ 869950 h 1260"/>
                <a:gd name="T82" fmla="*/ 1679575 w 2750"/>
                <a:gd name="T83" fmla="*/ 828675 h 1260"/>
                <a:gd name="T84" fmla="*/ 1549400 w 2750"/>
                <a:gd name="T85" fmla="*/ 774700 h 1260"/>
                <a:gd name="T86" fmla="*/ 1428750 w 2750"/>
                <a:gd name="T87" fmla="*/ 708025 h 1260"/>
                <a:gd name="T88" fmla="*/ 1314450 w 2750"/>
                <a:gd name="T89" fmla="*/ 628650 h 1260"/>
                <a:gd name="T90" fmla="*/ 1206500 w 2750"/>
                <a:gd name="T91" fmla="*/ 536575 h 1260"/>
                <a:gd name="T92" fmla="*/ 1104900 w 2750"/>
                <a:gd name="T93" fmla="*/ 434975 h 1260"/>
                <a:gd name="T94" fmla="*/ 1016000 w 2750"/>
                <a:gd name="T95" fmla="*/ 323850 h 1260"/>
                <a:gd name="T96" fmla="*/ 933450 w 2750"/>
                <a:gd name="T97" fmla="*/ 196850 h 1260"/>
                <a:gd name="T98" fmla="*/ 933450 w 2750"/>
                <a:gd name="T99" fmla="*/ 196850 h 1260"/>
                <a:gd name="T100" fmla="*/ 0 w 2750"/>
                <a:gd name="T101" fmla="*/ 736600 h 12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750" h="1260">
                  <a:moveTo>
                    <a:pt x="0" y="464"/>
                  </a:moveTo>
                  <a:lnTo>
                    <a:pt x="0" y="464"/>
                  </a:lnTo>
                  <a:lnTo>
                    <a:pt x="44" y="534"/>
                  </a:lnTo>
                  <a:lnTo>
                    <a:pt x="88" y="602"/>
                  </a:lnTo>
                  <a:lnTo>
                    <a:pt x="138" y="666"/>
                  </a:lnTo>
                  <a:lnTo>
                    <a:pt x="188" y="726"/>
                  </a:lnTo>
                  <a:lnTo>
                    <a:pt x="242" y="784"/>
                  </a:lnTo>
                  <a:lnTo>
                    <a:pt x="298" y="838"/>
                  </a:lnTo>
                  <a:lnTo>
                    <a:pt x="356" y="890"/>
                  </a:lnTo>
                  <a:lnTo>
                    <a:pt x="418" y="938"/>
                  </a:lnTo>
                  <a:lnTo>
                    <a:pt x="480" y="984"/>
                  </a:lnTo>
                  <a:lnTo>
                    <a:pt x="546" y="1026"/>
                  </a:lnTo>
                  <a:lnTo>
                    <a:pt x="612" y="1064"/>
                  </a:lnTo>
                  <a:lnTo>
                    <a:pt x="680" y="1100"/>
                  </a:lnTo>
                  <a:lnTo>
                    <a:pt x="748" y="1130"/>
                  </a:lnTo>
                  <a:lnTo>
                    <a:pt x="820" y="1160"/>
                  </a:lnTo>
                  <a:lnTo>
                    <a:pt x="892" y="1184"/>
                  </a:lnTo>
                  <a:lnTo>
                    <a:pt x="964" y="1206"/>
                  </a:lnTo>
                  <a:lnTo>
                    <a:pt x="1038" y="1224"/>
                  </a:lnTo>
                  <a:lnTo>
                    <a:pt x="1114" y="1238"/>
                  </a:lnTo>
                  <a:lnTo>
                    <a:pt x="1190" y="1250"/>
                  </a:lnTo>
                  <a:lnTo>
                    <a:pt x="1266" y="1256"/>
                  </a:lnTo>
                  <a:lnTo>
                    <a:pt x="1342" y="1260"/>
                  </a:lnTo>
                  <a:lnTo>
                    <a:pt x="1418" y="1260"/>
                  </a:lnTo>
                  <a:lnTo>
                    <a:pt x="1494" y="1256"/>
                  </a:lnTo>
                  <a:lnTo>
                    <a:pt x="1572" y="1248"/>
                  </a:lnTo>
                  <a:lnTo>
                    <a:pt x="1648" y="1238"/>
                  </a:lnTo>
                  <a:lnTo>
                    <a:pt x="1724" y="1222"/>
                  </a:lnTo>
                  <a:lnTo>
                    <a:pt x="1800" y="1204"/>
                  </a:lnTo>
                  <a:lnTo>
                    <a:pt x="1876" y="1180"/>
                  </a:lnTo>
                  <a:lnTo>
                    <a:pt x="1950" y="1154"/>
                  </a:lnTo>
                  <a:lnTo>
                    <a:pt x="2024" y="1122"/>
                  </a:lnTo>
                  <a:lnTo>
                    <a:pt x="2098" y="1088"/>
                  </a:lnTo>
                  <a:lnTo>
                    <a:pt x="2168" y="1048"/>
                  </a:lnTo>
                  <a:lnTo>
                    <a:pt x="2216" y="1020"/>
                  </a:lnTo>
                  <a:lnTo>
                    <a:pt x="2260" y="992"/>
                  </a:lnTo>
                  <a:lnTo>
                    <a:pt x="2304" y="962"/>
                  </a:lnTo>
                  <a:lnTo>
                    <a:pt x="2346" y="930"/>
                  </a:lnTo>
                  <a:lnTo>
                    <a:pt x="2388" y="896"/>
                  </a:lnTo>
                  <a:lnTo>
                    <a:pt x="2428" y="862"/>
                  </a:lnTo>
                  <a:lnTo>
                    <a:pt x="2466" y="828"/>
                  </a:lnTo>
                  <a:lnTo>
                    <a:pt x="2502" y="792"/>
                  </a:lnTo>
                  <a:lnTo>
                    <a:pt x="2538" y="754"/>
                  </a:lnTo>
                  <a:lnTo>
                    <a:pt x="2572" y="716"/>
                  </a:lnTo>
                  <a:lnTo>
                    <a:pt x="2606" y="676"/>
                  </a:lnTo>
                  <a:lnTo>
                    <a:pt x="2638" y="636"/>
                  </a:lnTo>
                  <a:lnTo>
                    <a:pt x="2668" y="596"/>
                  </a:lnTo>
                  <a:lnTo>
                    <a:pt x="2696" y="554"/>
                  </a:lnTo>
                  <a:lnTo>
                    <a:pt x="2724" y="510"/>
                  </a:lnTo>
                  <a:lnTo>
                    <a:pt x="2750" y="468"/>
                  </a:lnTo>
                  <a:lnTo>
                    <a:pt x="2746" y="466"/>
                  </a:lnTo>
                  <a:lnTo>
                    <a:pt x="2280" y="592"/>
                  </a:lnTo>
                  <a:lnTo>
                    <a:pt x="2158" y="130"/>
                  </a:lnTo>
                  <a:lnTo>
                    <a:pt x="2128" y="178"/>
                  </a:lnTo>
                  <a:lnTo>
                    <a:pt x="2094" y="226"/>
                  </a:lnTo>
                  <a:lnTo>
                    <a:pt x="2058" y="270"/>
                  </a:lnTo>
                  <a:lnTo>
                    <a:pt x="2018" y="312"/>
                  </a:lnTo>
                  <a:lnTo>
                    <a:pt x="1974" y="354"/>
                  </a:lnTo>
                  <a:lnTo>
                    <a:pt x="1928" y="392"/>
                  </a:lnTo>
                  <a:lnTo>
                    <a:pt x="1880" y="426"/>
                  </a:lnTo>
                  <a:lnTo>
                    <a:pt x="1828" y="458"/>
                  </a:lnTo>
                  <a:lnTo>
                    <a:pt x="1788" y="480"/>
                  </a:lnTo>
                  <a:lnTo>
                    <a:pt x="1746" y="500"/>
                  </a:lnTo>
                  <a:lnTo>
                    <a:pt x="1704" y="518"/>
                  </a:lnTo>
                  <a:lnTo>
                    <a:pt x="1660" y="534"/>
                  </a:lnTo>
                  <a:lnTo>
                    <a:pt x="1618" y="548"/>
                  </a:lnTo>
                  <a:lnTo>
                    <a:pt x="1574" y="558"/>
                  </a:lnTo>
                  <a:lnTo>
                    <a:pt x="1530" y="566"/>
                  </a:lnTo>
                  <a:lnTo>
                    <a:pt x="1486" y="574"/>
                  </a:lnTo>
                  <a:lnTo>
                    <a:pt x="1444" y="578"/>
                  </a:lnTo>
                  <a:lnTo>
                    <a:pt x="1400" y="580"/>
                  </a:lnTo>
                  <a:lnTo>
                    <a:pt x="1356" y="580"/>
                  </a:lnTo>
                  <a:lnTo>
                    <a:pt x="1312" y="578"/>
                  </a:lnTo>
                  <a:lnTo>
                    <a:pt x="1268" y="574"/>
                  </a:lnTo>
                  <a:lnTo>
                    <a:pt x="1226" y="568"/>
                  </a:lnTo>
                  <a:lnTo>
                    <a:pt x="1182" y="558"/>
                  </a:lnTo>
                  <a:lnTo>
                    <a:pt x="1140" y="548"/>
                  </a:lnTo>
                  <a:lnTo>
                    <a:pt x="1098" y="536"/>
                  </a:lnTo>
                  <a:lnTo>
                    <a:pt x="1058" y="522"/>
                  </a:lnTo>
                  <a:lnTo>
                    <a:pt x="1016" y="506"/>
                  </a:lnTo>
                  <a:lnTo>
                    <a:pt x="976" y="488"/>
                  </a:lnTo>
                  <a:lnTo>
                    <a:pt x="938" y="468"/>
                  </a:lnTo>
                  <a:lnTo>
                    <a:pt x="900" y="446"/>
                  </a:lnTo>
                  <a:lnTo>
                    <a:pt x="864" y="422"/>
                  </a:lnTo>
                  <a:lnTo>
                    <a:pt x="828" y="396"/>
                  </a:lnTo>
                  <a:lnTo>
                    <a:pt x="792" y="368"/>
                  </a:lnTo>
                  <a:lnTo>
                    <a:pt x="760" y="338"/>
                  </a:lnTo>
                  <a:lnTo>
                    <a:pt x="728" y="308"/>
                  </a:lnTo>
                  <a:lnTo>
                    <a:pt x="696" y="274"/>
                  </a:lnTo>
                  <a:lnTo>
                    <a:pt x="668" y="240"/>
                  </a:lnTo>
                  <a:lnTo>
                    <a:pt x="640" y="204"/>
                  </a:lnTo>
                  <a:lnTo>
                    <a:pt x="614" y="164"/>
                  </a:lnTo>
                  <a:lnTo>
                    <a:pt x="588" y="124"/>
                  </a:lnTo>
                  <a:lnTo>
                    <a:pt x="124" y="0"/>
                  </a:lnTo>
                  <a:lnTo>
                    <a:pt x="0" y="464"/>
                  </a:lnTo>
                  <a:close/>
                </a:path>
              </a:pathLst>
            </a:custGeom>
            <a:solidFill>
              <a:srgbClr val="99CCFF"/>
            </a:solidFill>
            <a:ln w="127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endParaRPr lang="en-GB" sz="256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>
          <a:xfrm>
            <a:off x="3412125" y="152400"/>
            <a:ext cx="5815251" cy="75831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4551" b="1" dirty="0"/>
              <a:t>Research Effort for </a:t>
            </a:r>
            <a:r>
              <a:rPr lang="en-GB" altLang="en-US" sz="4551" b="1" dirty="0" smtClean="0"/>
              <a:t>IRG</a:t>
            </a:r>
            <a:endParaRPr lang="en-GB" altLang="en-US" sz="4551" b="1" dirty="0"/>
          </a:p>
        </p:txBody>
      </p:sp>
      <p:sp>
        <p:nvSpPr>
          <p:cNvPr id="13" name="TextBox 12"/>
          <p:cNvSpPr txBox="1"/>
          <p:nvPr/>
        </p:nvSpPr>
        <p:spPr>
          <a:xfrm rot="18000000">
            <a:off x="4037916" y="2383841"/>
            <a:ext cx="4941824" cy="494182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276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Materials Development: </a:t>
            </a:r>
          </a:p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991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Design, optimization</a:t>
            </a:r>
            <a:r>
              <a:rPr lang="en-US" altLang="zh-CN" sz="2276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endParaRPr lang="en-US" sz="2276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 rot="3608229">
            <a:off x="4037916" y="2383841"/>
            <a:ext cx="4941824" cy="494182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276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Materials Characterization:</a:t>
            </a:r>
          </a:p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99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Optical </a:t>
            </a:r>
            <a:r>
              <a:rPr lang="en-US" altLang="zh-CN" sz="1991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spectroscopy, FM resonance</a:t>
            </a:r>
            <a:endParaRPr lang="en-US" sz="199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3036" y="2708961"/>
            <a:ext cx="4291584" cy="4291584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276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Applications:</a:t>
            </a:r>
          </a:p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99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Digital </a:t>
            </a:r>
            <a:r>
              <a:rPr lang="en-US" altLang="zh-CN" sz="1991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metamaterial </a:t>
            </a:r>
            <a:r>
              <a:rPr lang="en-US" altLang="zh-CN" sz="199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devices, </a:t>
            </a:r>
            <a:r>
              <a:rPr lang="en-US" altLang="zh-CN" sz="1991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Random </a:t>
            </a:r>
            <a:endParaRPr lang="en-US" altLang="zh-CN" sz="1991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  <a:p>
            <a:pPr algn="ctr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99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lasing cryptography, Unidirectional optical devices.</a:t>
            </a:r>
            <a:endParaRPr lang="en-US" altLang="zh-CN" sz="2276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128" y="264157"/>
            <a:ext cx="27638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62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spc="-142" dirty="0">
                <a:solidFill>
                  <a:prstClr val="black"/>
                </a:solidFill>
                <a:latin typeface="Myriad Pro" panose="020B0503030403020204" pitchFamily="34" charset="0"/>
                <a:ea typeface="+mn-ea"/>
                <a:cs typeface="Arial"/>
              </a:rPr>
              <a:t>T</a:t>
            </a:r>
            <a:r>
              <a:rPr lang="en-US" sz="2400" b="1" spc="-14" dirty="0">
                <a:solidFill>
                  <a:prstClr val="black"/>
                </a:solidFill>
                <a:latin typeface="Myriad Pro" panose="020B0503030403020204" pitchFamily="34" charset="0"/>
                <a:ea typeface="+mn-ea"/>
                <a:cs typeface="Arial"/>
              </a:rPr>
              <a:t>rainees</a:t>
            </a:r>
            <a:endParaRPr lang="en-US" sz="2400" dirty="0">
              <a:solidFill>
                <a:prstClr val="black"/>
              </a:solidFill>
              <a:latin typeface="Myriad Pro" panose="020B0503030403020204" pitchFamily="34" charset="0"/>
              <a:ea typeface="+mn-ea"/>
              <a:cs typeface="Arial"/>
            </a:endParaRPr>
          </a:p>
          <a:p>
            <a:pPr marL="242933" marR="807369" indent="-225774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400" spc="-14" dirty="0" smtClean="0">
                <a:solidFill>
                  <a:prstClr val="black"/>
                </a:solidFill>
                <a:latin typeface="Myriad Pro" panose="020B0503030403020204" pitchFamily="34" charset="0"/>
                <a:ea typeface="+mn-ea"/>
                <a:cs typeface="Arial"/>
              </a:rPr>
              <a:t>3</a:t>
            </a:r>
            <a:r>
              <a:rPr lang="en-US" sz="2400" spc="-21" dirty="0" smtClean="0">
                <a:solidFill>
                  <a:prstClr val="black"/>
                </a:solidFill>
                <a:latin typeface="Myriad Pro" panose="020B0503030403020204" pitchFamily="34" charset="0"/>
                <a:ea typeface="+mn-ea"/>
                <a:cs typeface="Arial"/>
              </a:rPr>
              <a:t> </a:t>
            </a:r>
            <a:r>
              <a:rPr lang="en-US" sz="2400" spc="-14" dirty="0" smtClean="0">
                <a:solidFill>
                  <a:prstClr val="black"/>
                </a:solidFill>
                <a:latin typeface="Myriad Pro" panose="020B0503030403020204" pitchFamily="34" charset="0"/>
                <a:ea typeface="+mn-ea"/>
                <a:cs typeface="Arial"/>
              </a:rPr>
              <a:t>Po</a:t>
            </a:r>
            <a:r>
              <a:rPr lang="en-US" sz="2400" spc="-7" dirty="0" smtClean="0">
                <a:solidFill>
                  <a:prstClr val="black"/>
                </a:solidFill>
                <a:latin typeface="Myriad Pro" panose="020B0503030403020204" pitchFamily="34" charset="0"/>
                <a:ea typeface="+mn-ea"/>
                <a:cs typeface="Arial"/>
              </a:rPr>
              <a:t>st</a:t>
            </a:r>
            <a:r>
              <a:rPr lang="en-US" sz="2400" spc="-21" dirty="0" smtClean="0">
                <a:solidFill>
                  <a:prstClr val="black"/>
                </a:solidFill>
                <a:latin typeface="Myriad Pro" panose="020B0503030403020204" pitchFamily="34" charset="0"/>
                <a:ea typeface="+mn-ea"/>
                <a:cs typeface="Arial"/>
              </a:rPr>
              <a:t>docs</a:t>
            </a:r>
            <a:endParaRPr lang="en-US" sz="2400" dirty="0">
              <a:solidFill>
                <a:prstClr val="black"/>
              </a:solidFill>
              <a:latin typeface="Myriad Pro" panose="020B0503030403020204" pitchFamily="34" charset="0"/>
              <a:ea typeface="+mn-ea"/>
              <a:cs typeface="Arial"/>
            </a:endParaRPr>
          </a:p>
          <a:p>
            <a:pPr marL="18062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400" spc="-14" dirty="0" smtClean="0">
                <a:solidFill>
                  <a:prstClr val="black"/>
                </a:solidFill>
                <a:latin typeface="Myriad Pro" panose="020B0503030403020204" pitchFamily="34" charset="0"/>
                <a:ea typeface="+mn-ea"/>
                <a:cs typeface="Arial"/>
              </a:rPr>
              <a:t>5</a:t>
            </a:r>
            <a:r>
              <a:rPr lang="en-US" sz="2400" spc="-21" dirty="0" smtClean="0">
                <a:solidFill>
                  <a:prstClr val="black"/>
                </a:solidFill>
                <a:latin typeface="Myriad Pro" panose="020B0503030403020204" pitchFamily="34" charset="0"/>
                <a:ea typeface="+mn-ea"/>
                <a:cs typeface="Arial"/>
              </a:rPr>
              <a:t> </a:t>
            </a:r>
            <a:r>
              <a:rPr lang="en-US" sz="2400" spc="-21" dirty="0">
                <a:solidFill>
                  <a:prstClr val="black"/>
                </a:solidFill>
                <a:latin typeface="Myriad Pro" panose="020B0503030403020204" pitchFamily="34" charset="0"/>
                <a:ea typeface="+mn-ea"/>
                <a:cs typeface="Arial"/>
              </a:rPr>
              <a:t>PhD</a:t>
            </a:r>
            <a:r>
              <a:rPr lang="en-US" sz="2400" spc="-7" dirty="0">
                <a:solidFill>
                  <a:prstClr val="black"/>
                </a:solidFill>
                <a:latin typeface="Myriad Pro" panose="020B0503030403020204" pitchFamily="34" charset="0"/>
                <a:ea typeface="+mn-ea"/>
                <a:cs typeface="Arial"/>
              </a:rPr>
              <a:t> s</a:t>
            </a:r>
            <a:r>
              <a:rPr lang="en-US" sz="2400" spc="-14" dirty="0">
                <a:solidFill>
                  <a:prstClr val="black"/>
                </a:solidFill>
                <a:latin typeface="Myriad Pro" panose="020B0503030403020204" pitchFamily="34" charset="0"/>
                <a:ea typeface="+mn-ea"/>
                <a:cs typeface="Arial"/>
              </a:rPr>
              <a:t>tudents</a:t>
            </a:r>
            <a:endParaRPr lang="en-US" sz="2400" dirty="0">
              <a:solidFill>
                <a:prstClr val="black"/>
              </a:solidFill>
              <a:latin typeface="Myriad Pro" panose="020B0503030403020204" pitchFamily="34" charset="0"/>
              <a:ea typeface="+mn-ea"/>
              <a:cs typeface="Arial"/>
            </a:endParaRPr>
          </a:p>
          <a:p>
            <a:pPr marL="18062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400" spc="-14" dirty="0">
                <a:solidFill>
                  <a:prstClr val="black"/>
                </a:solidFill>
                <a:latin typeface="Myriad Pro" panose="020B0503030403020204" pitchFamily="34" charset="0"/>
                <a:ea typeface="+mn-ea"/>
                <a:cs typeface="Arial"/>
              </a:rPr>
              <a:t>4</a:t>
            </a:r>
            <a:r>
              <a:rPr lang="en-US" sz="2400" spc="-21" dirty="0" smtClean="0">
                <a:solidFill>
                  <a:prstClr val="black"/>
                </a:solidFill>
                <a:latin typeface="Myriad Pro" panose="020B0503030403020204" pitchFamily="34" charset="0"/>
                <a:ea typeface="+mn-ea"/>
                <a:cs typeface="Arial"/>
              </a:rPr>
              <a:t> REU</a:t>
            </a:r>
            <a:r>
              <a:rPr lang="en-US" sz="2400" spc="14" dirty="0" smtClean="0">
                <a:solidFill>
                  <a:prstClr val="black"/>
                </a:solidFill>
                <a:latin typeface="Myriad Pro" panose="020B0503030403020204" pitchFamily="34" charset="0"/>
                <a:ea typeface="+mn-ea"/>
                <a:cs typeface="Arial"/>
              </a:rPr>
              <a:t> </a:t>
            </a:r>
            <a:r>
              <a:rPr lang="en-US" sz="2400" spc="-14" dirty="0" smtClean="0">
                <a:solidFill>
                  <a:prstClr val="black"/>
                </a:solidFill>
                <a:latin typeface="Myriad Pro" panose="020B0503030403020204" pitchFamily="34" charset="0"/>
                <a:ea typeface="+mn-ea"/>
                <a:cs typeface="Arial"/>
              </a:rPr>
              <a:t>students</a:t>
            </a:r>
            <a:endParaRPr lang="en-US" sz="2400" dirty="0">
              <a:solidFill>
                <a:prstClr val="black"/>
              </a:solidFill>
              <a:latin typeface="Myriad Pro" panose="020B0503030403020204" pitchFamily="34" charset="0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3267" y="4394426"/>
            <a:ext cx="2006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Myriad Pro" panose="020B0503030403020204" pitchFamily="34" charset="0"/>
              </a:rPr>
              <a:t>Mathematical </a:t>
            </a:r>
          </a:p>
          <a:p>
            <a:pPr algn="ctr"/>
            <a:r>
              <a:rPr lang="en-US" sz="2400" dirty="0" smtClean="0">
                <a:latin typeface="Myriad Pro" panose="020B0503030403020204" pitchFamily="34" charset="0"/>
              </a:rPr>
              <a:t>Modeling and</a:t>
            </a:r>
          </a:p>
          <a:p>
            <a:pPr algn="ctr"/>
            <a:r>
              <a:rPr lang="en-US" sz="2400" dirty="0" smtClean="0">
                <a:latin typeface="Myriad Pro" panose="020B0503030403020204" pitchFamily="34" charset="0"/>
              </a:rPr>
              <a:t>Computation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018637" y="3933980"/>
            <a:ext cx="700964" cy="4558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321141" y="3941828"/>
            <a:ext cx="705260" cy="4733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881982" y="264157"/>
            <a:ext cx="3098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yriad Pro" panose="020B0503030403020204" pitchFamily="34" charset="0"/>
              </a:rPr>
              <a:t>Collaborations</a:t>
            </a:r>
          </a:p>
          <a:p>
            <a:r>
              <a:rPr lang="en-US" sz="2400" dirty="0"/>
              <a:t>Univ. </a:t>
            </a:r>
            <a:r>
              <a:rPr lang="en-US" sz="2400" dirty="0" smtClean="0"/>
              <a:t>Wisconsin</a:t>
            </a:r>
          </a:p>
          <a:p>
            <a:r>
              <a:rPr lang="en-US" sz="2400" dirty="0" smtClean="0"/>
              <a:t>NREL </a:t>
            </a:r>
          </a:p>
          <a:p>
            <a:r>
              <a:rPr lang="en-US" sz="2400" dirty="0" smtClean="0"/>
              <a:t>Oakridge </a:t>
            </a:r>
            <a:r>
              <a:rPr lang="en-US" sz="2400" dirty="0"/>
              <a:t>Natl. </a:t>
            </a:r>
            <a:r>
              <a:rPr lang="en-US" sz="2400" dirty="0" smtClean="0"/>
              <a:t>Lab</a:t>
            </a:r>
          </a:p>
          <a:p>
            <a:r>
              <a:rPr lang="en-US" sz="2400" dirty="0" smtClean="0"/>
              <a:t>Georgia Tech Wesleyan, LANL</a:t>
            </a:r>
            <a:endParaRPr lang="en-US" sz="2400" dirty="0"/>
          </a:p>
        </p:txBody>
      </p:sp>
      <p:sp>
        <p:nvSpPr>
          <p:cNvPr id="38" name="object 7"/>
          <p:cNvSpPr txBox="1"/>
          <p:nvPr/>
        </p:nvSpPr>
        <p:spPr>
          <a:xfrm>
            <a:off x="388298" y="8135164"/>
            <a:ext cx="3375790" cy="13272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99"/>
              </a:lnSpc>
            </a:pPr>
            <a:r>
              <a:rPr sz="2400" b="1" spc="-10" dirty="0" smtClean="0">
                <a:latin typeface="Myriad Pro" panose="020B0503030403020204" pitchFamily="34" charset="0"/>
                <a:cs typeface="Arial"/>
              </a:rPr>
              <a:t>In</a:t>
            </a:r>
            <a:r>
              <a:rPr sz="2400" b="1" spc="-20" dirty="0" smtClean="0">
                <a:latin typeface="Myriad Pro" panose="020B0503030403020204" pitchFamily="34" charset="0"/>
                <a:cs typeface="Arial"/>
              </a:rPr>
              <a:t>d</a:t>
            </a:r>
            <a:r>
              <a:rPr sz="2400" b="1" spc="-10" dirty="0" smtClean="0">
                <a:latin typeface="Myriad Pro" panose="020B0503030403020204" pitchFamily="34" charset="0"/>
                <a:cs typeface="Arial"/>
              </a:rPr>
              <a:t>us</a:t>
            </a:r>
            <a:r>
              <a:rPr sz="2400" b="1" spc="-20" dirty="0" smtClean="0">
                <a:latin typeface="Myriad Pro" panose="020B0503030403020204" pitchFamily="34" charset="0"/>
                <a:cs typeface="Arial"/>
              </a:rPr>
              <a:t>t</a:t>
            </a:r>
            <a:r>
              <a:rPr sz="2400" b="1" spc="-10" dirty="0" smtClean="0">
                <a:latin typeface="Myriad Pro" panose="020B0503030403020204" pitchFamily="34" charset="0"/>
                <a:cs typeface="Arial"/>
              </a:rPr>
              <a:t>rial Pa</a:t>
            </a:r>
            <a:r>
              <a:rPr sz="2400" b="1" spc="-5" dirty="0" smtClean="0">
                <a:latin typeface="Myriad Pro" panose="020B0503030403020204" pitchFamily="34" charset="0"/>
                <a:cs typeface="Arial"/>
              </a:rPr>
              <a:t>r</a:t>
            </a:r>
            <a:r>
              <a:rPr sz="2400" b="1" spc="-10" dirty="0" smtClean="0">
                <a:latin typeface="Myriad Pro" panose="020B0503030403020204" pitchFamily="34" charset="0"/>
                <a:cs typeface="Arial"/>
              </a:rPr>
              <a:t>t</a:t>
            </a:r>
            <a:r>
              <a:rPr sz="2400" b="1" spc="-20" dirty="0" smtClean="0">
                <a:latin typeface="Myriad Pro" panose="020B0503030403020204" pitchFamily="34" charset="0"/>
                <a:cs typeface="Arial"/>
              </a:rPr>
              <a:t>n</a:t>
            </a:r>
            <a:r>
              <a:rPr sz="2400" b="1" spc="-10" dirty="0" smtClean="0">
                <a:latin typeface="Myriad Pro" panose="020B0503030403020204" pitchFamily="34" charset="0"/>
                <a:cs typeface="Arial"/>
              </a:rPr>
              <a:t>erships</a:t>
            </a:r>
            <a:r>
              <a:rPr sz="2400" b="1" spc="-5" dirty="0" smtClean="0">
                <a:latin typeface="Myriad Pro" panose="020B0503030403020204" pitchFamily="34" charset="0"/>
                <a:cs typeface="Arial"/>
              </a:rPr>
              <a:t> </a:t>
            </a:r>
            <a:endParaRPr lang="en-US" sz="2400" spc="-10" dirty="0">
              <a:latin typeface="Myriad Pro" panose="020B0503030403020204" pitchFamily="34" charset="0"/>
              <a:cs typeface="Arial"/>
            </a:endParaRPr>
          </a:p>
          <a:p>
            <a:pPr marL="12700" marR="12700">
              <a:lnSpc>
                <a:spcPct val="100099"/>
              </a:lnSpc>
            </a:pPr>
            <a:r>
              <a:rPr lang="en-US" sz="2400" spc="-10" dirty="0" smtClean="0">
                <a:latin typeface="Myriad Pro" panose="020B0503030403020204" pitchFamily="34" charset="0"/>
                <a:cs typeface="Arial"/>
              </a:rPr>
              <a:t>Intel, </a:t>
            </a:r>
            <a:r>
              <a:rPr lang="en-US" sz="2400" dirty="0" err="1" smtClean="0">
                <a:latin typeface="Myriad Pro" panose="020B0503030403020204" pitchFamily="34" charset="0"/>
              </a:rPr>
              <a:t>Simpetus</a:t>
            </a:r>
            <a:r>
              <a:rPr lang="en-US" sz="2400" dirty="0">
                <a:latin typeface="Myriad Pro" panose="020B0503030403020204" pitchFamily="34" charset="0"/>
              </a:rPr>
              <a:t>, LLC </a:t>
            </a:r>
          </a:p>
          <a:p>
            <a:pPr marL="12700" marR="12700">
              <a:lnSpc>
                <a:spcPct val="100099"/>
              </a:lnSpc>
            </a:pPr>
            <a:r>
              <a:rPr lang="en-US" sz="2400" dirty="0" err="1" smtClean="0">
                <a:latin typeface="Myriad Pro" panose="020B0503030403020204" pitchFamily="34" charset="0"/>
              </a:rPr>
              <a:t>LumArray</a:t>
            </a:r>
            <a:r>
              <a:rPr lang="en-US" sz="2400" dirty="0" smtClean="0">
                <a:latin typeface="Myriad Pro" panose="020B0503030403020204" pitchFamily="34" charset="0"/>
              </a:rPr>
              <a:t> </a:t>
            </a:r>
            <a:r>
              <a:rPr lang="en-US" sz="2400" dirty="0">
                <a:latin typeface="Myriad Pro" panose="020B0503030403020204" pitchFamily="34" charset="0"/>
              </a:rPr>
              <a:t>Corp</a:t>
            </a:r>
            <a:r>
              <a:rPr lang="en-US" sz="2400" dirty="0" smtClean="0">
                <a:latin typeface="Myriad Pro" panose="020B0503030403020204" pitchFamily="34" charset="0"/>
              </a:rPr>
              <a:t>., Samsung</a:t>
            </a:r>
            <a:endParaRPr sz="2400" dirty="0">
              <a:latin typeface="Myriad Pro" panose="020B0503030403020204" pitchFamily="34" charset="0"/>
              <a:cs typeface="Arial"/>
            </a:endParaRPr>
          </a:p>
        </p:txBody>
      </p:sp>
      <p:sp>
        <p:nvSpPr>
          <p:cNvPr id="39" name="object 6"/>
          <p:cNvSpPr txBox="1"/>
          <p:nvPr/>
        </p:nvSpPr>
        <p:spPr>
          <a:xfrm>
            <a:off x="8737600" y="8227907"/>
            <a:ext cx="4267200" cy="12306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2400" b="1" spc="-10" dirty="0" smtClean="0">
                <a:latin typeface="Myriad Pro" panose="020B0503030403020204" pitchFamily="34" charset="0"/>
                <a:cs typeface="Arial"/>
              </a:rPr>
              <a:t>In</a:t>
            </a:r>
            <a:r>
              <a:rPr sz="2400" b="1" spc="-20" dirty="0" smtClean="0">
                <a:latin typeface="Myriad Pro" panose="020B0503030403020204" pitchFamily="34" charset="0"/>
                <a:cs typeface="Arial"/>
              </a:rPr>
              <a:t>t</a:t>
            </a:r>
            <a:r>
              <a:rPr sz="2400" b="1" spc="-10" dirty="0" smtClean="0">
                <a:latin typeface="Myriad Pro" panose="020B0503030403020204" pitchFamily="34" charset="0"/>
                <a:cs typeface="Arial"/>
              </a:rPr>
              <a:t>ernati</a:t>
            </a:r>
            <a:r>
              <a:rPr sz="2400" b="1" spc="-15" dirty="0" smtClean="0">
                <a:latin typeface="Myriad Pro" panose="020B0503030403020204" pitchFamily="34" charset="0"/>
                <a:cs typeface="Arial"/>
              </a:rPr>
              <a:t>o</a:t>
            </a:r>
            <a:r>
              <a:rPr sz="2400" b="1" spc="-10" dirty="0" smtClean="0">
                <a:latin typeface="Myriad Pro" panose="020B0503030403020204" pitchFamily="34" charset="0"/>
                <a:cs typeface="Arial"/>
              </a:rPr>
              <a:t>nal Colla</a:t>
            </a:r>
            <a:r>
              <a:rPr sz="2400" b="1" spc="-15" dirty="0" smtClean="0">
                <a:latin typeface="Myriad Pro" panose="020B0503030403020204" pitchFamily="34" charset="0"/>
                <a:cs typeface="Arial"/>
              </a:rPr>
              <a:t>b</a:t>
            </a:r>
            <a:r>
              <a:rPr sz="2400" b="1" spc="-10" dirty="0" smtClean="0">
                <a:latin typeface="Myriad Pro" panose="020B0503030403020204" pitchFamily="34" charset="0"/>
                <a:cs typeface="Arial"/>
              </a:rPr>
              <a:t>orati</a:t>
            </a:r>
            <a:r>
              <a:rPr sz="2400" b="1" spc="-20" dirty="0" smtClean="0">
                <a:latin typeface="Myriad Pro" panose="020B0503030403020204" pitchFamily="34" charset="0"/>
                <a:cs typeface="Arial"/>
              </a:rPr>
              <a:t>o</a:t>
            </a:r>
            <a:r>
              <a:rPr sz="2400" b="1" spc="-10" dirty="0" smtClean="0">
                <a:latin typeface="Myriad Pro" panose="020B0503030403020204" pitchFamily="34" charset="0"/>
                <a:cs typeface="Arial"/>
              </a:rPr>
              <a:t>ns</a:t>
            </a:r>
            <a:endParaRPr lang="en-US" sz="2400" b="1" spc="-10" dirty="0" smtClean="0">
              <a:latin typeface="Myriad Pro" panose="020B0503030403020204" pitchFamily="34" charset="0"/>
              <a:cs typeface="Arial"/>
            </a:endParaRPr>
          </a:p>
          <a:p>
            <a:pPr marL="12700" marR="12700">
              <a:lnSpc>
                <a:spcPct val="100000"/>
              </a:lnSpc>
            </a:pPr>
            <a:r>
              <a:rPr lang="en-US" sz="2400" spc="-10" dirty="0" err="1" smtClean="0">
                <a:latin typeface="Myriad Pro" panose="020B0503030403020204" pitchFamily="34" charset="0"/>
                <a:cs typeface="Arial"/>
              </a:rPr>
              <a:t>Technion</a:t>
            </a:r>
            <a:r>
              <a:rPr lang="en-US" sz="2400" spc="-10" dirty="0" smtClean="0">
                <a:latin typeface="Myriad Pro" panose="020B0503030403020204" pitchFamily="34" charset="0"/>
                <a:cs typeface="Arial"/>
              </a:rPr>
              <a:t>, </a:t>
            </a:r>
            <a:r>
              <a:rPr lang="en-US" sz="2400" spc="-10" dirty="0" err="1" smtClean="0">
                <a:latin typeface="Myriad Pro" panose="020B0503030403020204" pitchFamily="34" charset="0"/>
                <a:cs typeface="Arial"/>
              </a:rPr>
              <a:t>Sogang</a:t>
            </a:r>
            <a:r>
              <a:rPr lang="en-US" sz="2400" spc="-10" dirty="0" smtClean="0">
                <a:latin typeface="Myriad Pro" panose="020B0503030403020204" pitchFamily="34" charset="0"/>
                <a:cs typeface="Arial"/>
              </a:rPr>
              <a:t> U (Korea)</a:t>
            </a:r>
            <a:r>
              <a:rPr lang="en-US" sz="2400" spc="-5" dirty="0">
                <a:latin typeface="Myriad Pro" panose="020B0503030403020204" pitchFamily="34" charset="0"/>
                <a:cs typeface="Arial"/>
              </a:rPr>
              <a:t>,</a:t>
            </a:r>
            <a:endParaRPr sz="2400" dirty="0">
              <a:latin typeface="Myriad Pro" panose="020B0503030403020204" pitchFamily="34" charset="0"/>
              <a:cs typeface="Arial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6622237" y="5680241"/>
            <a:ext cx="0" cy="7967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12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9337" y="685800"/>
            <a:ext cx="8213725" cy="904875"/>
          </a:xfrm>
        </p:spPr>
        <p:txBody>
          <a:bodyPr/>
          <a:lstStyle/>
          <a:p>
            <a:r>
              <a:rPr lang="en-US" dirty="0" smtClean="0">
                <a:latin typeface="Myriad Pro" panose="020B0503030403020204" pitchFamily="34" charset="0"/>
              </a:rPr>
              <a:t>What </a:t>
            </a:r>
            <a:r>
              <a:rPr lang="en-US" dirty="0">
                <a:latin typeface="Myriad Pro" panose="020B0503030403020204" pitchFamily="34" charset="0"/>
              </a:rPr>
              <a:t>defines success of the IRG?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000" y="1447800"/>
            <a:ext cx="12192000" cy="5926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2800" dirty="0" smtClean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3600" dirty="0">
                <a:latin typeface="Myriad Pro" panose="020B0503030403020204" pitchFamily="34" charset="0"/>
              </a:rPr>
              <a:t>Significant advances in the mathematics of material design. </a:t>
            </a:r>
          </a:p>
          <a:p>
            <a:pPr marL="457200" marR="0" lvl="0" indent="-457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3600" dirty="0" smtClean="0"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Create </a:t>
            </a:r>
            <a:r>
              <a:rPr lang="en-US" sz="3600" dirty="0"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library of DMM-based integrated devices for commercial applications. </a:t>
            </a:r>
            <a:endParaRPr lang="en-US" sz="3600" dirty="0" smtClean="0"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3600" dirty="0">
                <a:latin typeface="Myriad Pro" panose="020B0503030403020204" pitchFamily="34" charset="0"/>
              </a:rPr>
              <a:t>Finding unique properties of RL in chiral </a:t>
            </a:r>
            <a:r>
              <a:rPr lang="en-US" sz="3600" dirty="0" smtClean="0">
                <a:latin typeface="Myriad Pro" panose="020B0503030403020204" pitchFamily="34" charset="0"/>
              </a:rPr>
              <a:t>materials.</a:t>
            </a:r>
            <a:endParaRPr lang="en-US" sz="3600" dirty="0">
              <a:latin typeface="Myriad Pro" panose="020B0503030403020204" pitchFamily="34" charset="0"/>
            </a:endParaRPr>
          </a:p>
          <a:p>
            <a:pPr marL="457200" indent="-457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3600" dirty="0">
                <a:latin typeface="Myriad Pro" panose="020B0503030403020204" pitchFamily="34" charset="0"/>
              </a:rPr>
              <a:t>Commercialization of RL </a:t>
            </a:r>
            <a:r>
              <a:rPr lang="en-US" sz="3600" dirty="0" smtClean="0">
                <a:latin typeface="Myriad Pro" panose="020B0503030403020204" pitchFamily="34" charset="0"/>
              </a:rPr>
              <a:t>imaging in medical applications. </a:t>
            </a:r>
          </a:p>
          <a:p>
            <a:pPr marL="457200" lvl="0" indent="-457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3600" dirty="0">
                <a:latin typeface="Myriad Pro" panose="020B0503030403020204" pitchFamily="34" charset="0"/>
              </a:rPr>
              <a:t>Optical devices based on PT symmetry; </a:t>
            </a:r>
            <a:r>
              <a:rPr lang="en-US" sz="3600" dirty="0" smtClean="0">
                <a:latin typeface="Myriad Pro" panose="020B0503030403020204" pitchFamily="34" charset="0"/>
              </a:rPr>
              <a:t>commercialization.</a:t>
            </a:r>
            <a:endParaRPr lang="en-US" sz="3600" dirty="0">
              <a:latin typeface="Myriad Pro" panose="020B0503030403020204" pitchFamily="34" charset="0"/>
            </a:endParaRPr>
          </a:p>
          <a:p>
            <a:pPr marL="457200" lvl="0" indent="-457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3600" dirty="0">
                <a:latin typeface="Myriad Pro" panose="020B0503030403020204" pitchFamily="34" charset="0"/>
              </a:rPr>
              <a:t>Achieving </a:t>
            </a:r>
            <a:r>
              <a:rPr lang="en-US" sz="3600" dirty="0" err="1">
                <a:latin typeface="Myriad Pro" panose="020B0503030403020204" pitchFamily="34" charset="0"/>
              </a:rPr>
              <a:t>magnonic</a:t>
            </a:r>
            <a:r>
              <a:rPr lang="en-US" sz="3600" dirty="0">
                <a:latin typeface="Myriad Pro" panose="020B0503030403020204" pitchFamily="34" charset="0"/>
              </a:rPr>
              <a:t> gain in </a:t>
            </a:r>
            <a:r>
              <a:rPr lang="en-US" sz="3600" dirty="0" smtClean="0">
                <a:latin typeface="Myriad Pro" panose="020B0503030403020204" pitchFamily="34" charset="0"/>
              </a:rPr>
              <a:t>FM.</a:t>
            </a:r>
          </a:p>
        </p:txBody>
      </p:sp>
    </p:spTree>
    <p:extLst>
      <p:ext uri="{BB962C8B-B14F-4D97-AF65-F5344CB8AC3E}">
        <p14:creationId xmlns:p14="http://schemas.microsoft.com/office/powerpoint/2010/main" val="3451523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2089" y="457200"/>
            <a:ext cx="4987133" cy="676275"/>
          </a:xfrm>
        </p:spPr>
        <p:txBody>
          <a:bodyPr/>
          <a:lstStyle/>
          <a:p>
            <a:r>
              <a:rPr lang="en-US" b="1" dirty="0" smtClean="0">
                <a:latin typeface="Myriad Pro" panose="020B0503030403020204" pitchFamily="34" charset="0"/>
              </a:rPr>
              <a:t>Why </a:t>
            </a:r>
            <a:r>
              <a:rPr lang="en-US" b="1" dirty="0">
                <a:latin typeface="Myriad Pro" panose="020B0503030403020204" pitchFamily="34" charset="0"/>
              </a:rPr>
              <a:t>f</a:t>
            </a:r>
            <a:r>
              <a:rPr lang="en-US" b="1" dirty="0" smtClean="0">
                <a:latin typeface="Myriad Pro" panose="020B0503030403020204" pitchFamily="34" charset="0"/>
              </a:rPr>
              <a:t>und this IRG?</a:t>
            </a:r>
            <a:endParaRPr lang="en-US" b="1" dirty="0">
              <a:latin typeface="Myriad Pro" panose="020B05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711" y="1600200"/>
            <a:ext cx="12257888" cy="5867400"/>
          </a:xfrm>
        </p:spPr>
        <p:txBody>
          <a:bodyPr/>
          <a:lstStyle/>
          <a:p>
            <a:pPr lvl="0">
              <a:spcBef>
                <a:spcPts val="1600"/>
              </a:spcBef>
            </a:pPr>
            <a:r>
              <a:rPr lang="en-US" sz="2700" b="1" dirty="0" smtClean="0">
                <a:latin typeface="Myriad Pro" panose="020B0503030403020204" pitchFamily="34" charset="0"/>
              </a:rPr>
              <a:t>Integrated </a:t>
            </a:r>
            <a:r>
              <a:rPr lang="en-US" sz="2700" b="1" dirty="0">
                <a:latin typeface="Myriad Pro" panose="020B0503030403020204" pitchFamily="34" charset="0"/>
              </a:rPr>
              <a:t>photonics can leapfrog power density and bandwidth limitations of </a:t>
            </a:r>
            <a:r>
              <a:rPr lang="en-US" sz="2700" b="1" dirty="0" err="1">
                <a:latin typeface="Myriad Pro" panose="020B0503030403020204" pitchFamily="34" charset="0"/>
              </a:rPr>
              <a:t>nanoelectronics</a:t>
            </a:r>
            <a:r>
              <a:rPr lang="en-US" sz="2700" b="1" dirty="0">
                <a:latin typeface="Myriad Pro" panose="020B0503030403020204" pitchFamily="34" charset="0"/>
              </a:rPr>
              <a:t> </a:t>
            </a:r>
            <a:r>
              <a:rPr lang="en-US" sz="2700" b="1" dirty="0" smtClean="0">
                <a:latin typeface="Myriad Pro" panose="020B0503030403020204" pitchFamily="34" charset="0"/>
              </a:rPr>
              <a:t>-- major </a:t>
            </a:r>
            <a:r>
              <a:rPr lang="en-US" sz="2700" b="1" dirty="0">
                <a:latin typeface="Myriad Pro" panose="020B0503030403020204" pitchFamily="34" charset="0"/>
              </a:rPr>
              <a:t>risks to a </a:t>
            </a:r>
            <a:r>
              <a:rPr lang="en-US" sz="2700" b="1" dirty="0" smtClean="0">
                <a:latin typeface="Myriad Pro" panose="020B0503030403020204" pitchFamily="34" charset="0"/>
              </a:rPr>
              <a:t>trillion-dollar semiconductor industry.</a:t>
            </a:r>
            <a:endParaRPr lang="en-US" sz="2700" b="1" dirty="0">
              <a:latin typeface="Myriad Pro" panose="020B0503030403020204" pitchFamily="34" charset="0"/>
            </a:endParaRPr>
          </a:p>
          <a:p>
            <a:pPr lvl="0">
              <a:spcBef>
                <a:spcPts val="1600"/>
              </a:spcBef>
            </a:pPr>
            <a:r>
              <a:rPr lang="en-US" sz="2700" b="1" dirty="0">
                <a:latin typeface="Myriad Pro" panose="020B0503030403020204" pitchFamily="34" charset="0"/>
              </a:rPr>
              <a:t>F</a:t>
            </a:r>
            <a:r>
              <a:rPr lang="en-US" sz="2700" b="1" dirty="0" smtClean="0">
                <a:latin typeface="Myriad Pro" panose="020B0503030403020204" pitchFamily="34" charset="0"/>
              </a:rPr>
              <a:t>undamental </a:t>
            </a:r>
            <a:r>
              <a:rPr lang="en-US" sz="2700" b="1" dirty="0">
                <a:latin typeface="Myriad Pro" panose="020B0503030403020204" pitchFamily="34" charset="0"/>
              </a:rPr>
              <a:t>breakthroughs in integration density to </a:t>
            </a:r>
            <a:r>
              <a:rPr lang="en-US" sz="2700" b="1" dirty="0" smtClean="0">
                <a:latin typeface="Myriad Pro" panose="020B0503030403020204" pitchFamily="34" charset="0"/>
              </a:rPr>
              <a:t>enable integrated </a:t>
            </a:r>
            <a:r>
              <a:rPr lang="en-US" sz="2700" b="1" dirty="0">
                <a:latin typeface="Myriad Pro" panose="020B0503030403020204" pitchFamily="34" charset="0"/>
              </a:rPr>
              <a:t>metamaterial-based </a:t>
            </a:r>
            <a:r>
              <a:rPr lang="en-US" sz="2700" b="1" dirty="0" smtClean="0">
                <a:latin typeface="Myriad Pro" panose="020B0503030403020204" pitchFamily="34" charset="0"/>
              </a:rPr>
              <a:t>photonics.</a:t>
            </a:r>
          </a:p>
          <a:p>
            <a:pPr lvl="0">
              <a:spcBef>
                <a:spcPts val="1600"/>
              </a:spcBef>
            </a:pPr>
            <a:r>
              <a:rPr lang="en-US" sz="2700" b="1" dirty="0" smtClean="0">
                <a:latin typeface="Myriad Pro" panose="020B0503030403020204" pitchFamily="34" charset="0"/>
              </a:rPr>
              <a:t>Rigorous techniques to tailor a material to optimize laser performance.</a:t>
            </a:r>
          </a:p>
          <a:p>
            <a:pPr lvl="0">
              <a:spcBef>
                <a:spcPts val="1600"/>
              </a:spcBef>
            </a:pPr>
            <a:r>
              <a:rPr lang="en-US" sz="2700" b="1" dirty="0" smtClean="0">
                <a:latin typeface="Myriad Pro" panose="020B0503030403020204" pitchFamily="34" charset="0"/>
              </a:rPr>
              <a:t>Strategy and realization of imaging cancerous tumors with random lasers.</a:t>
            </a:r>
          </a:p>
          <a:p>
            <a:pPr lvl="0">
              <a:spcBef>
                <a:spcPts val="1600"/>
              </a:spcBef>
            </a:pPr>
            <a:r>
              <a:rPr lang="en-US" sz="2700" b="1" dirty="0" smtClean="0">
                <a:latin typeface="Myriad Pro" panose="020B0503030403020204" pitchFamily="34" charset="0"/>
              </a:rPr>
              <a:t>Create novel optical devices exploiting the balance of gain and loss in PT symmetric structures.</a:t>
            </a:r>
          </a:p>
          <a:p>
            <a:pPr lvl="0">
              <a:spcBef>
                <a:spcPts val="1600"/>
              </a:spcBef>
            </a:pPr>
            <a:r>
              <a:rPr lang="en-US" sz="2700" b="1" dirty="0" smtClean="0">
                <a:latin typeface="Myriad Pro" panose="020B0503030403020204" pitchFamily="34" charset="0"/>
              </a:rPr>
              <a:t>Explore and implement PT symmetry for spin waves (</a:t>
            </a:r>
            <a:r>
              <a:rPr lang="en-US" sz="2700" b="1" dirty="0" err="1" smtClean="0">
                <a:latin typeface="Myriad Pro" panose="020B0503030403020204" pitchFamily="34" charset="0"/>
              </a:rPr>
              <a:t>magnonics</a:t>
            </a:r>
            <a:r>
              <a:rPr lang="en-US" sz="2700" b="1" dirty="0" smtClean="0">
                <a:latin typeface="Myriad Pro" panose="020B0503030403020204" pitchFamily="34" charset="0"/>
              </a:rPr>
              <a:t>). </a:t>
            </a:r>
          </a:p>
          <a:p>
            <a:pPr lvl="0">
              <a:spcBef>
                <a:spcPts val="1600"/>
              </a:spcBef>
            </a:pPr>
            <a:r>
              <a:rPr lang="en-US" sz="2700" b="1" dirty="0" smtClean="0">
                <a:latin typeface="Myriad Pro" panose="020B0503030403020204" pitchFamily="34" charset="0"/>
              </a:rPr>
              <a:t>Advance the mathematics of designing materials to control wave behavior, exploiting the interplay between theorists and experimentalists in the group. </a:t>
            </a:r>
          </a:p>
        </p:txBody>
      </p:sp>
    </p:spTree>
    <p:extLst>
      <p:ext uri="{BB962C8B-B14F-4D97-AF65-F5344CB8AC3E}">
        <p14:creationId xmlns:p14="http://schemas.microsoft.com/office/powerpoint/2010/main" val="240859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751" y="381000"/>
            <a:ext cx="7375525" cy="939800"/>
          </a:xfrm>
        </p:spPr>
        <p:txBody>
          <a:bodyPr/>
          <a:lstStyle/>
          <a:p>
            <a:r>
              <a:rPr lang="en-US" b="1" dirty="0" smtClean="0">
                <a:latin typeface="Myriad Pro" panose="020B0503030403020204" pitchFamily="34" charset="0"/>
              </a:rPr>
              <a:t>What makes this IRG unique?</a:t>
            </a:r>
            <a:endParaRPr lang="en-US" b="1" dirty="0">
              <a:latin typeface="Myriad Pro" panose="020B05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988" y="1371600"/>
            <a:ext cx="11703050" cy="2295525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 smtClean="0"/>
              <a:t>The infusion of </a:t>
            </a:r>
            <a:r>
              <a:rPr lang="en-US" sz="3600" b="1" dirty="0" smtClean="0">
                <a:solidFill>
                  <a:srgbClr val="FF0000"/>
                </a:solidFill>
              </a:rPr>
              <a:t>rigorous mathematics</a:t>
            </a:r>
            <a:r>
              <a:rPr lang="en-US" sz="3600" dirty="0" smtClean="0"/>
              <a:t> of composite and structured materials as the platform upon which we will design and optimize complex media and devices to control optical behavior.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81" y="4038600"/>
            <a:ext cx="2563063" cy="3640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5668" y="7774046"/>
            <a:ext cx="3579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Myriad Pro" panose="020B0503030403020204" pitchFamily="34" charset="0"/>
              </a:rPr>
              <a:t>The definitive text in the field.</a:t>
            </a:r>
            <a:endParaRPr lang="en-US" sz="20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31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583" y="685800"/>
            <a:ext cx="10511632" cy="752475"/>
          </a:xfrm>
        </p:spPr>
        <p:txBody>
          <a:bodyPr/>
          <a:lstStyle/>
          <a:p>
            <a:r>
              <a:rPr lang="en-US" b="1" dirty="0" smtClean="0">
                <a:latin typeface="Myriad Pro" panose="020B0503030403020204" pitchFamily="34" charset="0"/>
              </a:rPr>
              <a:t>IRG Research and Engineering Objectives</a:t>
            </a:r>
            <a:endParaRPr lang="en-US" b="1" dirty="0">
              <a:latin typeface="Myriad Pro" panose="020B05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967" y="1828800"/>
            <a:ext cx="11726864" cy="6019800"/>
          </a:xfrm>
        </p:spPr>
        <p:txBody>
          <a:bodyPr/>
          <a:lstStyle/>
          <a:p>
            <a:pPr lvl="0">
              <a:spcBef>
                <a:spcPts val="1200"/>
              </a:spcBef>
            </a:pPr>
            <a:r>
              <a:rPr lang="en-US" sz="2700" b="1" dirty="0">
                <a:latin typeface="Myriad Pro" panose="020B0503030403020204" pitchFamily="34" charset="0"/>
              </a:rPr>
              <a:t>Create fundamental </a:t>
            </a:r>
            <a:r>
              <a:rPr lang="en-US" sz="2700" b="1" dirty="0" smtClean="0">
                <a:latin typeface="Myriad Pro" panose="020B0503030403020204" pitchFamily="34" charset="0"/>
              </a:rPr>
              <a:t>theory, explore the potential, and elucidate the limitations of </a:t>
            </a:r>
            <a:r>
              <a:rPr lang="en-US" sz="2700" b="1" dirty="0">
                <a:latin typeface="Myriad Pro" panose="020B0503030403020204" pitchFamily="34" charset="0"/>
              </a:rPr>
              <a:t>digital </a:t>
            </a:r>
            <a:r>
              <a:rPr lang="en-US" sz="2700" b="1" dirty="0" smtClean="0">
                <a:latin typeface="Myriad Pro" panose="020B0503030403020204" pitchFamily="34" charset="0"/>
              </a:rPr>
              <a:t>metamaterials.</a:t>
            </a:r>
            <a:endParaRPr lang="en-US" sz="2700" b="1" dirty="0">
              <a:latin typeface="Myriad Pro" panose="020B0503030403020204" pitchFamily="34" charset="0"/>
            </a:endParaRPr>
          </a:p>
          <a:p>
            <a:pPr lvl="0">
              <a:spcBef>
                <a:spcPts val="1200"/>
              </a:spcBef>
            </a:pPr>
            <a:r>
              <a:rPr lang="en-US" sz="2700" b="1" dirty="0" smtClean="0">
                <a:latin typeface="Myriad Pro" panose="020B0503030403020204" pitchFamily="34" charset="0"/>
              </a:rPr>
              <a:t>Design and fabricate DMMs; realize </a:t>
            </a:r>
            <a:r>
              <a:rPr lang="en-US" sz="2700" b="1" dirty="0">
                <a:latin typeface="Myriad Pro" panose="020B0503030403020204" pitchFamily="34" charset="0"/>
              </a:rPr>
              <a:t>DMM-based nanophotonic devices with enhanced integration </a:t>
            </a:r>
            <a:r>
              <a:rPr lang="en-US" sz="2700" b="1" dirty="0" smtClean="0">
                <a:latin typeface="Myriad Pro" panose="020B0503030403020204" pitchFamily="34" charset="0"/>
              </a:rPr>
              <a:t>density; explore use of chiral materials.</a:t>
            </a:r>
          </a:p>
          <a:p>
            <a:pPr lvl="0">
              <a:spcBef>
                <a:spcPts val="1200"/>
              </a:spcBef>
            </a:pPr>
            <a:r>
              <a:rPr lang="en-US" sz="2700" b="1" dirty="0" smtClean="0">
                <a:latin typeface="Myriad Pro" panose="020B0503030403020204" pitchFamily="34" charset="0"/>
              </a:rPr>
              <a:t>Develop theory of spatially separated gain and loss in random lasers; design microstructures to achieve optimal performance.</a:t>
            </a:r>
          </a:p>
          <a:p>
            <a:pPr lvl="0">
              <a:spcBef>
                <a:spcPts val="1200"/>
              </a:spcBef>
            </a:pPr>
            <a:r>
              <a:rPr lang="en-US" sz="2700" b="1" dirty="0" smtClean="0">
                <a:latin typeface="Myriad Pro" panose="020B0503030403020204" pitchFamily="34" charset="0"/>
              </a:rPr>
              <a:t>Explore </a:t>
            </a:r>
            <a:r>
              <a:rPr lang="en-US" sz="2700" b="1" dirty="0">
                <a:latin typeface="Myriad Pro" panose="020B0503030403020204" pitchFamily="34" charset="0"/>
              </a:rPr>
              <a:t>optical gain and laser action </a:t>
            </a:r>
            <a:r>
              <a:rPr lang="en-US" sz="2700" b="1" dirty="0" smtClean="0">
                <a:latin typeface="Myriad Pro" panose="020B0503030403020204" pitchFamily="34" charset="0"/>
              </a:rPr>
              <a:t>of </a:t>
            </a:r>
            <a:r>
              <a:rPr lang="en-US" sz="2700" b="1" dirty="0">
                <a:latin typeface="Myriad Pro" panose="020B0503030403020204" pitchFamily="34" charset="0"/>
              </a:rPr>
              <a:t>media </a:t>
            </a:r>
            <a:r>
              <a:rPr lang="en-US" sz="2700" b="1" dirty="0" smtClean="0">
                <a:latin typeface="Myriad Pro" panose="020B0503030403020204" pitchFamily="34" charset="0"/>
              </a:rPr>
              <a:t>with </a:t>
            </a:r>
            <a:r>
              <a:rPr lang="en-US" sz="2700" b="1" dirty="0">
                <a:latin typeface="Myriad Pro" panose="020B0503030403020204" pitchFamily="34" charset="0"/>
              </a:rPr>
              <a:t>chiral </a:t>
            </a:r>
            <a:r>
              <a:rPr lang="en-US" sz="2700" b="1" dirty="0" smtClean="0">
                <a:latin typeface="Myriad Pro" panose="020B0503030403020204" pitchFamily="34" charset="0"/>
              </a:rPr>
              <a:t>chromophores or mirror-like </a:t>
            </a:r>
            <a:r>
              <a:rPr lang="en-US" sz="2700" b="1" dirty="0" err="1" smtClean="0">
                <a:latin typeface="Myriad Pro" panose="020B0503030403020204" pitchFamily="34" charset="0"/>
              </a:rPr>
              <a:t>scatterers</a:t>
            </a:r>
            <a:r>
              <a:rPr lang="en-US" sz="2700" b="1" dirty="0" smtClean="0">
                <a:latin typeface="Myriad Pro" panose="020B0503030403020204" pitchFamily="34" charset="0"/>
              </a:rPr>
              <a:t>. </a:t>
            </a:r>
          </a:p>
          <a:p>
            <a:pPr>
              <a:spcBef>
                <a:spcPts val="1200"/>
              </a:spcBef>
            </a:pPr>
            <a:r>
              <a:rPr lang="en-US" sz="2700" b="1" dirty="0">
                <a:latin typeface="Myriad Pro" panose="020B0503030403020204" pitchFamily="34" charset="0"/>
              </a:rPr>
              <a:t>Develop a strategy for RL imaging of cancerous </a:t>
            </a:r>
            <a:r>
              <a:rPr lang="en-US" sz="2700" b="1" dirty="0" smtClean="0">
                <a:latin typeface="Myriad Pro" panose="020B0503030403020204" pitchFamily="34" charset="0"/>
              </a:rPr>
              <a:t>tissue.</a:t>
            </a:r>
            <a:r>
              <a:rPr lang="en-US" sz="2700" b="1" dirty="0">
                <a:latin typeface="Myriad Pro" panose="020B0503030403020204" pitchFamily="34" charset="0"/>
              </a:rPr>
              <a:t> </a:t>
            </a:r>
            <a:endParaRPr lang="en-US" sz="2700" b="1" dirty="0" smtClean="0">
              <a:latin typeface="Myriad Pro" panose="020B0503030403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700" b="1" dirty="0" smtClean="0">
                <a:latin typeface="Myriad Pro" panose="020B0503030403020204" pitchFamily="34" charset="0"/>
              </a:rPr>
              <a:t>Design optimal materials </a:t>
            </a:r>
            <a:r>
              <a:rPr lang="en-US" sz="2700" b="1" dirty="0">
                <a:latin typeface="Myriad Pro" panose="020B0503030403020204" pitchFamily="34" charset="0"/>
              </a:rPr>
              <a:t>to balance optical gain and </a:t>
            </a:r>
            <a:r>
              <a:rPr lang="en-US" sz="2700" b="1" dirty="0" smtClean="0">
                <a:latin typeface="Myriad Pro" panose="020B0503030403020204" pitchFamily="34" charset="0"/>
              </a:rPr>
              <a:t>loss in PTS devices.</a:t>
            </a:r>
          </a:p>
          <a:p>
            <a:pPr>
              <a:spcBef>
                <a:spcPts val="1200"/>
              </a:spcBef>
            </a:pPr>
            <a:r>
              <a:rPr lang="en-US" sz="2700" b="1" dirty="0">
                <a:latin typeface="Myriad Pro" panose="020B0503030403020204" pitchFamily="34" charset="0"/>
              </a:rPr>
              <a:t>Fabricate and study tri-layer </a:t>
            </a:r>
            <a:r>
              <a:rPr lang="en-US" sz="2700" b="1" dirty="0" smtClean="0">
                <a:latin typeface="Myriad Pro" panose="020B0503030403020204" pitchFamily="34" charset="0"/>
              </a:rPr>
              <a:t>ferromagnetic structures to </a:t>
            </a:r>
            <a:r>
              <a:rPr lang="en-US" sz="2700" b="1" dirty="0">
                <a:latin typeface="Myriad Pro" panose="020B0503030403020204" pitchFamily="34" charset="0"/>
              </a:rPr>
              <a:t>realize PT symmetry in </a:t>
            </a:r>
            <a:r>
              <a:rPr lang="en-US" sz="2700" b="1" dirty="0" smtClean="0">
                <a:latin typeface="Myriad Pro" panose="020B0503030403020204" pitchFamily="34" charset="0"/>
              </a:rPr>
              <a:t>spin waves; cross-pollinate from optics to </a:t>
            </a:r>
            <a:r>
              <a:rPr lang="en-US" sz="2700" b="1" dirty="0" err="1" smtClean="0">
                <a:latin typeface="Myriad Pro" panose="020B0503030403020204" pitchFamily="34" charset="0"/>
              </a:rPr>
              <a:t>magnonics</a:t>
            </a:r>
            <a:r>
              <a:rPr lang="en-US" sz="2700" b="1" dirty="0" smtClean="0">
                <a:latin typeface="Myriad Pro" panose="020B0503030403020204" pitchFamily="34" charset="0"/>
              </a:rPr>
              <a:t>.</a:t>
            </a:r>
            <a:endParaRPr lang="en-US" sz="27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52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0"/>
            <a:ext cx="9550399" cy="838200"/>
          </a:xfrm>
        </p:spPr>
        <p:txBody>
          <a:bodyPr/>
          <a:lstStyle/>
          <a:p>
            <a:r>
              <a:rPr lang="en-US" sz="3600" b="1" dirty="0">
                <a:latin typeface="Myriad Pro" panose="020B0503030403020204" pitchFamily="34" charset="0"/>
              </a:rPr>
              <a:t>High impact publications and research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838200"/>
            <a:ext cx="10744200" cy="660184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44" dirty="0" smtClean="0">
                <a:latin typeface="Myriad Pro" panose="020B0503030403020204" pitchFamily="34" charset="0"/>
              </a:rPr>
              <a:t>Book</a:t>
            </a:r>
            <a:endParaRPr lang="en-US" sz="2844" dirty="0">
              <a:latin typeface="Myriad Pro" panose="020B0503030403020204" pitchFamily="34" charset="0"/>
            </a:endParaRPr>
          </a:p>
          <a:p>
            <a:pPr lvl="1">
              <a:spcBef>
                <a:spcPts val="1200"/>
              </a:spcBef>
            </a:pPr>
            <a:r>
              <a:rPr lang="en-US" sz="2000" i="1" dirty="0">
                <a:latin typeface="Myriad Pro" panose="020B0503030403020204" pitchFamily="34" charset="0"/>
              </a:rPr>
              <a:t>The Theory of Composites </a:t>
            </a:r>
            <a:r>
              <a:rPr lang="en-US" sz="2000" dirty="0" smtClean="0">
                <a:latin typeface="Myriad Pro" panose="020B0503030403020204" pitchFamily="34" charset="0"/>
              </a:rPr>
              <a:t>(GM): </a:t>
            </a:r>
            <a:r>
              <a:rPr lang="en-US" sz="2000" dirty="0">
                <a:latin typeface="Myriad Pro" panose="020B0503030403020204" pitchFamily="34" charset="0"/>
              </a:rPr>
              <a:t>cited </a:t>
            </a:r>
            <a:r>
              <a:rPr lang="en-US" sz="2000" dirty="0" smtClean="0">
                <a:latin typeface="Myriad Pro" panose="020B0503030403020204" pitchFamily="34" charset="0"/>
              </a:rPr>
              <a:t>more than </a:t>
            </a:r>
            <a:r>
              <a:rPr lang="en-US" sz="2000" dirty="0">
                <a:latin typeface="Myriad Pro" panose="020B0503030403020204" pitchFamily="34" charset="0"/>
              </a:rPr>
              <a:t>1800 times</a:t>
            </a:r>
          </a:p>
          <a:p>
            <a:pPr>
              <a:spcBef>
                <a:spcPts val="1200"/>
              </a:spcBef>
            </a:pPr>
            <a:r>
              <a:rPr lang="en-US" sz="2844" dirty="0">
                <a:latin typeface="Myriad Pro" panose="020B0503030403020204" pitchFamily="34" charset="0"/>
              </a:rPr>
              <a:t>Journal </a:t>
            </a:r>
            <a:r>
              <a:rPr lang="en-US" sz="2844" dirty="0" smtClean="0">
                <a:latin typeface="Myriad Pro" panose="020B0503030403020204" pitchFamily="34" charset="0"/>
              </a:rPr>
              <a:t>Publications</a:t>
            </a:r>
            <a:endParaRPr lang="en-US" sz="2844" dirty="0">
              <a:latin typeface="Myriad Pro" panose="020B0503030403020204" pitchFamily="34" charset="0"/>
            </a:endParaRP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Myriad Pro" panose="020B0503030403020204" pitchFamily="34" charset="0"/>
              </a:rPr>
              <a:t>Founding paper on cloaking </a:t>
            </a:r>
            <a:r>
              <a:rPr lang="en-US" sz="2000" dirty="0" smtClean="0">
                <a:latin typeface="Myriad Pro" panose="020B0503030403020204" pitchFamily="34" charset="0"/>
              </a:rPr>
              <a:t>(GM): founding paper on random lasers (VV, MR)</a:t>
            </a:r>
            <a:endParaRPr lang="en-US" sz="2000" dirty="0">
              <a:latin typeface="Myriad Pro" panose="020B0503030403020204" pitchFamily="34" charset="0"/>
            </a:endParaRP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Myriad Pro" panose="020B0503030403020204" pitchFamily="34" charset="0"/>
              </a:rPr>
              <a:t>Most downloaded paper in OSA journals in 2007 </a:t>
            </a:r>
            <a:r>
              <a:rPr lang="en-US" sz="2000" dirty="0" smtClean="0">
                <a:latin typeface="Myriad Pro" panose="020B0503030403020204" pitchFamily="34" charset="0"/>
              </a:rPr>
              <a:t>(GM): &gt;13,000 </a:t>
            </a:r>
            <a:r>
              <a:rPr lang="en-US" sz="2000" dirty="0">
                <a:latin typeface="Myriad Pro" panose="020B0503030403020204" pitchFamily="34" charset="0"/>
              </a:rPr>
              <a:t>times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Myriad Pro" panose="020B0503030403020204" pitchFamily="34" charset="0"/>
              </a:rPr>
              <a:t>Published </a:t>
            </a:r>
            <a:r>
              <a:rPr lang="en-US" sz="2000" dirty="0" smtClean="0">
                <a:latin typeface="Myriad Pro" panose="020B0503030403020204" pitchFamily="34" charset="0"/>
              </a:rPr>
              <a:t>in </a:t>
            </a:r>
            <a:r>
              <a:rPr lang="en-US" sz="2000" i="1" dirty="0">
                <a:latin typeface="Myriad Pro" panose="020B0503030403020204" pitchFamily="34" charset="0"/>
              </a:rPr>
              <a:t>Nature</a:t>
            </a:r>
            <a:r>
              <a:rPr lang="en-US" sz="2000" dirty="0">
                <a:latin typeface="Myriad Pro" panose="020B0503030403020204" pitchFamily="34" charset="0"/>
              </a:rPr>
              <a:t> </a:t>
            </a:r>
            <a:r>
              <a:rPr lang="en-US" sz="2000" i="1" dirty="0">
                <a:latin typeface="Myriad Pro" panose="020B0503030403020204" pitchFamily="34" charset="0"/>
              </a:rPr>
              <a:t>Photonics</a:t>
            </a:r>
            <a:r>
              <a:rPr lang="en-US" sz="2000" dirty="0">
                <a:latin typeface="Myriad Pro" panose="020B0503030403020204" pitchFamily="34" charset="0"/>
              </a:rPr>
              <a:t>, </a:t>
            </a:r>
            <a:r>
              <a:rPr lang="en-US" sz="2000" i="1" dirty="0" smtClean="0">
                <a:latin typeface="Myriad Pro" panose="020B0503030403020204" pitchFamily="34" charset="0"/>
              </a:rPr>
              <a:t>PRL </a:t>
            </a:r>
            <a:r>
              <a:rPr lang="en-US" sz="2000" dirty="0" smtClean="0">
                <a:latin typeface="Myriad Pro" panose="020B0503030403020204" pitchFamily="34" charset="0"/>
              </a:rPr>
              <a:t>(2), </a:t>
            </a:r>
            <a:r>
              <a:rPr lang="en-US" sz="2000" i="1" dirty="0" smtClean="0">
                <a:latin typeface="Myriad Pro" panose="020B0503030403020204" pitchFamily="34" charset="0"/>
              </a:rPr>
              <a:t>Science</a:t>
            </a:r>
            <a:r>
              <a:rPr lang="en-US" sz="2000" dirty="0" smtClean="0">
                <a:latin typeface="Myriad Pro" panose="020B0503030403020204" pitchFamily="34" charset="0"/>
              </a:rPr>
              <a:t>, </a:t>
            </a:r>
            <a:r>
              <a:rPr lang="en-US" sz="2000" dirty="0">
                <a:latin typeface="Myriad Pro" panose="020B0503030403020204" pitchFamily="34" charset="0"/>
              </a:rPr>
              <a:t>and </a:t>
            </a:r>
            <a:r>
              <a:rPr lang="en-US" sz="2000" i="1" dirty="0" err="1" smtClean="0">
                <a:latin typeface="Myriad Pro" panose="020B0503030403020204" pitchFamily="34" charset="0"/>
              </a:rPr>
              <a:t>Optica</a:t>
            </a:r>
            <a:r>
              <a:rPr lang="en-US" sz="2000" dirty="0" smtClean="0">
                <a:latin typeface="Myriad Pro" panose="020B0503030403020204" pitchFamily="34" charset="0"/>
              </a:rPr>
              <a:t> - </a:t>
            </a:r>
            <a:r>
              <a:rPr lang="en-US" sz="2000" dirty="0">
                <a:latin typeface="Myriad Pro" panose="020B0503030403020204" pitchFamily="34" charset="0"/>
              </a:rPr>
              <a:t>pioneering </a:t>
            </a:r>
            <a:r>
              <a:rPr lang="en-US" sz="2000" dirty="0" smtClean="0">
                <a:latin typeface="Myriad Pro" panose="020B0503030403020204" pitchFamily="34" charset="0"/>
              </a:rPr>
              <a:t>DMM works (RM)</a:t>
            </a:r>
            <a:endParaRPr lang="en-US" sz="2000" dirty="0">
              <a:latin typeface="Myriad Pro" panose="020B0503030403020204" pitchFamily="34" charset="0"/>
            </a:endParaRPr>
          </a:p>
          <a:p>
            <a:pPr lvl="1" defTabSz="1300460">
              <a:spcBef>
                <a:spcPts val="1200"/>
              </a:spcBef>
            </a:pPr>
            <a:r>
              <a:rPr lang="en-US" sz="2000" dirty="0">
                <a:latin typeface="Myriad Pro" panose="020B0503030403020204" pitchFamily="34" charset="0"/>
              </a:rPr>
              <a:t>Published in </a:t>
            </a:r>
            <a:r>
              <a:rPr lang="en-US" sz="2000" i="1" dirty="0" smtClean="0">
                <a:latin typeface="Myriad Pro" panose="020B0503030403020204" pitchFamily="34" charset="0"/>
              </a:rPr>
              <a:t>PRL</a:t>
            </a:r>
            <a:r>
              <a:rPr lang="en-US" sz="2000" dirty="0" smtClean="0">
                <a:latin typeface="Myriad Pro" panose="020B0503030403020204" pitchFamily="34" charset="0"/>
              </a:rPr>
              <a:t> </a:t>
            </a:r>
            <a:r>
              <a:rPr lang="en-US" sz="2000" dirty="0">
                <a:latin typeface="Myriad Pro" panose="020B0503030403020204" pitchFamily="34" charset="0"/>
              </a:rPr>
              <a:t>and </a:t>
            </a:r>
            <a:r>
              <a:rPr lang="en-US" sz="2000" i="1" dirty="0" smtClean="0">
                <a:latin typeface="Myriad Pro" panose="020B0503030403020204" pitchFamily="34" charset="0"/>
              </a:rPr>
              <a:t>APL</a:t>
            </a:r>
            <a:r>
              <a:rPr lang="en-US" sz="2000" dirty="0">
                <a:latin typeface="Myriad Pro" panose="020B0503030403020204" pitchFamily="34" charset="0"/>
              </a:rPr>
              <a:t> </a:t>
            </a:r>
            <a:r>
              <a:rPr lang="en-US" sz="2000" dirty="0" smtClean="0">
                <a:latin typeface="Myriad Pro" panose="020B0503030403020204" pitchFamily="34" charset="0"/>
              </a:rPr>
              <a:t>(3) </a:t>
            </a:r>
            <a:r>
              <a:rPr lang="en-US" sz="2000" dirty="0">
                <a:latin typeface="Myriad Pro" panose="020B0503030403020204" pitchFamily="34" charset="0"/>
              </a:rPr>
              <a:t>on cloaking and ultrasound control </a:t>
            </a:r>
            <a:r>
              <a:rPr lang="en-US" sz="2000" dirty="0" smtClean="0">
                <a:latin typeface="Myriad Pro" panose="020B0503030403020204" pitchFamily="34" charset="0"/>
              </a:rPr>
              <a:t>of particles (FG-V)</a:t>
            </a:r>
            <a:endParaRPr lang="en-US" sz="2000" dirty="0">
              <a:latin typeface="Myriad Pro" panose="020B0503030403020204" pitchFamily="34" charset="0"/>
            </a:endParaRPr>
          </a:p>
          <a:p>
            <a:pPr lvl="1" defTabSz="1300460">
              <a:spcBef>
                <a:spcPts val="1200"/>
              </a:spcBef>
            </a:pPr>
            <a:r>
              <a:rPr lang="en-US" sz="2000" dirty="0">
                <a:latin typeface="Myriad Pro" panose="020B0503030403020204" pitchFamily="34" charset="0"/>
              </a:rPr>
              <a:t>Published in </a:t>
            </a:r>
            <a:r>
              <a:rPr lang="en-US" sz="2000" i="1" dirty="0" smtClean="0">
                <a:latin typeface="Myriad Pro" panose="020B0503030403020204" pitchFamily="34" charset="0"/>
              </a:rPr>
              <a:t>Nano </a:t>
            </a:r>
            <a:r>
              <a:rPr lang="en-US" sz="2000" i="1" dirty="0">
                <a:latin typeface="Myriad Pro" panose="020B0503030403020204" pitchFamily="34" charset="0"/>
              </a:rPr>
              <a:t>Letters </a:t>
            </a:r>
            <a:r>
              <a:rPr lang="en-US" sz="2000" dirty="0">
                <a:latin typeface="Myriad Pro" panose="020B0503030403020204" pitchFamily="34" charset="0"/>
              </a:rPr>
              <a:t>and 10 other journals for tip-based </a:t>
            </a:r>
            <a:r>
              <a:rPr lang="en-US" sz="2000" dirty="0" err="1" smtClean="0">
                <a:latin typeface="Myriad Pro" panose="020B0503030403020204" pitchFamily="34" charset="0"/>
              </a:rPr>
              <a:t>nano</a:t>
            </a:r>
            <a:r>
              <a:rPr lang="en-US" sz="2000" dirty="0" smtClean="0">
                <a:latin typeface="Myriad Pro" panose="020B0503030403020204" pitchFamily="34" charset="0"/>
              </a:rPr>
              <a:t>-manufacturing (KP)</a:t>
            </a:r>
          </a:p>
          <a:p>
            <a:pPr lvl="1" defTabSz="1300460">
              <a:spcBef>
                <a:spcPts val="1200"/>
              </a:spcBef>
            </a:pPr>
            <a:r>
              <a:rPr lang="en-US" sz="2000" dirty="0" smtClean="0">
                <a:latin typeface="Myriad Pro" panose="020B0503030403020204" pitchFamily="34" charset="0"/>
              </a:rPr>
              <a:t>Published in </a:t>
            </a:r>
            <a:r>
              <a:rPr lang="en-US" sz="2000" i="1" dirty="0" smtClean="0">
                <a:latin typeface="Myriad Pro" panose="020B0503030403020204" pitchFamily="34" charset="0"/>
              </a:rPr>
              <a:t>Nature Physics</a:t>
            </a:r>
            <a:r>
              <a:rPr lang="en-US" sz="2000" dirty="0" smtClean="0">
                <a:latin typeface="Myriad Pro" panose="020B0503030403020204" pitchFamily="34" charset="0"/>
              </a:rPr>
              <a:t>, </a:t>
            </a:r>
            <a:r>
              <a:rPr lang="en-US" sz="2000" i="1" dirty="0" smtClean="0">
                <a:latin typeface="Myriad Pro" panose="020B0503030403020204" pitchFamily="34" charset="0"/>
              </a:rPr>
              <a:t>PRL</a:t>
            </a:r>
            <a:r>
              <a:rPr lang="en-US" sz="2000" dirty="0" smtClean="0">
                <a:latin typeface="Myriad Pro" panose="020B0503030403020204" pitchFamily="34" charset="0"/>
              </a:rPr>
              <a:t> (2), </a:t>
            </a:r>
            <a:r>
              <a:rPr lang="en-US" sz="2000" i="1" dirty="0" smtClean="0">
                <a:latin typeface="Myriad Pro" panose="020B0503030403020204" pitchFamily="34" charset="0"/>
              </a:rPr>
              <a:t>PRB</a:t>
            </a:r>
            <a:r>
              <a:rPr lang="en-US" sz="2000" dirty="0" smtClean="0">
                <a:latin typeface="Myriad Pro" panose="020B0503030403020204" pitchFamily="34" charset="0"/>
              </a:rPr>
              <a:t> (5) on random lasers (VV, MR)</a:t>
            </a:r>
          </a:p>
          <a:p>
            <a:pPr lvl="1" defTabSz="1300460">
              <a:spcBef>
                <a:spcPts val="1200"/>
              </a:spcBef>
            </a:pPr>
            <a:r>
              <a:rPr lang="en-US" sz="2000" dirty="0" smtClean="0">
                <a:latin typeface="Myriad Pro" panose="020B0503030403020204" pitchFamily="34" charset="0"/>
              </a:rPr>
              <a:t>Published in </a:t>
            </a:r>
            <a:r>
              <a:rPr lang="en-US" sz="2000" i="1" dirty="0" smtClean="0">
                <a:latin typeface="Myriad Pro" panose="020B0503030403020204" pitchFamily="34" charset="0"/>
              </a:rPr>
              <a:t>Nature, Science, Nature Physics </a:t>
            </a:r>
            <a:r>
              <a:rPr lang="en-US" sz="2000" dirty="0" smtClean="0">
                <a:latin typeface="Myriad Pro" panose="020B0503030403020204" pitchFamily="34" charset="0"/>
              </a:rPr>
              <a:t>(2), </a:t>
            </a:r>
            <a:r>
              <a:rPr lang="en-US" sz="2000" i="1" dirty="0" smtClean="0">
                <a:latin typeface="Myriad Pro" panose="020B0503030403020204" pitchFamily="34" charset="0"/>
              </a:rPr>
              <a:t>PRL</a:t>
            </a:r>
            <a:r>
              <a:rPr lang="en-US" sz="2000" dirty="0" smtClean="0">
                <a:latin typeface="Myriad Pro" panose="020B0503030403020204" pitchFamily="34" charset="0"/>
              </a:rPr>
              <a:t> (4), </a:t>
            </a:r>
            <a:r>
              <a:rPr lang="en-US" sz="2000" i="1" dirty="0" smtClean="0">
                <a:latin typeface="Myriad Pro" panose="020B0503030403020204" pitchFamily="34" charset="0"/>
              </a:rPr>
              <a:t>Optics Letters</a:t>
            </a:r>
            <a:r>
              <a:rPr lang="en-US" sz="2000" dirty="0" smtClean="0">
                <a:latin typeface="Myriad Pro" panose="020B0503030403020204" pitchFamily="34" charset="0"/>
              </a:rPr>
              <a:t> (3) on photo-excitations and laser action in organic and hybrid organic-inorganic perovskites (VV)</a:t>
            </a:r>
          </a:p>
          <a:p>
            <a:pPr lvl="1" defTabSz="1300460">
              <a:spcBef>
                <a:spcPts val="1200"/>
              </a:spcBef>
            </a:pPr>
            <a:r>
              <a:rPr lang="en-US" sz="2000" dirty="0" smtClean="0">
                <a:latin typeface="Myriad Pro" panose="020B0503030403020204" pitchFamily="34" charset="0"/>
              </a:rPr>
              <a:t>Published in </a:t>
            </a:r>
            <a:r>
              <a:rPr lang="en-US" sz="2000" i="1" dirty="0" smtClean="0">
                <a:latin typeface="Myriad Pro" panose="020B0503030403020204" pitchFamily="34" charset="0"/>
              </a:rPr>
              <a:t>Nature, Science, Nature Materials </a:t>
            </a:r>
            <a:r>
              <a:rPr lang="en-US" sz="2000" dirty="0" smtClean="0">
                <a:latin typeface="Myriad Pro" panose="020B0503030403020204" pitchFamily="34" charset="0"/>
              </a:rPr>
              <a:t>(2), </a:t>
            </a:r>
            <a:r>
              <a:rPr lang="en-US" sz="2000" i="1" dirty="0" smtClean="0">
                <a:latin typeface="Myriad Pro" panose="020B0503030403020204" pitchFamily="34" charset="0"/>
              </a:rPr>
              <a:t>PRL</a:t>
            </a:r>
            <a:r>
              <a:rPr lang="en-US" sz="2000" dirty="0" smtClean="0">
                <a:latin typeface="Myriad Pro" panose="020B0503030403020204" pitchFamily="34" charset="0"/>
              </a:rPr>
              <a:t> (2), </a:t>
            </a:r>
            <a:r>
              <a:rPr lang="en-US" sz="2000" i="1" dirty="0" smtClean="0">
                <a:latin typeface="Myriad Pro" panose="020B0503030403020204" pitchFamily="34" charset="0"/>
              </a:rPr>
              <a:t>Nature Comm. </a:t>
            </a:r>
            <a:r>
              <a:rPr lang="en-US" sz="2000" dirty="0" smtClean="0">
                <a:latin typeface="Myriad Pro" panose="020B0503030403020204" pitchFamily="34" charset="0"/>
              </a:rPr>
              <a:t>on </a:t>
            </a:r>
            <a:r>
              <a:rPr lang="en-US" sz="2000" dirty="0" err="1" smtClean="0">
                <a:latin typeface="Myriad Pro" panose="020B0503030403020204" pitchFamily="34" charset="0"/>
              </a:rPr>
              <a:t>spintronics</a:t>
            </a:r>
            <a:r>
              <a:rPr lang="en-US" sz="2000" dirty="0">
                <a:latin typeface="Myriad Pro" panose="020B0503030403020204" pitchFamily="34" charset="0"/>
              </a:rPr>
              <a:t> </a:t>
            </a:r>
            <a:r>
              <a:rPr lang="en-US" sz="2000" dirty="0" smtClean="0">
                <a:latin typeface="Myriad Pro" panose="020B0503030403020204" pitchFamily="34" charset="0"/>
              </a:rPr>
              <a:t>(VV)</a:t>
            </a:r>
          </a:p>
          <a:p>
            <a:pPr lvl="1" defTabSz="1300460">
              <a:spcBef>
                <a:spcPts val="1200"/>
              </a:spcBef>
            </a:pPr>
            <a:r>
              <a:rPr lang="en-US" sz="2000" dirty="0" smtClean="0">
                <a:latin typeface="Myriad Pro" panose="020B0503030403020204" pitchFamily="34" charset="0"/>
              </a:rPr>
              <a:t>Published in </a:t>
            </a:r>
            <a:r>
              <a:rPr lang="en-US" sz="2000" i="1" dirty="0" smtClean="0">
                <a:latin typeface="Myriad Pro" panose="020B0503030403020204" pitchFamily="34" charset="0"/>
              </a:rPr>
              <a:t>Science</a:t>
            </a:r>
            <a:r>
              <a:rPr lang="en-US" sz="2000" dirty="0" smtClean="0">
                <a:latin typeface="Myriad Pro" panose="020B0503030403020204" pitchFamily="34" charset="0"/>
              </a:rPr>
              <a:t>, </a:t>
            </a:r>
            <a:r>
              <a:rPr lang="en-US" sz="2000" i="1" dirty="0" smtClean="0">
                <a:latin typeface="Myriad Pro" panose="020B0503030403020204" pitchFamily="34" charset="0"/>
              </a:rPr>
              <a:t>PRL</a:t>
            </a:r>
            <a:r>
              <a:rPr lang="en-US" sz="2000" dirty="0" smtClean="0">
                <a:latin typeface="Myriad Pro" panose="020B0503030403020204" pitchFamily="34" charset="0"/>
              </a:rPr>
              <a:t> (3), </a:t>
            </a:r>
            <a:r>
              <a:rPr lang="en-US" sz="2000" i="1" dirty="0">
                <a:latin typeface="Myriad Pro" panose="020B0503030403020204" pitchFamily="34" charset="0"/>
              </a:rPr>
              <a:t>PRSA </a:t>
            </a:r>
            <a:r>
              <a:rPr lang="en-US" sz="2000" dirty="0">
                <a:latin typeface="Myriad Pro" panose="020B0503030403020204" pitchFamily="34" charset="0"/>
              </a:rPr>
              <a:t>(2), </a:t>
            </a:r>
            <a:r>
              <a:rPr lang="en-US" sz="2000" i="1" dirty="0" err="1" smtClean="0">
                <a:latin typeface="Myriad Pro" panose="020B0503030403020204" pitchFamily="34" charset="0"/>
              </a:rPr>
              <a:t>Geophys</a:t>
            </a:r>
            <a:r>
              <a:rPr lang="en-US" sz="2000" i="1" dirty="0" smtClean="0">
                <a:latin typeface="Myriad Pro" panose="020B0503030403020204" pitchFamily="34" charset="0"/>
              </a:rPr>
              <a:t>. Res. Lett., Nature </a:t>
            </a:r>
            <a:r>
              <a:rPr lang="en-US" sz="2000" i="1" dirty="0" err="1" smtClean="0">
                <a:latin typeface="Myriad Pro" panose="020B0503030403020204" pitchFamily="34" charset="0"/>
              </a:rPr>
              <a:t>Geophys</a:t>
            </a:r>
            <a:r>
              <a:rPr lang="en-US" sz="2000" dirty="0" smtClean="0">
                <a:latin typeface="Myriad Pro" panose="020B0503030403020204" pitchFamily="34" charset="0"/>
              </a:rPr>
              <a:t>. </a:t>
            </a:r>
            <a:r>
              <a:rPr lang="en-US" sz="2000" dirty="0">
                <a:latin typeface="Myriad Pro" panose="020B0503030403020204" pitchFamily="34" charset="0"/>
              </a:rPr>
              <a:t>o</a:t>
            </a:r>
            <a:r>
              <a:rPr lang="en-US" sz="2000" dirty="0" smtClean="0">
                <a:latin typeface="Myriad Pro" panose="020B0503030403020204" pitchFamily="34" charset="0"/>
              </a:rPr>
              <a:t>n composites (KG)</a:t>
            </a:r>
            <a:endParaRPr lang="en-US" sz="2000" dirty="0">
              <a:latin typeface="Myriad Pro" panose="020B0503030403020204" pitchFamily="34" charset="0"/>
            </a:endParaRPr>
          </a:p>
          <a:p>
            <a:pPr defTabSz="1300460">
              <a:spcBef>
                <a:spcPts val="1200"/>
              </a:spcBef>
            </a:pPr>
            <a:r>
              <a:rPr lang="en-US" sz="2844" dirty="0" smtClean="0">
                <a:latin typeface="Myriad Pro" panose="020B0503030403020204" pitchFamily="34" charset="0"/>
              </a:rPr>
              <a:t>Patents </a:t>
            </a:r>
            <a:r>
              <a:rPr lang="en-US" sz="2844" dirty="0">
                <a:latin typeface="Myriad Pro" panose="020B0503030403020204" pitchFamily="34" charset="0"/>
              </a:rPr>
              <a:t>/ Commercialization</a:t>
            </a:r>
          </a:p>
          <a:p>
            <a:pPr lvl="1" defTabSz="1300460">
              <a:spcBef>
                <a:spcPts val="1200"/>
              </a:spcBef>
            </a:pPr>
            <a:r>
              <a:rPr lang="en-US" sz="2000" dirty="0">
                <a:latin typeface="Myriad Pro" panose="020B0503030403020204" pitchFamily="34" charset="0"/>
              </a:rPr>
              <a:t>15 patents and 3 spin-off companies in photonics </a:t>
            </a:r>
            <a:r>
              <a:rPr lang="en-US" sz="2000" dirty="0" smtClean="0">
                <a:latin typeface="Myriad Pro" panose="020B0503030403020204" pitchFamily="34" charset="0"/>
              </a:rPr>
              <a:t>(RM)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pic>
        <p:nvPicPr>
          <p:cNvPr id="4" name="Picture 2" descr="C:\Users\milton\Desktop\TCbookcov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9" b="5843"/>
          <a:stretch/>
        </p:blipFill>
        <p:spPr bwMode="auto">
          <a:xfrm>
            <a:off x="10983976" y="424164"/>
            <a:ext cx="1690624" cy="22897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OpticaCoverNov2014_11-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976" y="5203533"/>
            <a:ext cx="1690624" cy="2187867"/>
          </a:xfrm>
          <a:prstGeom prst="rect">
            <a:avLst/>
          </a:prstGeom>
        </p:spPr>
      </p:pic>
      <p:pic>
        <p:nvPicPr>
          <p:cNvPr id="7" name="Picture 6" descr="largecov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976" y="2843507"/>
            <a:ext cx="1690624" cy="22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43037" y="381000"/>
            <a:ext cx="10118725" cy="752475"/>
          </a:xfrm>
        </p:spPr>
        <p:txBody>
          <a:bodyPr/>
          <a:lstStyle/>
          <a:p>
            <a:r>
              <a:rPr lang="en-US" b="1" dirty="0" smtClean="0"/>
              <a:t>Core Capabilities of the IRG Group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01999" y="1615172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Theoretical and Computational</a:t>
            </a:r>
            <a:endParaRPr lang="en-US" sz="3600" b="1" i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400" y="2743200"/>
            <a:ext cx="12268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3200" dirty="0">
                <a:latin typeface="Myriad Pro" panose="020B0503030403020204" pitchFamily="34" charset="0"/>
              </a:rPr>
              <a:t>Numerical </a:t>
            </a:r>
            <a:r>
              <a:rPr lang="en-US" sz="3200" dirty="0" smtClean="0">
                <a:latin typeface="Myriad Pro" panose="020B0503030403020204" pitchFamily="34" charset="0"/>
              </a:rPr>
              <a:t>tools </a:t>
            </a:r>
            <a:r>
              <a:rPr lang="en-US" sz="3200" dirty="0">
                <a:latin typeface="Myriad Pro" panose="020B0503030403020204" pitchFamily="34" charset="0"/>
              </a:rPr>
              <a:t>using </a:t>
            </a:r>
            <a:r>
              <a:rPr lang="en-US" sz="3200" dirty="0" smtClean="0">
                <a:latin typeface="Myriad Pro" panose="020B0503030403020204" pitchFamily="34" charset="0"/>
              </a:rPr>
              <a:t>the Amazon </a:t>
            </a:r>
            <a:r>
              <a:rPr lang="en-US" sz="3200" dirty="0">
                <a:latin typeface="Myriad Pro" panose="020B0503030403020204" pitchFamily="34" charset="0"/>
              </a:rPr>
              <a:t>cloud for large scale design of </a:t>
            </a:r>
            <a:r>
              <a:rPr lang="en-US" sz="3200" dirty="0" err="1" smtClean="0">
                <a:latin typeface="Myriad Pro" panose="020B0503030403020204" pitchFamily="34" charset="0"/>
              </a:rPr>
              <a:t>nanophotonic</a:t>
            </a:r>
            <a:r>
              <a:rPr lang="en-US" sz="3200" dirty="0" smtClean="0">
                <a:latin typeface="Myriad Pro" panose="020B0503030403020204" pitchFamily="34" charset="0"/>
              </a:rPr>
              <a:t> devices.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3200" dirty="0">
                <a:latin typeface="Myriad Pro" panose="020B0503030403020204" pitchFamily="34" charset="0"/>
              </a:rPr>
              <a:t>Novel integral representations and </a:t>
            </a:r>
            <a:r>
              <a:rPr lang="en-US" sz="3200" dirty="0" err="1">
                <a:latin typeface="Myriad Pro" panose="020B0503030403020204" pitchFamily="34" charset="0"/>
              </a:rPr>
              <a:t>variational</a:t>
            </a:r>
            <a:r>
              <a:rPr lang="en-US" sz="3200" dirty="0">
                <a:latin typeface="Myriad Pro" panose="020B0503030403020204" pitchFamily="34" charset="0"/>
              </a:rPr>
              <a:t> principles for the response of devices; theoretical and numerical expertise in </a:t>
            </a:r>
            <a:r>
              <a:rPr lang="en-US" sz="3200" dirty="0" smtClean="0">
                <a:latin typeface="Myriad Pro" panose="020B0503030403020204" pitchFamily="34" charset="0"/>
              </a:rPr>
              <a:t>cloaking.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3200" dirty="0">
                <a:latin typeface="Myriad Pro" panose="020B0503030403020204" pitchFamily="34" charset="0"/>
              </a:rPr>
              <a:t>Numerical methods for the optimal design of device components.</a:t>
            </a:r>
          </a:p>
          <a:p>
            <a:pPr marL="457200" lvl="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3200" dirty="0" smtClean="0">
                <a:latin typeface="Myriad Pro" panose="020B0503030403020204" pitchFamily="34" charset="0"/>
              </a:rPr>
              <a:t>Extensive </a:t>
            </a:r>
            <a:r>
              <a:rPr lang="en-US" sz="3200" dirty="0">
                <a:latin typeface="Myriad Pro" panose="020B0503030403020204" pitchFamily="34" charset="0"/>
              </a:rPr>
              <a:t>mathematical and numerical expertise in modeling the effective </a:t>
            </a:r>
            <a:r>
              <a:rPr lang="en-US" sz="3200" dirty="0" smtClean="0">
                <a:latin typeface="Myriad Pro" panose="020B0503030403020204" pitchFamily="34" charset="0"/>
              </a:rPr>
              <a:t>properties </a:t>
            </a:r>
            <a:r>
              <a:rPr lang="en-US" sz="3200" dirty="0">
                <a:latin typeface="Myriad Pro" panose="020B0503030403020204" pitchFamily="34" charset="0"/>
              </a:rPr>
              <a:t>of multiscale composite materials</a:t>
            </a:r>
            <a:r>
              <a:rPr lang="en-US" sz="3200" dirty="0" smtClean="0">
                <a:latin typeface="Myriad Pro" panose="020B0503030403020204" pitchFamily="34" charset="0"/>
              </a:rPr>
              <a:t>.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3200" dirty="0" smtClean="0">
                <a:latin typeface="Myriad Pro" panose="020B0503030403020204" pitchFamily="34" charset="0"/>
              </a:rPr>
              <a:t>Extensive theoretical expertise in lasers and condensed matter. </a:t>
            </a:r>
            <a:endParaRPr lang="en-US" sz="3200" dirty="0">
              <a:latin typeface="Myriad Pro" panose="020B0503030403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>
              <a:latin typeface="Myriad Pro" panose="020B0503030403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endParaRPr lang="en-US" sz="28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98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7800" y="206201"/>
            <a:ext cx="4221163" cy="752475"/>
          </a:xfrm>
        </p:spPr>
        <p:txBody>
          <a:bodyPr/>
          <a:lstStyle/>
          <a:p>
            <a:r>
              <a:rPr lang="en-US" sz="4000" b="1" dirty="0" smtClean="0">
                <a:latin typeface="Myriad Pro" panose="020B0503030403020204" pitchFamily="34" charset="0"/>
              </a:rPr>
              <a:t>Core Capabilities</a:t>
            </a:r>
            <a:endParaRPr lang="en-US" sz="4000" b="1" dirty="0">
              <a:latin typeface="Myriad Pro" panose="020B05030304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2050" y="259054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E</a:t>
            </a:r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xperimental and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F</a:t>
            </a:r>
            <a:r>
              <a:rPr lang="en-US" sz="3600" b="1" i="1" dirty="0" err="1" smtClean="0">
                <a:solidFill>
                  <a:schemeClr val="accent5">
                    <a:lumMod val="75000"/>
                  </a:schemeClr>
                </a:solidFill>
                <a:latin typeface="Myriad Pro" panose="020B0503030403020204" pitchFamily="34" charset="0"/>
              </a:rPr>
              <a:t>abricational</a:t>
            </a:r>
            <a:endParaRPr lang="en-US" sz="3600" b="1" i="1" dirty="0">
              <a:solidFill>
                <a:schemeClr val="accent5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50" y="1219200"/>
            <a:ext cx="1243330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en-US" sz="2800" b="1" dirty="0">
                <a:latin typeface="Myriad Pro" panose="020B0503030403020204" pitchFamily="34" charset="0"/>
              </a:rPr>
              <a:t>Nanofabrication facility</a:t>
            </a:r>
            <a:r>
              <a:rPr lang="en-US" sz="2800" dirty="0">
                <a:latin typeface="Myriad Pro" panose="020B0503030403020204" pitchFamily="34" charset="0"/>
              </a:rPr>
              <a:t>, </a:t>
            </a:r>
            <a:r>
              <a:rPr lang="en-US" sz="2400" dirty="0">
                <a:latin typeface="Myriad Pro" panose="020B0503030403020204" pitchFamily="34" charset="0"/>
              </a:rPr>
              <a:t>including focused-ion-beam lithography, scanning-electron-beam </a:t>
            </a:r>
            <a:r>
              <a:rPr lang="en-US" sz="2400" dirty="0" smtClean="0">
                <a:latin typeface="Myriad Pro" panose="020B0503030403020204" pitchFamily="34" charset="0"/>
              </a:rPr>
              <a:t>lithography (MRSEC, USTAR), </a:t>
            </a:r>
            <a:r>
              <a:rPr lang="en-US" sz="2400" dirty="0">
                <a:latin typeface="Myriad Pro" panose="020B0503030403020204" pitchFamily="34" charset="0"/>
              </a:rPr>
              <a:t>and tip-based </a:t>
            </a:r>
            <a:r>
              <a:rPr lang="en-US" sz="2400" dirty="0" smtClean="0">
                <a:latin typeface="Myriad Pro" panose="020B0503030403020204" pitchFamily="34" charset="0"/>
              </a:rPr>
              <a:t>nanolithography.</a:t>
            </a:r>
            <a:endParaRPr lang="en-US" sz="2400" dirty="0">
              <a:latin typeface="Myriad Pro" panose="020B0503030403020204" pitchFamily="34" charset="0"/>
            </a:endParaRPr>
          </a:p>
          <a:p>
            <a:pPr marL="457200" lvl="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dirty="0">
                <a:latin typeface="Myriad Pro" panose="020B0503030403020204" pitchFamily="34" charset="0"/>
              </a:rPr>
              <a:t>Custom experimental systems </a:t>
            </a:r>
            <a:r>
              <a:rPr lang="en-US" sz="2800" dirty="0">
                <a:latin typeface="Myriad Pro" panose="020B0503030403020204" pitchFamily="34" charset="0"/>
              </a:rPr>
              <a:t>to characterize integrated </a:t>
            </a:r>
            <a:r>
              <a:rPr lang="en-US" sz="2800" dirty="0" smtClean="0">
                <a:latin typeface="Myriad Pro" panose="020B0503030403020204" pitchFamily="34" charset="0"/>
              </a:rPr>
              <a:t>DMM devices.</a:t>
            </a:r>
          </a:p>
          <a:p>
            <a:pPr marL="457200" lvl="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dirty="0">
                <a:latin typeface="Myriad Pro" panose="020B0503030403020204" pitchFamily="34" charset="0"/>
              </a:rPr>
              <a:t>Random </a:t>
            </a:r>
            <a:r>
              <a:rPr lang="en-US" sz="2800" b="1" dirty="0" smtClean="0">
                <a:latin typeface="Myriad Pro" panose="020B0503030403020204" pitchFamily="34" charset="0"/>
              </a:rPr>
              <a:t>laser action:</a:t>
            </a:r>
            <a:r>
              <a:rPr lang="en-US" sz="2800" dirty="0" smtClean="0">
                <a:latin typeface="Myriad Pro" panose="020B0503030403020204" pitchFamily="34" charset="0"/>
              </a:rPr>
              <a:t> </a:t>
            </a:r>
            <a:r>
              <a:rPr lang="en-US" sz="2800" dirty="0">
                <a:latin typeface="Myriad Pro" panose="020B0503030403020204" pitchFamily="34" charset="0"/>
              </a:rPr>
              <a:t>fs pump/probe; high power </a:t>
            </a:r>
            <a:r>
              <a:rPr lang="en-US" sz="2800" dirty="0" err="1">
                <a:latin typeface="Myriad Pro" panose="020B0503030403020204" pitchFamily="34" charset="0"/>
              </a:rPr>
              <a:t>ps</a:t>
            </a:r>
            <a:r>
              <a:rPr lang="en-US" sz="2800" dirty="0">
                <a:latin typeface="Myriad Pro" panose="020B0503030403020204" pitchFamily="34" charset="0"/>
              </a:rPr>
              <a:t> and ns </a:t>
            </a:r>
            <a:r>
              <a:rPr lang="en-US" sz="2800" dirty="0" smtClean="0">
                <a:latin typeface="Myriad Pro" panose="020B0503030403020204" pitchFamily="34" charset="0"/>
              </a:rPr>
              <a:t>pulses.</a:t>
            </a:r>
            <a:endParaRPr lang="en-US" sz="2800" dirty="0">
              <a:latin typeface="Myriad Pro" panose="020B0503030403020204" pitchFamily="34" charset="0"/>
            </a:endParaRPr>
          </a:p>
          <a:p>
            <a:pPr marL="457200" lvl="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dirty="0">
                <a:latin typeface="Myriad Pro" panose="020B0503030403020204" pitchFamily="34" charset="0"/>
              </a:rPr>
              <a:t>Materials:</a:t>
            </a:r>
            <a:r>
              <a:rPr lang="en-US" sz="2800" dirty="0">
                <a:latin typeface="Myriad Pro" panose="020B0503030403020204" pitchFamily="34" charset="0"/>
              </a:rPr>
              <a:t> </a:t>
            </a:r>
            <a:r>
              <a:rPr lang="en-US" sz="2400" dirty="0">
                <a:sym typeface="Symbol" panose="05050102010706020507" pitchFamily="18" charset="2"/>
              </a:rPr>
              <a:t></a:t>
            </a:r>
            <a:r>
              <a:rPr lang="en-US" sz="2400" dirty="0"/>
              <a:t>-conjugated polymers, hybrid organic-inorganic </a:t>
            </a:r>
            <a:r>
              <a:rPr lang="en-US" sz="2400" dirty="0" smtClean="0"/>
              <a:t>perovskites, III-V </a:t>
            </a:r>
            <a:r>
              <a:rPr lang="en-US" sz="2400" dirty="0"/>
              <a:t>and II-VI quantum dots</a:t>
            </a:r>
            <a:r>
              <a:rPr lang="en-US" sz="2400" dirty="0" smtClean="0">
                <a:latin typeface="Myriad Pro" panose="020B0503030403020204" pitchFamily="34" charset="0"/>
              </a:rPr>
              <a:t>.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Myriad Pro" panose="020B0503030403020204" pitchFamily="34" charset="0"/>
              </a:rPr>
              <a:t>MRSEC (USTAR) device </a:t>
            </a:r>
            <a:r>
              <a:rPr lang="en-US" sz="2800" b="1" dirty="0">
                <a:latin typeface="Myriad Pro" panose="020B0503030403020204" pitchFamily="34" charset="0"/>
              </a:rPr>
              <a:t>f</a:t>
            </a:r>
            <a:r>
              <a:rPr lang="en-US" sz="2800" b="1" dirty="0" smtClean="0">
                <a:latin typeface="Myriad Pro" panose="020B0503030403020204" pitchFamily="34" charset="0"/>
              </a:rPr>
              <a:t>abrication </a:t>
            </a:r>
            <a:r>
              <a:rPr lang="en-US" sz="2800" b="1" dirty="0">
                <a:latin typeface="Myriad Pro" panose="020B0503030403020204" pitchFamily="34" charset="0"/>
              </a:rPr>
              <a:t>f</a:t>
            </a:r>
            <a:r>
              <a:rPr lang="en-US" sz="2800" b="1" dirty="0" smtClean="0">
                <a:latin typeface="Myriad Pro" panose="020B0503030403020204" pitchFamily="34" charset="0"/>
              </a:rPr>
              <a:t>acility:</a:t>
            </a:r>
            <a:r>
              <a:rPr lang="en-US" sz="2800" dirty="0" smtClean="0">
                <a:latin typeface="Myriad Pro" panose="020B0503030403020204" pitchFamily="34" charset="0"/>
              </a:rPr>
              <a:t> </a:t>
            </a:r>
            <a:r>
              <a:rPr lang="en-US" sz="2400" dirty="0" smtClean="0">
                <a:latin typeface="Myriad Pro" panose="020B0503030403020204" pitchFamily="34" charset="0"/>
              </a:rPr>
              <a:t>two </a:t>
            </a:r>
            <a:r>
              <a:rPr lang="en-US" sz="2400" dirty="0">
                <a:latin typeface="Myriad Pro" panose="020B0503030403020204" pitchFamily="34" charset="0"/>
              </a:rPr>
              <a:t>glove-boxes, high vacuum evaporators, spin-cast, </a:t>
            </a:r>
            <a:r>
              <a:rPr lang="en-US" sz="2400" dirty="0" smtClean="0">
                <a:latin typeface="Myriad Pro" panose="020B0503030403020204" pitchFamily="34" charset="0"/>
              </a:rPr>
              <a:t>etc. 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dirty="0">
                <a:latin typeface="Myriad Pro" panose="020B0503030403020204" pitchFamily="34" charset="0"/>
              </a:rPr>
              <a:t>Magnetic PL research </a:t>
            </a:r>
            <a:r>
              <a:rPr lang="en-US" sz="2800" b="1" dirty="0" smtClean="0">
                <a:latin typeface="Myriad Pro" panose="020B0503030403020204" pitchFamily="34" charset="0"/>
              </a:rPr>
              <a:t>instrumentation:</a:t>
            </a:r>
            <a:r>
              <a:rPr lang="en-US" sz="2800" dirty="0" smtClean="0">
                <a:latin typeface="Myriad Pro" panose="020B0503030403020204" pitchFamily="34" charset="0"/>
              </a:rPr>
              <a:t> </a:t>
            </a:r>
            <a:r>
              <a:rPr lang="en-US" sz="2400" dirty="0" smtClean="0">
                <a:latin typeface="Myriad Pro" panose="020B0503030403020204" pitchFamily="34" charset="0"/>
              </a:rPr>
              <a:t>7 </a:t>
            </a:r>
            <a:r>
              <a:rPr lang="en-US" sz="2400" dirty="0">
                <a:latin typeface="Myriad Pro" panose="020B0503030403020204" pitchFamily="34" charset="0"/>
              </a:rPr>
              <a:t>Tesla cryostat capable </a:t>
            </a:r>
            <a:r>
              <a:rPr lang="en-US" sz="2400" dirty="0" smtClean="0">
                <a:latin typeface="Myriad Pro" panose="020B0503030403020204" pitchFamily="34" charset="0"/>
              </a:rPr>
              <a:t>of 2K.</a:t>
            </a:r>
          </a:p>
          <a:p>
            <a:pPr marL="457200" lvl="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dirty="0">
                <a:latin typeface="Myriad Pro" panose="020B0503030403020204" pitchFamily="34" charset="0"/>
              </a:rPr>
              <a:t>Dedicated chemist </a:t>
            </a:r>
            <a:r>
              <a:rPr lang="en-US" sz="2400" dirty="0">
                <a:latin typeface="Myriad Pro" panose="020B0503030403020204" pitchFamily="34" charset="0"/>
              </a:rPr>
              <a:t>synthesizing organic and hybrid </a:t>
            </a:r>
            <a:r>
              <a:rPr lang="en-US" sz="2400" dirty="0" smtClean="0">
                <a:latin typeface="Myriad Pro" panose="020B0503030403020204" pitchFamily="34" charset="0"/>
              </a:rPr>
              <a:t>organic-inorganic materials.</a:t>
            </a:r>
          </a:p>
          <a:p>
            <a:pPr marL="457200" lvl="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dirty="0">
                <a:latin typeface="Myriad Pro" panose="020B0503030403020204" pitchFamily="34" charset="0"/>
              </a:rPr>
              <a:t>Magnetic research </a:t>
            </a:r>
            <a:r>
              <a:rPr lang="en-US" sz="2800" b="1" dirty="0" smtClean="0">
                <a:latin typeface="Myriad Pro" panose="020B0503030403020204" pitchFamily="34" charset="0"/>
              </a:rPr>
              <a:t>instrumentation:</a:t>
            </a:r>
            <a:r>
              <a:rPr lang="en-US" sz="2800" dirty="0" smtClean="0"/>
              <a:t> </a:t>
            </a:r>
            <a:r>
              <a:rPr lang="en-US" sz="2400" dirty="0">
                <a:latin typeface="Myriad Pro" panose="020B0503030403020204" pitchFamily="34" charset="0"/>
              </a:rPr>
              <a:t>tunable FMR, inverse spin Hall effect, optically-detected magnetic </a:t>
            </a:r>
            <a:r>
              <a:rPr lang="en-US" sz="2400" dirty="0" smtClean="0">
                <a:latin typeface="Myriad Pro" panose="020B0503030403020204" pitchFamily="34" charset="0"/>
              </a:rPr>
              <a:t>resonance, </a:t>
            </a:r>
            <a:r>
              <a:rPr lang="en-US" sz="2400" dirty="0">
                <a:latin typeface="Myriad Pro" panose="020B0503030403020204" pitchFamily="34" charset="0"/>
              </a:rPr>
              <a:t>Brillouin light scattering </a:t>
            </a:r>
            <a:r>
              <a:rPr lang="en-US" sz="2400" dirty="0" smtClean="0">
                <a:latin typeface="Myriad Pro" panose="020B0503030403020204" pitchFamily="34" charset="0"/>
              </a:rPr>
              <a:t>spectrometer.</a:t>
            </a:r>
          </a:p>
          <a:p>
            <a:pPr marL="457200" lvl="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dirty="0">
                <a:latin typeface="Myriad Pro" panose="020B0503030403020204" pitchFamily="34" charset="0"/>
              </a:rPr>
              <a:t>Magneto-optic </a:t>
            </a:r>
            <a:r>
              <a:rPr lang="en-US" sz="2800" b="1" dirty="0" smtClean="0">
                <a:latin typeface="Myriad Pro" panose="020B0503030403020204" pitchFamily="34" charset="0"/>
              </a:rPr>
              <a:t>spectroscopy:</a:t>
            </a:r>
            <a:r>
              <a:rPr lang="en-US" sz="2800" dirty="0" smtClean="0">
                <a:latin typeface="Myriad Pro" panose="020B0503030403020204" pitchFamily="34" charset="0"/>
              </a:rPr>
              <a:t> </a:t>
            </a:r>
            <a:r>
              <a:rPr lang="en-US" sz="2400" dirty="0" err="1">
                <a:latin typeface="Myriad Pro" panose="020B0503030403020204" pitchFamily="34" charset="0"/>
              </a:rPr>
              <a:t>Sagnac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  <a:r>
              <a:rPr lang="en-US" sz="2400" dirty="0" smtClean="0">
                <a:latin typeface="Myriad Pro" panose="020B0503030403020204" pitchFamily="34" charset="0"/>
              </a:rPr>
              <a:t>interferometer, </a:t>
            </a:r>
            <a:r>
              <a:rPr lang="en-US" sz="2400" dirty="0">
                <a:latin typeface="Myriad Pro" panose="020B0503030403020204" pitchFamily="34" charset="0"/>
              </a:rPr>
              <a:t>20 </a:t>
            </a:r>
            <a:r>
              <a:rPr lang="en-US" sz="2400" dirty="0" err="1">
                <a:latin typeface="Myriad Pro" panose="020B0503030403020204" pitchFamily="34" charset="0"/>
              </a:rPr>
              <a:t>nano</a:t>
            </a:r>
            <a:r>
              <a:rPr lang="en-US" sz="2400" dirty="0">
                <a:latin typeface="Myriad Pro" panose="020B0503030403020204" pitchFamily="34" charset="0"/>
              </a:rPr>
              <a:t>-rad angular </a:t>
            </a:r>
            <a:r>
              <a:rPr lang="en-US" sz="2400" dirty="0" smtClean="0">
                <a:latin typeface="Myriad Pro" panose="020B0503030403020204" pitchFamily="34" charset="0"/>
              </a:rPr>
              <a:t>resolution.</a:t>
            </a:r>
            <a:endParaRPr lang="en-US" sz="2800" dirty="0" smtClean="0">
              <a:latin typeface="Myriad Pro" panose="020B0503030403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>
              <a:latin typeface="Myriad Pro" panose="020B0503030403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endParaRPr lang="en-US" sz="28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90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12497</TotalTime>
  <Pages>0</Pages>
  <Words>2201</Words>
  <Characters>0</Characters>
  <Application>Microsoft Office PowerPoint</Application>
  <PresentationFormat>Custom</PresentationFormat>
  <Lines>0</Lines>
  <Paragraphs>283</Paragraphs>
  <Slides>38</Slides>
  <Notes>7</Notes>
  <HiddenSlides>3</HiddenSlides>
  <MMClips>2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22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80" baseType="lpstr">
      <vt:lpstr>Adobe Ming Std L</vt:lpstr>
      <vt:lpstr>Arial Unicode MS</vt:lpstr>
      <vt:lpstr>MS PGothic</vt:lpstr>
      <vt:lpstr>MS PGothic</vt:lpstr>
      <vt:lpstr>SimSun</vt:lpstr>
      <vt:lpstr>Arial</vt:lpstr>
      <vt:lpstr>Calibri</vt:lpstr>
      <vt:lpstr>Courier New</vt:lpstr>
      <vt:lpstr>Helvetica Neue Light</vt:lpstr>
      <vt:lpstr>Lucida Calligraphy</vt:lpstr>
      <vt:lpstr>Myriad Pro</vt:lpstr>
      <vt:lpstr>Optima</vt:lpstr>
      <vt:lpstr>StarSymbol</vt:lpstr>
      <vt:lpstr>Symbol</vt:lpstr>
      <vt:lpstr>Times</vt:lpstr>
      <vt:lpstr>Times New Roman</vt:lpstr>
      <vt:lpstr>Wingdings</vt:lpstr>
      <vt:lpstr>ヒラギノ角ゴ ProN W3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8_Custom Design</vt:lpstr>
      <vt:lpstr>7_Custom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15_Custom Design</vt:lpstr>
      <vt:lpstr>16_Custom Design</vt:lpstr>
      <vt:lpstr>17_Custom Design</vt:lpstr>
      <vt:lpstr>18_Custom Design</vt:lpstr>
      <vt:lpstr>19_Custom Design</vt:lpstr>
      <vt:lpstr>20_Custom Design</vt:lpstr>
      <vt:lpstr>21_Custom Design</vt:lpstr>
      <vt:lpstr>Office Theme</vt:lpstr>
      <vt:lpstr>Equation</vt:lpstr>
      <vt:lpstr>Graph</vt:lpstr>
      <vt:lpstr>PowerPoint Presentation</vt:lpstr>
      <vt:lpstr>PowerPoint Presentation</vt:lpstr>
      <vt:lpstr>PowerPoint Presentation</vt:lpstr>
      <vt:lpstr>Why fund this IRG?</vt:lpstr>
      <vt:lpstr>What makes this IRG unique?</vt:lpstr>
      <vt:lpstr>IRG Research and Engineering Objectives</vt:lpstr>
      <vt:lpstr>High impact publications and research results</vt:lpstr>
      <vt:lpstr>Core Capabilities of the IRG Group</vt:lpstr>
      <vt:lpstr>Core Capabilities</vt:lpstr>
      <vt:lpstr>FRG1: Digital Metamaterials (DMMs) for enhancing photonic integration</vt:lpstr>
      <vt:lpstr>Why DMMs?</vt:lpstr>
      <vt:lpstr>Research Objectives</vt:lpstr>
      <vt:lpstr>Research Plan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Effort for IRG</vt:lpstr>
      <vt:lpstr>What defines success of the IRG?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Abishop</dc:creator>
  <cp:lastModifiedBy>User</cp:lastModifiedBy>
  <cp:revision>736</cp:revision>
  <cp:lastPrinted>2015-05-22T19:16:36Z</cp:lastPrinted>
  <dcterms:created xsi:type="dcterms:W3CDTF">2015-05-20T17:44:21Z</dcterms:created>
  <dcterms:modified xsi:type="dcterms:W3CDTF">2016-04-06T21:33:43Z</dcterms:modified>
</cp:coreProperties>
</file>