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1"/>
  </p:notesMasterIdLst>
  <p:sldIdLst>
    <p:sldId id="259" r:id="rId5"/>
    <p:sldId id="283" r:id="rId6"/>
    <p:sldId id="272" r:id="rId7"/>
    <p:sldId id="281" r:id="rId8"/>
    <p:sldId id="284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1398" autoAdjust="0"/>
    <p:restoredTop sz="94660"/>
  </p:normalViewPr>
  <p:slideViewPr>
    <p:cSldViewPr snapToGrid="0" showGuides="1">
      <p:cViewPr>
        <p:scale>
          <a:sx n="160" d="100"/>
          <a:sy n="160" d="100"/>
        </p:scale>
        <p:origin x="1368" y="140"/>
      </p:cViewPr>
      <p:guideLst>
        <p:guide orient="horz" pos="26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E0B00-B1D4-4EDA-BF27-81DF13564373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48321-2B3A-4234-98AA-3EC19658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6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EBE108-EC74-434C-87A9-7F935F6815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1226"/>
            <a:ext cx="5364480" cy="4320213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2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47" tIns="47873" rIns="95747" bIns="47873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6251E3-89C7-438F-B9F3-B923BADC4E3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1226"/>
            <a:ext cx="5364480" cy="4320213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553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AF3E-5A9F-4280-8DBF-81C06F457BE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FE5-FA6C-44BD-ACD7-2B71A33DB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2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AF3E-5A9F-4280-8DBF-81C06F457BE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FE5-FA6C-44BD-ACD7-2B71A33DB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AF3E-5A9F-4280-8DBF-81C06F457BE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FE5-FA6C-44BD-ACD7-2B71A33DB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6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9A61F-33D9-4834-8E65-6A9FB1B3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2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67E5-5AA8-47A9-9F07-C472F7FD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44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6DDF-0E3F-4D85-B532-257B3682B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3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BC2D-AC76-4053-A24A-17C348B86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9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BA95D-4AA3-4D7A-9768-A4457E0E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6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5032F-EDEF-4430-83FE-336E961AB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4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E63E-11E0-49DA-8068-93729CE12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39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24F4E-63B6-40D9-9C15-8A363B186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AF3E-5A9F-4280-8DBF-81C06F457BE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FE5-FA6C-44BD-ACD7-2B71A33DB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3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659EB-AFC7-4C5A-9454-95155AAE1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ED91D-11DD-4ACC-9136-B98C6A81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5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6EBD7-F1B1-43C4-9202-B865BFBDA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06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ABC4D9-C160-4EFC-9C0B-7BF2415B0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9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5172559-9D41-4EFC-87AE-1DDE2E952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4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F190D9-10A4-488B-8F17-C0977EF1C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27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B7E17A-F38B-45BE-9973-54A441E36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2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93B909-5BD9-429F-8C34-E016805FA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69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143FE4-AE97-4319-A703-E48580C60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73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98C871-6A1B-4BFA-9254-28FA62851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3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AF3E-5A9F-4280-8DBF-81C06F457BE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FE5-FA6C-44BD-ACD7-2B71A33DB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68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0FE1AC-0459-47F7-8F2A-193B40DBC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9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ABA773-FFE1-4BFB-8C89-07AE6BD28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43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DD2D86-8DFD-4C99-9D64-D9F26F863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2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E3F719-1AF5-45C1-B8E6-E39E35F1F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62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C185-585A-4D90-9287-2F8F209D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51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C185-585A-4D90-9287-2F8F209D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29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C185-585A-4D90-9287-2F8F209D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86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C185-585A-4D90-9287-2F8F209D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9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C185-585A-4D90-9287-2F8F209D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C185-585A-4D90-9287-2F8F209D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0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AF3E-5A9F-4280-8DBF-81C06F457BE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FE5-FA6C-44BD-ACD7-2B71A33DB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2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C185-585A-4D90-9287-2F8F209D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87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C185-585A-4D90-9287-2F8F209D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48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C185-585A-4D90-9287-2F8F209D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9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C185-585A-4D90-9287-2F8F209D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4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C185-585A-4D90-9287-2F8F209D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AF3E-5A9F-4280-8DBF-81C06F457BE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FE5-FA6C-44BD-ACD7-2B71A33DB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6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AF3E-5A9F-4280-8DBF-81C06F457BE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FE5-FA6C-44BD-ACD7-2B71A33DB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4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AF3E-5A9F-4280-8DBF-81C06F457BE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FE5-FA6C-44BD-ACD7-2B71A33DB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AF3E-5A9F-4280-8DBF-81C06F457BE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FE5-FA6C-44BD-ACD7-2B71A33DB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7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AF3E-5A9F-4280-8DBF-81C06F457BE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AFE5-FA6C-44BD-ACD7-2B71A33DB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8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0AF3E-5A9F-4280-8DBF-81C06F457BE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AFE5-FA6C-44BD-ACD7-2B71A33DB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3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7E78A-09A3-4EB9-928E-22E171C32C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A52CDBB0-0DDE-4382-B679-75845FD46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9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C185-585A-4D90-9287-2F8F209D6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5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617400"/>
              </p:ext>
            </p:extLst>
          </p:nvPr>
        </p:nvGraphicFramePr>
        <p:xfrm>
          <a:off x="704698" y="1987825"/>
          <a:ext cx="6928522" cy="4410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3" imgW="9295200" imgH="5917320" progId="">
                  <p:embed/>
                </p:oleObj>
              </mc:Choice>
              <mc:Fallback>
                <p:oleObj r:id="rId3" imgW="9295200" imgH="5917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698" y="1987825"/>
                        <a:ext cx="6928522" cy="4410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0" name="Text Box 5"/>
          <p:cNvSpPr txBox="1">
            <a:spLocks noChangeArrowheads="1"/>
          </p:cNvSpPr>
          <p:nvPr/>
        </p:nvSpPr>
        <p:spPr bwMode="auto">
          <a:xfrm>
            <a:off x="152400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Arctic sea ice cover</a:t>
            </a:r>
          </a:p>
        </p:txBody>
      </p:sp>
      <p:sp>
        <p:nvSpPr>
          <p:cNvPr id="132101" name="Text Box 6"/>
          <p:cNvSpPr txBox="1">
            <a:spLocks noChangeArrowheads="1"/>
          </p:cNvSpPr>
          <p:nvPr/>
        </p:nvSpPr>
        <p:spPr bwMode="auto">
          <a:xfrm>
            <a:off x="0" y="6400800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 indicator and amplifier of climate change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1929" y="580152"/>
            <a:ext cx="5005537" cy="18876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frozen ocean at the top of the world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Vast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areal extent</a:t>
            </a: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Thin veneer of sea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ice only a few meters thick</a:t>
            </a: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Only a few months to a few years old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Floating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moving ice</a:t>
            </a: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Driven by winds and currents</a:t>
            </a: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Excellent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reflector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13069" b="436"/>
          <a:stretch/>
        </p:blipFill>
        <p:spPr>
          <a:xfrm>
            <a:off x="7809806" y="656079"/>
            <a:ext cx="4297680" cy="27897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/>
          <a:stretch/>
        </p:blipFill>
        <p:spPr>
          <a:xfrm>
            <a:off x="7805206" y="3517099"/>
            <a:ext cx="4302280" cy="28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</a:rPr>
              <a:t>Arctic sea ice: </a:t>
            </a:r>
            <a:r>
              <a:rPr lang="en-US" sz="3600" b="1" dirty="0" smtClean="0">
                <a:solidFill>
                  <a:schemeClr val="tx1"/>
                </a:solidFill>
              </a:rPr>
              <a:t>A material near its melting point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36195" name="Picture 7" descr="julypic"/>
          <p:cNvPicPr>
            <a:picLocks noChangeAspect="1" noChangeArrowheads="1"/>
          </p:cNvPicPr>
          <p:nvPr/>
        </p:nvPicPr>
        <p:blipFill>
          <a:blip r:embed="rId2" cstate="print"/>
          <a:srcRect r="21606" b="10799"/>
          <a:stretch>
            <a:fillRect/>
          </a:stretch>
        </p:blipFill>
        <p:spPr bwMode="auto">
          <a:xfrm>
            <a:off x="8653471" y="4359364"/>
            <a:ext cx="3273487" cy="242888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36197" name="Picture 6" descr="DSC_0383"/>
          <p:cNvPicPr>
            <a:picLocks noChangeAspect="1" noChangeArrowheads="1"/>
          </p:cNvPicPr>
          <p:nvPr/>
        </p:nvPicPr>
        <p:blipFill rotWithShape="1">
          <a:blip r:embed="rId3" cstate="print"/>
          <a:srcRect l="1180" t="29199" r="709" b="1"/>
          <a:stretch/>
        </p:blipFill>
        <p:spPr bwMode="auto">
          <a:xfrm>
            <a:off x="3971676" y="4359364"/>
            <a:ext cx="4254777" cy="204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8" name="Picture 2" descr="H:\IceScapeMaster\Icescape2010\IcescapeOtherImages2010\Karen's photos\DSC_6111.jpg"/>
          <p:cNvPicPr>
            <a:picLocks noChangeAspect="1" noChangeArrowheads="1"/>
          </p:cNvPicPr>
          <p:nvPr/>
        </p:nvPicPr>
        <p:blipFill rotWithShape="1">
          <a:blip r:embed="rId4" cstate="print"/>
          <a:srcRect r="744"/>
          <a:stretch/>
        </p:blipFill>
        <p:spPr bwMode="auto">
          <a:xfrm>
            <a:off x="6341165" y="665914"/>
            <a:ext cx="5332674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0" name="Text Box 4"/>
          <p:cNvSpPr txBox="1">
            <a:spLocks noChangeArrowheads="1"/>
          </p:cNvSpPr>
          <p:nvPr/>
        </p:nvSpPr>
        <p:spPr bwMode="auto">
          <a:xfrm>
            <a:off x="0" y="64008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 indicator of climate change</a:t>
            </a:r>
          </a:p>
        </p:txBody>
      </p:sp>
      <p:pic>
        <p:nvPicPr>
          <p:cNvPr id="9" name="Picture 5" descr="K:\IceScapeMaster\Icescape2011\Selected Photos\PondPeople.jpg"/>
          <p:cNvPicPr>
            <a:picLocks noChangeAspect="1"/>
          </p:cNvPicPr>
          <p:nvPr/>
        </p:nvPicPr>
        <p:blipFill>
          <a:blip r:embed="rId5" cstate="print"/>
          <a:srcRect t="3757" b="1068"/>
          <a:stretch>
            <a:fillRect/>
          </a:stretch>
        </p:blipFill>
        <p:spPr bwMode="auto">
          <a:xfrm>
            <a:off x="237213" y="665914"/>
            <a:ext cx="5630779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" y="4359364"/>
            <a:ext cx="3653042" cy="242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17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103697"/>
              </p:ext>
            </p:extLst>
          </p:nvPr>
        </p:nvGraphicFramePr>
        <p:xfrm>
          <a:off x="4119627" y="381497"/>
          <a:ext cx="8686800" cy="6709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627" y="381497"/>
                        <a:ext cx="8686800" cy="6709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524000" y="6400801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Ice loss about 13% per decade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7673127" y="1127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0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21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32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43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Sea ice extent – September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9" name="Picture 2" descr="K:\DonProject1\Arctic Report Card\extent19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399" y="610419"/>
            <a:ext cx="3401241" cy="2833821"/>
          </a:xfrm>
          <a:prstGeom prst="rect">
            <a:avLst/>
          </a:prstGeom>
          <a:noFill/>
          <a:ln w="57150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1399" y="609600"/>
            <a:ext cx="692876" cy="46166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Sept 1980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2753" y="2758455"/>
            <a:ext cx="723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Alaska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2040" y="1837916"/>
            <a:ext cx="7425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Siberia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134965" y="2146497"/>
            <a:ext cx="1019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Greenland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31546" y="1578395"/>
            <a:ext cx="2088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Arctic sea ice cover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739679" y="950694"/>
            <a:ext cx="7922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Norway</a:t>
            </a:r>
          </a:p>
        </p:txBody>
      </p:sp>
      <p:pic>
        <p:nvPicPr>
          <p:cNvPr id="17" name="Picture 2" descr="K:\DonProject1\Stuff\Untitled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202" y="3678994"/>
            <a:ext cx="3403530" cy="283464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45202" y="3678995"/>
            <a:ext cx="690678" cy="46166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Sept 2012</a:t>
            </a:r>
          </a:p>
        </p:txBody>
      </p:sp>
      <p:sp>
        <p:nvSpPr>
          <p:cNvPr id="2" name="Oval 1"/>
          <p:cNvSpPr/>
          <p:nvPr/>
        </p:nvSpPr>
        <p:spPr>
          <a:xfrm>
            <a:off x="5352588" y="851392"/>
            <a:ext cx="254000" cy="254000"/>
          </a:xfrm>
          <a:prstGeom prst="ellipse">
            <a:avLst/>
          </a:prstGeom>
          <a:noFill/>
          <a:ln w="508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221902" y="5130866"/>
            <a:ext cx="254000" cy="2540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344919" y="6236635"/>
            <a:ext cx="1203813" cy="276999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3.4 million km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328071" y="3174066"/>
            <a:ext cx="1203813" cy="276999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7.8 million km</a:t>
            </a:r>
            <a:r>
              <a:rPr kumimoji="0" lang="en-US" sz="1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4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0" y="785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Ice Albedo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Feedback: An amplifier of climate change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14256" y="97017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24" name="Picture 2" descr="aapanapr copy"/>
          <p:cNvPicPr>
            <a:picLocks noChangeAspect="1" noChangeArrowheads="1"/>
          </p:cNvPicPr>
          <p:nvPr/>
        </p:nvPicPr>
        <p:blipFill rotWithShape="1">
          <a:blip r:embed="rId2" cstate="print"/>
          <a:srcRect l="8331" t="31667" r="5405" b="13333"/>
          <a:stretch/>
        </p:blipFill>
        <p:spPr bwMode="auto">
          <a:xfrm>
            <a:off x="4095491" y="1198820"/>
            <a:ext cx="8031086" cy="221523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" name="Text Box 3"/>
          <p:cNvSpPr txBox="1">
            <a:spLocks noChangeAspect="1" noChangeArrowheads="1"/>
          </p:cNvSpPr>
          <p:nvPr/>
        </p:nvSpPr>
        <p:spPr bwMode="auto">
          <a:xfrm>
            <a:off x="91441" y="737155"/>
            <a:ext cx="1157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Spring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pic>
        <p:nvPicPr>
          <p:cNvPr id="29" name="Picture 4" descr="aapanaug copy"/>
          <p:cNvPicPr>
            <a:picLocks noChangeAspect="1" noChangeArrowheads="1"/>
          </p:cNvPicPr>
          <p:nvPr/>
        </p:nvPicPr>
        <p:blipFill rotWithShape="1">
          <a:blip r:embed="rId3" cstate="print"/>
          <a:srcRect l="1785" t="21667" r="4315" b="13333"/>
          <a:stretch/>
        </p:blipFill>
        <p:spPr bwMode="auto">
          <a:xfrm>
            <a:off x="4095491" y="3958899"/>
            <a:ext cx="8042859" cy="223630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/>
          <a:stretch/>
        </p:blipFill>
        <p:spPr>
          <a:xfrm>
            <a:off x="75448" y="1155714"/>
            <a:ext cx="3943843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0"/>
          <a:stretch/>
        </p:blipFill>
        <p:spPr>
          <a:xfrm>
            <a:off x="77703" y="3927023"/>
            <a:ext cx="3941588" cy="22860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spect="1" noChangeArrowheads="1"/>
          </p:cNvSpPr>
          <p:nvPr/>
        </p:nvSpPr>
        <p:spPr bwMode="auto">
          <a:xfrm>
            <a:off x="131107" y="3497234"/>
            <a:ext cx="1417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Summer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" y="64001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Melting decreases the albedo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0" y="7856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Ice Albedo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Feedback: An amplifier of climate change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14256" y="97017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24" name="Picture 2" descr="aapanapr copy"/>
          <p:cNvPicPr>
            <a:picLocks noChangeAspect="1" noChangeArrowheads="1"/>
          </p:cNvPicPr>
          <p:nvPr/>
        </p:nvPicPr>
        <p:blipFill rotWithShape="1">
          <a:blip r:embed="rId2" cstate="print"/>
          <a:srcRect l="8331" t="31667" r="5405" b="13333"/>
          <a:stretch/>
        </p:blipFill>
        <p:spPr bwMode="auto">
          <a:xfrm>
            <a:off x="4095491" y="1198820"/>
            <a:ext cx="8031086" cy="221523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" name="Text Box 3"/>
          <p:cNvSpPr txBox="1">
            <a:spLocks noChangeAspect="1" noChangeArrowheads="1"/>
          </p:cNvSpPr>
          <p:nvPr/>
        </p:nvSpPr>
        <p:spPr bwMode="auto">
          <a:xfrm>
            <a:off x="91441" y="737155"/>
            <a:ext cx="1157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Spring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pic>
        <p:nvPicPr>
          <p:cNvPr id="29" name="Picture 4" descr="aapanaug copy"/>
          <p:cNvPicPr>
            <a:picLocks noChangeAspect="1" noChangeArrowheads="1"/>
          </p:cNvPicPr>
          <p:nvPr/>
        </p:nvPicPr>
        <p:blipFill rotWithShape="1">
          <a:blip r:embed="rId3" cstate="print"/>
          <a:srcRect l="1785" t="21667" r="4315" b="13333"/>
          <a:stretch/>
        </p:blipFill>
        <p:spPr bwMode="auto">
          <a:xfrm>
            <a:off x="4095491" y="3958899"/>
            <a:ext cx="8042859" cy="223630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4"/>
          <a:stretch/>
        </p:blipFill>
        <p:spPr>
          <a:xfrm>
            <a:off x="75448" y="1155714"/>
            <a:ext cx="3943843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0"/>
          <a:stretch/>
        </p:blipFill>
        <p:spPr>
          <a:xfrm>
            <a:off x="77703" y="3927023"/>
            <a:ext cx="3941588" cy="2286000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spect="1" noChangeArrowheads="1"/>
          </p:cNvSpPr>
          <p:nvPr/>
        </p:nvSpPr>
        <p:spPr bwMode="auto">
          <a:xfrm>
            <a:off x="131107" y="3497234"/>
            <a:ext cx="1417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Summer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" y="6400154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feedback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that accelerates melting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-2893879">
            <a:off x="4712619" y="1466037"/>
            <a:ext cx="2179015" cy="464382"/>
          </a:xfrm>
          <a:prstGeom prst="curvedDownArrow">
            <a:avLst>
              <a:gd name="adj1" fmla="val 64242"/>
              <a:gd name="adj2" fmla="val 170366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5098193" y="2898112"/>
            <a:ext cx="1554480" cy="128016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Absorbed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sunlight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504405" y="1308694"/>
            <a:ext cx="56832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7258653" y="1090726"/>
            <a:ext cx="1481138" cy="47522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Melting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10212527" y="3420799"/>
            <a:ext cx="1441580" cy="4706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Lower albedo</a:t>
            </a:r>
          </a:p>
        </p:txBody>
      </p:sp>
      <p:sp>
        <p:nvSpPr>
          <p:cNvPr id="18" name="AutoShape 10"/>
          <p:cNvSpPr>
            <a:spLocks noChangeAspect="1" noChangeArrowheads="1"/>
          </p:cNvSpPr>
          <p:nvPr/>
        </p:nvSpPr>
        <p:spPr bwMode="auto">
          <a:xfrm rot="10802131">
            <a:off x="6949392" y="4762333"/>
            <a:ext cx="2651760" cy="726449"/>
          </a:xfrm>
          <a:prstGeom prst="curvedDownArrow">
            <a:avLst>
              <a:gd name="adj1" fmla="val 48177"/>
              <a:gd name="adj2" fmla="val 127761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9" name="AutoShape 11"/>
          <p:cNvSpPr>
            <a:spLocks noChangeAspect="1" noChangeArrowheads="1"/>
          </p:cNvSpPr>
          <p:nvPr/>
        </p:nvSpPr>
        <p:spPr bwMode="auto">
          <a:xfrm rot="3047990">
            <a:off x="9594980" y="1570996"/>
            <a:ext cx="2377440" cy="557827"/>
          </a:xfrm>
          <a:prstGeom prst="curvedDownArrow">
            <a:avLst>
              <a:gd name="adj1" fmla="val 64285"/>
              <a:gd name="adj2" fmla="val 17047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8067700" y="4254063"/>
            <a:ext cx="56832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0126421" y="1498451"/>
            <a:ext cx="56832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22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09600"/>
          </a:xfrm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tx1"/>
                </a:solidFill>
              </a:rPr>
              <a:t>There are consequences today</a:t>
            </a:r>
            <a:endParaRPr lang="en-US" altLang="en-US" sz="3600" b="1" dirty="0">
              <a:solidFill>
                <a:schemeClr val="tx1"/>
              </a:solidFill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0" y="64008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Loss of sea ice is impacting systems and people – now!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25959" name="Picture 7" descr="ArcticOi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797" y="1143001"/>
            <a:ext cx="2548907" cy="222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8" descr="ArcticShipping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282828"/>
              </a:clrFrom>
              <a:clrTo>
                <a:srgbClr val="2828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821" y="1102013"/>
            <a:ext cx="2250400" cy="218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1" name="Picture 9" descr="lawseamedian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304" y="1093787"/>
            <a:ext cx="2194560" cy="224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2" name="Picture 10" descr="A Shishmaref house undermined by coastal erosio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295" y="954718"/>
            <a:ext cx="1905001" cy="13312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" name="Picture 4" descr="50 Years of Victory Saili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295" y="3947160"/>
            <a:ext cx="2194560" cy="13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6295" y="5380708"/>
            <a:ext cx="2194560" cy="10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K:\IceScapeMaster\Icescape2010\IceScape2010\IceScape_Chris\General Photos, Reduced Version\One Hundred Photos Reduced Quality\Walrus StampedeR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962401"/>
            <a:ext cx="3638478" cy="228867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2638" y="3962401"/>
            <a:ext cx="2985231" cy="22886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12416" y="3657600"/>
            <a:ext cx="99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Tourism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35930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Ecosystems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15397" y="72445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resources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1507" y="6096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3873" y="75932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Shipping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57479" y="35814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Mid-latitude weather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1293" y="78325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Geopolitical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6" descr="Bobby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88" y="2316143"/>
            <a:ext cx="1911808" cy="135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801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175</Words>
  <Application>Microsoft Office PowerPoint</Application>
  <PresentationFormat>Widescreen</PresentationFormat>
  <Paragraphs>51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29_Default Design</vt:lpstr>
      <vt:lpstr>12_Default Design</vt:lpstr>
      <vt:lpstr>8_Office Theme</vt:lpstr>
      <vt:lpstr>Origin Graph</vt:lpstr>
      <vt:lpstr>PowerPoint Presentation</vt:lpstr>
      <vt:lpstr>Arctic sea ice: A material near its melting point</vt:lpstr>
      <vt:lpstr>PowerPoint Presentation</vt:lpstr>
      <vt:lpstr>PowerPoint Presentation</vt:lpstr>
      <vt:lpstr>PowerPoint Presentation</vt:lpstr>
      <vt:lpstr>There are consequences today</vt:lpstr>
    </vt:vector>
  </TitlesOfParts>
  <Company>Thayer School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K. Perovich</dc:creator>
  <cp:lastModifiedBy>Donald K. Perovich</cp:lastModifiedBy>
  <cp:revision>36</cp:revision>
  <dcterms:created xsi:type="dcterms:W3CDTF">2023-05-13T14:20:00Z</dcterms:created>
  <dcterms:modified xsi:type="dcterms:W3CDTF">2023-05-15T12:56:55Z</dcterms:modified>
</cp:coreProperties>
</file>