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2" r:id="rId3"/>
    <p:sldId id="272" r:id="rId4"/>
    <p:sldId id="276" r:id="rId5"/>
    <p:sldId id="271" r:id="rId6"/>
    <p:sldId id="278" r:id="rId7"/>
    <p:sldId id="279" r:id="rId8"/>
    <p:sldId id="264" r:id="rId9"/>
    <p:sldId id="265" r:id="rId10"/>
    <p:sldId id="266" r:id="rId11"/>
    <p:sldId id="267" r:id="rId12"/>
    <p:sldId id="287" r:id="rId13"/>
    <p:sldId id="268" r:id="rId14"/>
    <p:sldId id="269" r:id="rId15"/>
    <p:sldId id="286" r:id="rId16"/>
    <p:sldId id="284" r:id="rId17"/>
    <p:sldId id="28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CD0"/>
    <a:srgbClr val="0B5E91"/>
    <a:srgbClr val="BAD0FF"/>
    <a:srgbClr val="793FFF"/>
    <a:srgbClr val="1018C4"/>
    <a:srgbClr val="FD76FF"/>
    <a:srgbClr val="6E97D6"/>
    <a:srgbClr val="3B0EAE"/>
    <a:srgbClr val="342AA6"/>
    <a:srgbClr val="3823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368" y="1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4FDB3-CF59-C345-8E71-3A03731D1114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80AFE-84FE-2348-BEFC-625D90F69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6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you, Ken,</a:t>
            </a:r>
            <a:r>
              <a:rPr lang="en-US" baseline="0" dirty="0" smtClean="0"/>
              <a:t> for the invitation to serve on this exceptional panel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0AFE-84FE-2348-BEFC-625D90F69C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65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Such conditions occur when snow melts on the surface of the ice.  And</a:t>
            </a:r>
            <a:r>
              <a:rPr lang="en-US" baseline="0" dirty="0" smtClean="0"/>
              <a:t> such melt ponds are increasing in the Arctic with climate 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0AFE-84FE-2348-BEFC-625D90F69C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94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7F7158-D340-1549-AAB4-9D9AA7FAA320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So</a:t>
            </a:r>
            <a:r>
              <a:rPr lang="en-US" baseline="0" dirty="0" smtClean="0"/>
              <a:t> </a:t>
            </a:r>
            <a:r>
              <a:rPr lang="en-US" dirty="0" smtClean="0"/>
              <a:t>we </a:t>
            </a:r>
            <a:r>
              <a:rPr lang="en-US" dirty="0" smtClean="0"/>
              <a:t>can find massive blooms of ice algae </a:t>
            </a:r>
            <a:r>
              <a:rPr lang="en-US" dirty="0" smtClean="0"/>
              <a:t>during </a:t>
            </a:r>
            <a:r>
              <a:rPr lang="en-US" dirty="0" smtClean="0"/>
              <a:t>springtime </a:t>
            </a:r>
            <a:r>
              <a:rPr lang="en-US" dirty="0" smtClean="0"/>
              <a:t>when</a:t>
            </a:r>
            <a:r>
              <a:rPr lang="en-US" baseline="0" dirty="0" smtClean="0"/>
              <a:t> both</a:t>
            </a:r>
            <a:r>
              <a:rPr lang="en-US" dirty="0" smtClean="0"/>
              <a:t> </a:t>
            </a:r>
            <a:r>
              <a:rPr lang="en-US" dirty="0" smtClean="0"/>
              <a:t>light and nutrients are optimal.  Unlike open</a:t>
            </a:r>
            <a:r>
              <a:rPr lang="en-US" baseline="0" dirty="0" smtClean="0"/>
              <a:t> water blooms, t</a:t>
            </a:r>
            <a:r>
              <a:rPr lang="en-US" dirty="0" smtClean="0"/>
              <a:t>hese under-ice blooms</a:t>
            </a:r>
            <a:r>
              <a:rPr lang="en-US" baseline="0" dirty="0" smtClean="0"/>
              <a:t> </a:t>
            </a:r>
            <a:r>
              <a:rPr lang="en-US" dirty="0" smtClean="0"/>
              <a:t>can’t be seen</a:t>
            </a:r>
            <a:r>
              <a:rPr lang="en-US" baseline="0" dirty="0" smtClean="0"/>
              <a:t> by</a:t>
            </a:r>
            <a:r>
              <a:rPr lang="en-US" dirty="0" smtClean="0"/>
              <a:t> satellites</a:t>
            </a:r>
            <a:r>
              <a:rPr lang="en-US" baseline="0" dirty="0" smtClean="0"/>
              <a:t> </a:t>
            </a:r>
            <a:r>
              <a:rPr lang="en-US" baseline="0" dirty="0" smtClean="0"/>
              <a:t>for a larger scale view. We are slowly gaining one through the </a:t>
            </a:r>
            <a:r>
              <a:rPr lang="en-US" baseline="0" dirty="0" smtClean="0"/>
              <a:t>use of under-ice remotely controlled vehicles, gliders and </a:t>
            </a:r>
            <a:r>
              <a:rPr lang="en-US" baseline="0" dirty="0" smtClean="0"/>
              <a:t>floats.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clear is their seasonal occurrence and contribution</a:t>
            </a:r>
            <a:r>
              <a:rPr lang="en-US" baseline="0" dirty="0" smtClean="0"/>
              <a:t> to the drawdown of CO2 </a:t>
            </a:r>
            <a:r>
              <a:rPr lang="en-US" baseline="0" dirty="0" smtClean="0"/>
              <a:t>as </a:t>
            </a:r>
            <a:r>
              <a:rPr lang="en-US" baseline="0" dirty="0" smtClean="0"/>
              <a:t>they photosynthesize and convert gas to organic matter.  The Arctic has been </a:t>
            </a:r>
            <a:r>
              <a:rPr lang="en-US" baseline="0" dirty="0" err="1" smtClean="0"/>
              <a:t>consdiered</a:t>
            </a:r>
            <a:r>
              <a:rPr lang="en-US" baseline="0" dirty="0" smtClean="0"/>
              <a:t> </a:t>
            </a:r>
            <a:r>
              <a:rPr lang="en-US" baseline="0" dirty="0" smtClean="0"/>
              <a:t>a carbon sink </a:t>
            </a:r>
            <a:r>
              <a:rPr lang="en-US" baseline="0" dirty="0" smtClean="0"/>
              <a:t>but </a:t>
            </a:r>
            <a:r>
              <a:rPr lang="en-US" baseline="0" dirty="0" smtClean="0"/>
              <a:t>recent work </a:t>
            </a:r>
            <a:r>
              <a:rPr lang="en-US" baseline="0" dirty="0" smtClean="0"/>
              <a:t>at </a:t>
            </a:r>
            <a:r>
              <a:rPr lang="en-US" baseline="0" dirty="0" smtClean="0"/>
              <a:t>the </a:t>
            </a:r>
            <a:r>
              <a:rPr lang="en-US" baseline="0" dirty="0" err="1" smtClean="0"/>
              <a:t>microscale</a:t>
            </a:r>
            <a:r>
              <a:rPr lang="en-US" baseline="0" dirty="0" smtClean="0"/>
              <a:t> </a:t>
            </a:r>
            <a:r>
              <a:rPr lang="en-US" baseline="0" dirty="0" smtClean="0"/>
              <a:t>has revealed </a:t>
            </a:r>
            <a:r>
              <a:rPr lang="en-US" baseline="0" dirty="0" smtClean="0"/>
              <a:t>an abiotic process that produces CO2, making sea ice a potential source of CO2 in the wintertime.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Rysgaard</a:t>
            </a:r>
            <a:r>
              <a:rPr lang="en-US" dirty="0" smtClean="0"/>
              <a:t> et al.,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0AFE-84FE-2348-BEFC-625D90F69C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34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also clear is that </a:t>
            </a:r>
            <a:r>
              <a:rPr lang="en-US" dirty="0" smtClean="0"/>
              <a:t>ice</a:t>
            </a:r>
            <a:r>
              <a:rPr lang="en-US" baseline="0" dirty="0" smtClean="0"/>
              <a:t> </a:t>
            </a:r>
            <a:r>
              <a:rPr lang="en-US" dirty="0" smtClean="0"/>
              <a:t>algae</a:t>
            </a:r>
            <a:r>
              <a:rPr lang="en-US" baseline="0" dirty="0" smtClean="0"/>
              <a:t> </a:t>
            </a:r>
            <a:r>
              <a:rPr lang="en-US" baseline="0" dirty="0" smtClean="0"/>
              <a:t>provide food for under-ice </a:t>
            </a:r>
            <a:r>
              <a:rPr lang="en-US" baseline="0" dirty="0" smtClean="0"/>
              <a:t>fauna, and the </a:t>
            </a:r>
            <a:r>
              <a:rPr lang="en-US" baseline="0" dirty="0" smtClean="0"/>
              <a:t>sculpted </a:t>
            </a:r>
            <a:r>
              <a:rPr lang="en-US" baseline="0" dirty="0" smtClean="0"/>
              <a:t>bottom </a:t>
            </a:r>
            <a:r>
              <a:rPr lang="en-US" baseline="0" dirty="0" smtClean="0"/>
              <a:t>of the ice provides shelter from predators </a:t>
            </a:r>
            <a:r>
              <a:rPr lang="en-US" baseline="0" dirty="0" smtClean="0"/>
              <a:t>for the crustaceans and juvenile fish that feed on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0AFE-84FE-2348-BEFC-625D90F69C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90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086D16-6F39-B943-919B-6B19D36C0C90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Indeed ice algae help support the entire Arctic ecosystem.  Because they bloom </a:t>
            </a:r>
            <a:r>
              <a:rPr lang="en-US" dirty="0" smtClean="0"/>
              <a:t>before </a:t>
            </a:r>
            <a:r>
              <a:rPr lang="en-US" dirty="0" smtClean="0"/>
              <a:t>open water is</a:t>
            </a:r>
            <a:r>
              <a:rPr lang="en-US" baseline="0" dirty="0" smtClean="0"/>
              <a:t> prevalent</a:t>
            </a:r>
            <a:r>
              <a:rPr lang="en-US" dirty="0" smtClean="0"/>
              <a:t>, and slough from the ice to the seafloor, they jumpstart</a:t>
            </a:r>
            <a:r>
              <a:rPr lang="en-US" baseline="0" dirty="0" smtClean="0"/>
              <a:t> the benthos, as well as </a:t>
            </a:r>
            <a:r>
              <a:rPr lang="en-US" baseline="0" dirty="0" smtClean="0"/>
              <a:t>fauna under </a:t>
            </a:r>
            <a:r>
              <a:rPr lang="en-US" baseline="0" dirty="0" smtClean="0"/>
              <a:t>the ice.  Currently, the entire system is closely coupled in time, but as sea-ice forms </a:t>
            </a:r>
            <a:r>
              <a:rPr lang="en-US" baseline="0" dirty="0" smtClean="0"/>
              <a:t>later and </a:t>
            </a:r>
            <a:r>
              <a:rPr lang="en-US" baseline="0" dirty="0" smtClean="0"/>
              <a:t>melts earlier, </a:t>
            </a:r>
            <a:r>
              <a:rPr lang="en-US" baseline="0" dirty="0" smtClean="0"/>
              <a:t>things get </a:t>
            </a:r>
            <a:r>
              <a:rPr lang="en-US" baseline="0" dirty="0" smtClean="0"/>
              <a:t>thrown off.  There is a kind of race for organisms to acclimate </a:t>
            </a:r>
            <a:r>
              <a:rPr lang="en-US" baseline="0" dirty="0" smtClean="0"/>
              <a:t>and </a:t>
            </a:r>
            <a:r>
              <a:rPr lang="en-US" baseline="0" dirty="0" smtClean="0"/>
              <a:t>re-time their various life processes or succumb to other forces, including invasive species.  In the meantime, </a:t>
            </a:r>
            <a:r>
              <a:rPr lang="en-US" baseline="0" dirty="0" smtClean="0"/>
              <a:t>this </a:t>
            </a:r>
            <a:r>
              <a:rPr lang="en-US" baseline="0" dirty="0" smtClean="0"/>
              <a:t>classic system </a:t>
            </a:r>
            <a:r>
              <a:rPr lang="en-US" baseline="0" dirty="0" smtClean="0"/>
              <a:t>supports </a:t>
            </a:r>
            <a:r>
              <a:rPr lang="en-US" baseline="0" dirty="0" smtClean="0"/>
              <a:t>a food chain that leads to </a:t>
            </a:r>
            <a:r>
              <a:rPr lang="en-US" baseline="0" dirty="0" smtClean="0"/>
              <a:t>fish</a:t>
            </a:r>
            <a:r>
              <a:rPr lang="en-US" baseline="0" dirty="0" smtClean="0"/>
              <a:t>, seals, whales and polar bears.  So what is their fate?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 </a:t>
            </a:r>
            <a:r>
              <a:rPr lang="en-US" dirty="0" smtClean="0"/>
              <a:t>the relationship between the</a:t>
            </a:r>
            <a:r>
              <a:rPr lang="en-US" baseline="0" dirty="0" smtClean="0"/>
              <a:t> energetic costs of moving and body </a:t>
            </a:r>
            <a:r>
              <a:rPr lang="en-US" baseline="0" dirty="0" smtClean="0"/>
              <a:t>size and we </a:t>
            </a:r>
            <a:r>
              <a:rPr lang="en-US" baseline="0" dirty="0" smtClean="0"/>
              <a:t>find that the polar bear and the </a:t>
            </a:r>
            <a:r>
              <a:rPr lang="en-US" baseline="0" dirty="0" err="1" smtClean="0"/>
              <a:t>narwal</a:t>
            </a:r>
            <a:r>
              <a:rPr lang="en-US" baseline="0" dirty="0" smtClean="0"/>
              <a:t> fall above the line.  They require more energy to engage in </a:t>
            </a:r>
            <a:r>
              <a:rPr lang="en-US" baseline="0" dirty="0" smtClean="0"/>
              <a:t>behaviors </a:t>
            </a:r>
            <a:r>
              <a:rPr lang="en-US" baseline="0" dirty="0" smtClean="0"/>
              <a:t>increasingly demanded of them as sea ice changes.  </a:t>
            </a:r>
            <a:r>
              <a:rPr lang="en-US" baseline="0" dirty="0" smtClean="0"/>
              <a:t>When </a:t>
            </a:r>
            <a:r>
              <a:rPr lang="en-US" baseline="0" dirty="0" smtClean="0"/>
              <a:t>polar </a:t>
            </a:r>
            <a:r>
              <a:rPr lang="en-US" baseline="0" dirty="0" smtClean="0"/>
              <a:t>bears have to swim more </a:t>
            </a:r>
            <a:r>
              <a:rPr lang="en-US" baseline="0" dirty="0" smtClean="0"/>
              <a:t>because of less ice as a hunting platform, then </a:t>
            </a:r>
            <a:r>
              <a:rPr lang="en-US" baseline="0" dirty="0" smtClean="0"/>
              <a:t>they require </a:t>
            </a:r>
            <a:r>
              <a:rPr lang="en-US" baseline="0" dirty="0" smtClean="0"/>
              <a:t>more energy than </a:t>
            </a:r>
            <a:r>
              <a:rPr lang="en-US" baseline="0" dirty="0" smtClean="0"/>
              <a:t>can be gained </a:t>
            </a:r>
            <a:r>
              <a:rPr lang="en-US" baseline="0" dirty="0" smtClean="0"/>
              <a:t>from the hunt.  Not a sustainable situation.  Can </a:t>
            </a:r>
            <a:r>
              <a:rPr lang="en-US" baseline="0" dirty="0" smtClean="0"/>
              <a:t>the bears </a:t>
            </a:r>
            <a:r>
              <a:rPr lang="en-US" baseline="0" dirty="0" smtClean="0"/>
              <a:t>acclimate?  Time will tell.  Same for the </a:t>
            </a:r>
            <a:r>
              <a:rPr lang="en-US" baseline="0" dirty="0" err="1" smtClean="0"/>
              <a:t>narwal</a:t>
            </a:r>
            <a:r>
              <a:rPr lang="en-US" baseline="0" dirty="0" smtClean="0"/>
              <a:t> uniquely adapted to slow deep dives </a:t>
            </a:r>
            <a:r>
              <a:rPr lang="en-US" baseline="0" dirty="0" smtClean="0"/>
              <a:t>to </a:t>
            </a:r>
            <a:r>
              <a:rPr lang="en-US" baseline="0" dirty="0" smtClean="0"/>
              <a:t>feed on benthos that were jumpstarted by ice algae.  With </a:t>
            </a:r>
            <a:r>
              <a:rPr lang="en-US" baseline="0" dirty="0" smtClean="0"/>
              <a:t>increasingly unpredictable </a:t>
            </a:r>
            <a:r>
              <a:rPr lang="en-US" baseline="0" dirty="0" smtClean="0"/>
              <a:t>ice overhead, finding a breathing hole after a 19-minute </a:t>
            </a:r>
            <a:r>
              <a:rPr lang="en-US" baseline="0" dirty="0" smtClean="0"/>
              <a:t>dive requires </a:t>
            </a:r>
            <a:r>
              <a:rPr lang="en-US" baseline="0" dirty="0" smtClean="0"/>
              <a:t>more </a:t>
            </a:r>
            <a:r>
              <a:rPr lang="en-US" baseline="0" dirty="0" smtClean="0"/>
              <a:t>oxygen and energy than currently feasible. Can they acclimate?  Only time </a:t>
            </a:r>
            <a:r>
              <a:rPr lang="en-US" baseline="0" dirty="0" smtClean="0"/>
              <a:t>will tell.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0AFE-84FE-2348-BEFC-625D90F69C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7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the ocean</a:t>
            </a:r>
            <a:r>
              <a:rPr lang="en-US" baseline="0" dirty="0" smtClean="0"/>
              <a:t> scale, we know that overall primary production is increasing in the </a:t>
            </a:r>
            <a:r>
              <a:rPr lang="en-US" baseline="0" dirty="0" smtClean="0"/>
              <a:t>changing Arctic. But the positive effects of </a:t>
            </a:r>
            <a:r>
              <a:rPr lang="en-US" baseline="0" dirty="0" smtClean="0"/>
              <a:t>warming and </a:t>
            </a:r>
            <a:r>
              <a:rPr lang="en-US" baseline="0" dirty="0" smtClean="0"/>
              <a:t>increased </a:t>
            </a:r>
            <a:r>
              <a:rPr lang="en-US" baseline="0" dirty="0" smtClean="0"/>
              <a:t>light are not limitless.  Without enough nutrients, the </a:t>
            </a:r>
            <a:r>
              <a:rPr lang="en-US" baseline="0" dirty="0" smtClean="0"/>
              <a:t>observed recent increases will stall and </a:t>
            </a:r>
            <a:r>
              <a:rPr lang="en-US" baseline="0" dirty="0" smtClean="0"/>
              <a:t>the ecosystem </a:t>
            </a:r>
            <a:r>
              <a:rPr lang="en-US" baseline="0" dirty="0" smtClean="0"/>
              <a:t>will again have to adjust.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0AFE-84FE-2348-BEFC-625D90F69C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54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0AFE-84FE-2348-BEFC-625D90F69C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0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next few minutes I will touch upon these topics, </a:t>
            </a:r>
            <a:r>
              <a:rPr lang="en-US" dirty="0" err="1" smtClean="0"/>
              <a:t>spannng</a:t>
            </a:r>
            <a:r>
              <a:rPr lang="en-US" dirty="0" smtClean="0"/>
              <a:t> from the </a:t>
            </a:r>
            <a:r>
              <a:rPr lang="en-US" dirty="0" err="1" smtClean="0"/>
              <a:t>microscale</a:t>
            </a:r>
            <a:r>
              <a:rPr lang="en-US" dirty="0" smtClean="0"/>
              <a:t> in sea ice to </a:t>
            </a:r>
            <a:r>
              <a:rPr lang="en-US" smtClean="0"/>
              <a:t>the </a:t>
            </a:r>
            <a:r>
              <a:rPr lang="en-US" smtClean="0"/>
              <a:t>ocean</a:t>
            </a:r>
            <a:r>
              <a:rPr lang="en-US" baseline="0" smtClean="0"/>
              <a:t>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0AFE-84FE-2348-BEFC-625D90F69C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37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5CAF63-B967-F542-BD1E-2899624304D3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My own interests in sea ice </a:t>
            </a:r>
            <a:r>
              <a:rPr lang="en-US" dirty="0" smtClean="0"/>
              <a:t>began</a:t>
            </a:r>
            <a:r>
              <a:rPr lang="en-US" baseline="0" dirty="0" smtClean="0"/>
              <a:t> from an </a:t>
            </a:r>
            <a:r>
              <a:rPr lang="en-US" baseline="0" dirty="0" err="1" smtClean="0"/>
              <a:t>astrobiological</a:t>
            </a:r>
            <a:r>
              <a:rPr lang="en-US" baseline="0" dirty="0" smtClean="0"/>
              <a:t> perspective, which meant </a:t>
            </a:r>
            <a:r>
              <a:rPr lang="en-US" baseline="0" dirty="0" smtClean="0"/>
              <a:t>seeking the coldest winter sea ice. Here, student Jesse is drilling into what feels like cement. With an IR camera, you can see the temperature setting </a:t>
            </a:r>
            <a:r>
              <a:rPr lang="mr-IN" baseline="0" dirty="0" smtClean="0"/>
              <a:t>–</a:t>
            </a:r>
            <a:r>
              <a:rPr lang="en-US" baseline="0" dirty="0" smtClean="0"/>
              <a:t> Jesse working hard, the generator helping him to drill, and the warmer shaved bits of ice during </a:t>
            </a:r>
            <a:r>
              <a:rPr lang="en-US" baseline="0" dirty="0" smtClean="0"/>
              <a:t>the coring process.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D7BE727-7584-5F4B-A981-16B69C6B4ACD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Here </a:t>
            </a:r>
            <a:r>
              <a:rPr lang="en-US" baseline="0" dirty="0" smtClean="0"/>
              <a:t>Jesse is using </a:t>
            </a:r>
            <a:r>
              <a:rPr lang="en-US" baseline="0" dirty="0" smtClean="0"/>
              <a:t>a </a:t>
            </a:r>
            <a:r>
              <a:rPr lang="en-US" baseline="0" dirty="0" err="1" smtClean="0"/>
              <a:t>thermoprobe</a:t>
            </a:r>
            <a:r>
              <a:rPr lang="en-US" baseline="0" dirty="0" smtClean="0"/>
              <a:t> to measure </a:t>
            </a:r>
            <a:r>
              <a:rPr lang="en-US" baseline="0" dirty="0" smtClean="0"/>
              <a:t>temperature </a:t>
            </a:r>
            <a:r>
              <a:rPr lang="en-US" baseline="0" dirty="0" smtClean="0"/>
              <a:t>in </a:t>
            </a:r>
            <a:r>
              <a:rPr lang="en-US" baseline="0" dirty="0" smtClean="0"/>
              <a:t>the extracted core.  </a:t>
            </a:r>
            <a:r>
              <a:rPr lang="en-US" baseline="0" dirty="0" smtClean="0"/>
              <a:t>But the IR snapshot </a:t>
            </a:r>
            <a:r>
              <a:rPr lang="en-US" baseline="0" dirty="0" smtClean="0"/>
              <a:t>immediately shows </a:t>
            </a:r>
            <a:r>
              <a:rPr lang="en-US" baseline="0" dirty="0" err="1" smtClean="0"/>
              <a:t>youithe</a:t>
            </a:r>
            <a:r>
              <a:rPr lang="en-US" baseline="0" dirty="0" smtClean="0"/>
              <a:t> </a:t>
            </a:r>
            <a:r>
              <a:rPr lang="en-US" baseline="0" dirty="0" smtClean="0"/>
              <a:t>temperature gradient across the ice, </a:t>
            </a:r>
            <a:r>
              <a:rPr lang="en-US" baseline="0" dirty="0" smtClean="0"/>
              <a:t>from near the  </a:t>
            </a:r>
            <a:r>
              <a:rPr lang="en-US" baseline="0" dirty="0" smtClean="0"/>
              <a:t>the cold </a:t>
            </a:r>
            <a:r>
              <a:rPr lang="en-US" baseline="0" dirty="0" smtClean="0"/>
              <a:t>atmosphere </a:t>
            </a:r>
            <a:r>
              <a:rPr lang="en-US" baseline="0" dirty="0" smtClean="0"/>
              <a:t>to the warmer interface with the ocean </a:t>
            </a:r>
            <a:r>
              <a:rPr lang="en-US" baseline="0" dirty="0" smtClean="0"/>
              <a:t>below -- a </a:t>
            </a:r>
            <a:r>
              <a:rPr lang="en-US" baseline="0" dirty="0" smtClean="0"/>
              <a:t>natural laboratory for exploring life across an extreme gradient.  </a:t>
            </a:r>
            <a:r>
              <a:rPr lang="en-US" baseline="0" dirty="0" smtClean="0"/>
              <a:t>And every bit of Earth’s </a:t>
            </a:r>
            <a:r>
              <a:rPr lang="en-US" baseline="0" dirty="0" smtClean="0"/>
              <a:t>sea ice is inhabited.  How is that possible?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EE56E7-A619-A14C-9CD7-EE997B246582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96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Life as we know it requires liquid water.</a:t>
            </a:r>
            <a:r>
              <a:rPr lang="en-US" baseline="0" dirty="0" smtClean="0"/>
              <a:t>  </a:t>
            </a:r>
            <a:r>
              <a:rPr lang="en-US" dirty="0" smtClean="0"/>
              <a:t>If you consider a 30-millimeter</a:t>
            </a:r>
            <a:r>
              <a:rPr lang="en-US" baseline="0" dirty="0" smtClean="0"/>
              <a:t> </a:t>
            </a:r>
            <a:r>
              <a:rPr lang="en-US" baseline="0" dirty="0" smtClean="0"/>
              <a:t>cross </a:t>
            </a:r>
            <a:r>
              <a:rPr lang="en-US" baseline="0" dirty="0" smtClean="0"/>
              <a:t>section of sea ice at a </a:t>
            </a:r>
            <a:r>
              <a:rPr lang="en-US" baseline="0" dirty="0" smtClean="0"/>
              <a:t>warm </a:t>
            </a:r>
            <a:r>
              <a:rPr lang="en-US" baseline="0" dirty="0" smtClean="0"/>
              <a:t>temperature, you find that a good percentage of it is liquid  -- a virtual water-world for </a:t>
            </a:r>
            <a:r>
              <a:rPr lang="en-US" baseline="0" dirty="0" smtClean="0"/>
              <a:t>micrometer-sized microbes.  </a:t>
            </a:r>
            <a:r>
              <a:rPr lang="en-US" baseline="0" dirty="0" smtClean="0"/>
              <a:t>As the ice </a:t>
            </a:r>
            <a:r>
              <a:rPr lang="en-US" baseline="0" dirty="0" smtClean="0"/>
              <a:t>gets colder, </a:t>
            </a:r>
            <a:r>
              <a:rPr lang="en-US" baseline="0" dirty="0" smtClean="0"/>
              <a:t>the inhabitable space </a:t>
            </a:r>
            <a:r>
              <a:rPr lang="en-US" baseline="0" dirty="0" smtClean="0"/>
              <a:t>shrinks, </a:t>
            </a:r>
            <a:r>
              <a:rPr lang="en-US" baseline="0" dirty="0" smtClean="0"/>
              <a:t>until </a:t>
            </a:r>
            <a:r>
              <a:rPr lang="en-US" baseline="0" dirty="0" smtClean="0"/>
              <a:t>an extreme winter temperature when </a:t>
            </a:r>
            <a:r>
              <a:rPr lang="en-US" baseline="0" dirty="0" smtClean="0"/>
              <a:t>pore space is </a:t>
            </a:r>
            <a:r>
              <a:rPr lang="en-US" baseline="0" dirty="0" smtClean="0"/>
              <a:t>minimal.  </a:t>
            </a:r>
            <a:r>
              <a:rPr lang="en-US" baseline="0" dirty="0" smtClean="0"/>
              <a:t>Not only is the temperature extreme but so is the salt concentration, as sea salts concentrate in the pore spaces as they shrink. </a:t>
            </a:r>
            <a:r>
              <a:rPr lang="en-US" baseline="0" dirty="0" smtClean="0"/>
              <a:t>Regardless, these </a:t>
            </a:r>
            <a:r>
              <a:rPr lang="en-US" baseline="0" dirty="0" smtClean="0"/>
              <a:t>pores contain living microbes.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Ikaite</a:t>
            </a:r>
            <a:r>
              <a:rPr lang="en-US" dirty="0" smtClean="0"/>
              <a:t> begins to precipitate at –2.2°C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8FBA05-9FFF-954F-84C0-6F8E08E91323}" type="slidenum">
              <a:rPr lang="en-US"/>
              <a:pPr/>
              <a:t>6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We know this because we have </a:t>
            </a:r>
            <a:r>
              <a:rPr lang="en-US" dirty="0" smtClean="0"/>
              <a:t>developed microscopic </a:t>
            </a:r>
            <a:r>
              <a:rPr lang="en-US" dirty="0" smtClean="0"/>
              <a:t>techniques </a:t>
            </a:r>
            <a:r>
              <a:rPr lang="en-US" dirty="0" smtClean="0"/>
              <a:t>to peer </a:t>
            </a:r>
            <a:r>
              <a:rPr lang="en-US" dirty="0" smtClean="0"/>
              <a:t>into </a:t>
            </a:r>
            <a:r>
              <a:rPr lang="en-US" dirty="0" err="1" smtClean="0"/>
              <a:t>unmelted</a:t>
            </a:r>
            <a:r>
              <a:rPr lang="en-US" dirty="0" smtClean="0"/>
              <a:t> sea</a:t>
            </a:r>
            <a:r>
              <a:rPr lang="en-US" baseline="0" dirty="0" smtClean="0"/>
              <a:t> </a:t>
            </a:r>
            <a:r>
              <a:rPr lang="en-US" baseline="0" dirty="0" smtClean="0"/>
              <a:t>ice</a:t>
            </a:r>
            <a:r>
              <a:rPr lang="en-US" dirty="0" smtClean="0"/>
              <a:t>, </a:t>
            </a:r>
            <a:r>
              <a:rPr lang="en-US" dirty="0" smtClean="0"/>
              <a:t>to </a:t>
            </a:r>
            <a:r>
              <a:rPr lang="en-US" dirty="0" smtClean="0"/>
              <a:t>witness the microbes in their unaltered habitats --</a:t>
            </a:r>
            <a:r>
              <a:rPr lang="en-US" baseline="0" dirty="0" smtClean="0"/>
              <a:t> ice algae or diatoms visible </a:t>
            </a:r>
            <a:r>
              <a:rPr lang="en-US" baseline="0" dirty="0" smtClean="0"/>
              <a:t>due </a:t>
            </a:r>
            <a:r>
              <a:rPr lang="en-US" baseline="0" dirty="0" smtClean="0"/>
              <a:t>to their green chloroplasts for photosynthesis, and the </a:t>
            </a:r>
            <a:r>
              <a:rPr lang="en-US" baseline="0" dirty="0" smtClean="0"/>
              <a:t>smaller but more numerous bacteria that </a:t>
            </a:r>
            <a:r>
              <a:rPr lang="en-US" baseline="0" dirty="0" smtClean="0"/>
              <a:t>do the work of recycling nutrients and gases for the </a:t>
            </a:r>
            <a:r>
              <a:rPr lang="en-US" baseline="0" dirty="0" smtClean="0"/>
              <a:t>ecosystem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8A5FAC-1AB7-3142-A54D-56CA82ABC60E}" type="slidenum">
              <a:rPr lang="en-US"/>
              <a:pPr/>
              <a:t>7</a:t>
            </a:fld>
            <a:endParaRPr 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Sea ice </a:t>
            </a:r>
            <a:r>
              <a:rPr lang="en-US" baseline="0" dirty="0" smtClean="0"/>
              <a:t>microbes produce goopy </a:t>
            </a:r>
            <a:r>
              <a:rPr lang="en-US" baseline="0" dirty="0" err="1" smtClean="0"/>
              <a:t>exopolymers</a:t>
            </a:r>
            <a:r>
              <a:rPr lang="en-US" baseline="0" dirty="0" smtClean="0"/>
              <a:t>, visible </a:t>
            </a:r>
            <a:r>
              <a:rPr lang="en-US" baseline="0" dirty="0" smtClean="0"/>
              <a:t>on the left without staining, </a:t>
            </a:r>
            <a:r>
              <a:rPr lang="en-US" baseline="0" dirty="0" smtClean="0"/>
              <a:t>visible in every pore on the right </a:t>
            </a:r>
            <a:r>
              <a:rPr lang="en-US" baseline="0" dirty="0" smtClean="0"/>
              <a:t>with </a:t>
            </a:r>
            <a:r>
              <a:rPr lang="en-US" baseline="0" dirty="0" smtClean="0"/>
              <a:t>staining.  These </a:t>
            </a:r>
            <a:r>
              <a:rPr lang="en-US" baseline="0" dirty="0" err="1" smtClean="0"/>
              <a:t>exopolymers</a:t>
            </a:r>
            <a:r>
              <a:rPr lang="en-US" baseline="0" dirty="0" smtClean="0"/>
              <a:t> function as antifreeze, protecting the microbes against their extreme conditions and also literally altering the physics of their inhabitable space to their benefit. 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 </a:t>
            </a:r>
            <a:r>
              <a:rPr lang="en-US" dirty="0" smtClean="0"/>
              <a:t>ice algae can be so dense, </a:t>
            </a:r>
            <a:r>
              <a:rPr lang="en-US" dirty="0" smtClean="0"/>
              <a:t>many thousands on </a:t>
            </a:r>
            <a:r>
              <a:rPr lang="en-US" dirty="0" smtClean="0"/>
              <a:t>the centimeter scale,</a:t>
            </a:r>
            <a:r>
              <a:rPr lang="en-US" baseline="0" dirty="0" smtClean="0"/>
              <a:t> as to be visible to the naked eye as a </a:t>
            </a:r>
            <a:r>
              <a:rPr lang="en-US" baseline="0" dirty="0" smtClean="0"/>
              <a:t>dark band </a:t>
            </a:r>
            <a:r>
              <a:rPr lang="en-US" baseline="0" dirty="0" smtClean="0"/>
              <a:t>in the 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0AFE-84FE-2348-BEFC-625D90F69C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73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Microalgae</a:t>
            </a:r>
            <a:r>
              <a:rPr lang="en-US" dirty="0" smtClean="0"/>
              <a:t> </a:t>
            </a:r>
            <a:r>
              <a:rPr lang="en-US" dirty="0" smtClean="0"/>
              <a:t>typically live at the bottom of the </a:t>
            </a:r>
            <a:r>
              <a:rPr lang="en-US" dirty="0" smtClean="0"/>
              <a:t>ice to access seawater nutrients, but there </a:t>
            </a:r>
            <a:r>
              <a:rPr lang="en-US" dirty="0" smtClean="0"/>
              <a:t>the</a:t>
            </a:r>
            <a:r>
              <a:rPr lang="en-US" baseline="0" dirty="0" smtClean="0"/>
              <a:t> light </a:t>
            </a:r>
            <a:r>
              <a:rPr lang="en-US" baseline="0" dirty="0" smtClean="0"/>
              <a:t>for photosynthesis </a:t>
            </a:r>
            <a:r>
              <a:rPr lang="en-US" baseline="0" dirty="0" smtClean="0"/>
              <a:t>is limited due to </a:t>
            </a:r>
            <a:r>
              <a:rPr lang="en-US" baseline="0" dirty="0" smtClean="0"/>
              <a:t>the reflection and scattering of light by snow and ice.  </a:t>
            </a:r>
            <a:r>
              <a:rPr lang="en-US" baseline="0" dirty="0" smtClean="0"/>
              <a:t>They have adapted to this </a:t>
            </a:r>
            <a:r>
              <a:rPr lang="en-US" baseline="0" dirty="0" smtClean="0"/>
              <a:t>condition </a:t>
            </a:r>
            <a:r>
              <a:rPr lang="mr-IN" baseline="0" dirty="0" smtClean="0"/>
              <a:t>–</a:t>
            </a:r>
            <a:r>
              <a:rPr lang="en-US" baseline="0" dirty="0" smtClean="0"/>
              <a:t> they are shade</a:t>
            </a:r>
            <a:r>
              <a:rPr lang="en-US" baseline="0" dirty="0" smtClean="0"/>
              <a:t>-adapted.  Yet, </a:t>
            </a:r>
            <a:r>
              <a:rPr lang="en-US" baseline="0" dirty="0" smtClean="0"/>
              <a:t>when </a:t>
            </a:r>
            <a:r>
              <a:rPr lang="en-US" baseline="0" dirty="0" smtClean="0"/>
              <a:t>conditions allow for light to penetrate more directly through the ice, then they ramp up their photosynthetic machinery and </a:t>
            </a:r>
            <a:r>
              <a:rPr lang="en-US" baseline="0" dirty="0" smtClean="0"/>
              <a:t>bloom.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0AFE-84FE-2348-BEFC-625D90F69C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86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52CD-248D-A546-83BD-F5661243FD18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0BE-DB5A-FE40-9648-27FDB488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1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52CD-248D-A546-83BD-F5661243FD18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0BE-DB5A-FE40-9648-27FDB488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3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52CD-248D-A546-83BD-F5661243FD18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0BE-DB5A-FE40-9648-27FDB488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14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52CD-248D-A546-83BD-F5661243FD18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0BE-DB5A-FE40-9648-27FDB488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2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52CD-248D-A546-83BD-F5661243FD18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0BE-DB5A-FE40-9648-27FDB488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50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52CD-248D-A546-83BD-F5661243FD18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0BE-DB5A-FE40-9648-27FDB488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6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52CD-248D-A546-83BD-F5661243FD18}" type="datetimeFigureOut">
              <a:rPr lang="en-US" smtClean="0"/>
              <a:t>5/16/23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0BE-DB5A-FE40-9648-27FDB488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5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52CD-248D-A546-83BD-F5661243FD18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0BE-DB5A-FE40-9648-27FDB488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9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52CD-248D-A546-83BD-F5661243FD18}" type="datetimeFigureOut">
              <a:rPr lang="en-US" smtClean="0"/>
              <a:t>5/16/23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0BE-DB5A-FE40-9648-27FDB488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52CD-248D-A546-83BD-F5661243FD18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0BE-DB5A-FE40-9648-27FDB488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31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52CD-248D-A546-83BD-F5661243FD18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0BE-DB5A-FE40-9648-27FDB488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5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A52CD-248D-A546-83BD-F5661243FD18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3A0BE-DB5A-FE40-9648-27FDB488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7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161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Wilkes Climate Summit: </a:t>
            </a:r>
            <a:br>
              <a:rPr lang="en-US" dirty="0" smtClean="0"/>
            </a:br>
            <a:r>
              <a:rPr lang="en-US" dirty="0" smtClean="0"/>
              <a:t>Polar Climate ad Ecosystems Panel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07328"/>
            <a:ext cx="6400800" cy="2237536"/>
          </a:xfrm>
        </p:spPr>
        <p:txBody>
          <a:bodyPr>
            <a:normAutofit fontScale="40000" lnSpcReduction="20000"/>
          </a:bodyPr>
          <a:lstStyle/>
          <a:p>
            <a:r>
              <a:rPr lang="en-US" sz="7000" dirty="0" smtClean="0">
                <a:solidFill>
                  <a:srgbClr val="000000"/>
                </a:solidFill>
              </a:rPr>
              <a:t>Jody W. Deming</a:t>
            </a:r>
          </a:p>
          <a:p>
            <a:r>
              <a:rPr lang="en-US" sz="5500" dirty="0" smtClean="0"/>
              <a:t>Karl M. </a:t>
            </a:r>
            <a:r>
              <a:rPr lang="en-US" sz="5500" dirty="0" err="1" smtClean="0"/>
              <a:t>Banse</a:t>
            </a:r>
            <a:r>
              <a:rPr lang="en-US" sz="5500" dirty="0" smtClean="0"/>
              <a:t> Professor</a:t>
            </a:r>
          </a:p>
          <a:p>
            <a:r>
              <a:rPr lang="en-US" sz="5500" dirty="0" smtClean="0">
                <a:solidFill>
                  <a:srgbClr val="2F5597"/>
                </a:solidFill>
              </a:rPr>
              <a:t>School of Oceanography</a:t>
            </a:r>
          </a:p>
          <a:p>
            <a:r>
              <a:rPr lang="en-US" sz="5500" dirty="0" smtClean="0">
                <a:solidFill>
                  <a:schemeClr val="accent3">
                    <a:lumMod val="50000"/>
                  </a:schemeClr>
                </a:solidFill>
              </a:rPr>
              <a:t>UW Astrobiology Program</a:t>
            </a:r>
          </a:p>
          <a:p>
            <a:r>
              <a:rPr lang="en-US" sz="5500" dirty="0" smtClean="0">
                <a:solidFill>
                  <a:schemeClr val="accent4">
                    <a:lumMod val="75000"/>
                  </a:schemeClr>
                </a:solidFill>
              </a:rPr>
              <a:t>University of Washington</a:t>
            </a:r>
          </a:p>
          <a:p>
            <a:r>
              <a:rPr lang="en-US" sz="5500" dirty="0" smtClean="0"/>
              <a:t>Seattle, WA 98195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44704" y="5233974"/>
            <a:ext cx="4347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Wilkes Climate Summit, May 16–17, 2023</a:t>
            </a:r>
          </a:p>
          <a:p>
            <a:pPr algn="ctr"/>
            <a:r>
              <a:rPr lang="en-US" dirty="0" smtClean="0"/>
              <a:t>Wilkes Center for Climate Science and Policy</a:t>
            </a:r>
            <a:endParaRPr lang="en-US" dirty="0"/>
          </a:p>
          <a:p>
            <a:pPr algn="ctr"/>
            <a:r>
              <a:rPr lang="en-US" dirty="0" smtClean="0"/>
              <a:t>University of Utah, Salt Lake City, UT</a:t>
            </a:r>
            <a:endParaRPr lang="en-US" dirty="0"/>
          </a:p>
        </p:txBody>
      </p:sp>
      <p:pic>
        <p:nvPicPr>
          <p:cNvPr id="5" name="Picture 4" descr="Screen Shot 2023-05-13 at 5.42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7" y="3832725"/>
            <a:ext cx="2235455" cy="492734"/>
          </a:xfrm>
          <a:prstGeom prst="rect">
            <a:avLst/>
          </a:prstGeom>
        </p:spPr>
      </p:pic>
      <p:pic>
        <p:nvPicPr>
          <p:cNvPr id="6" name="Picture 5" descr="Screen Shot 2023-05-13 at 5.40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968" y="2960664"/>
            <a:ext cx="2307002" cy="841315"/>
          </a:xfrm>
          <a:prstGeom prst="rect">
            <a:avLst/>
          </a:prstGeom>
        </p:spPr>
      </p:pic>
      <p:pic>
        <p:nvPicPr>
          <p:cNvPr id="7" name="Picture 6" descr="Screen Shot 2023-05-13 at 5.36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60664"/>
            <a:ext cx="963238" cy="872061"/>
          </a:xfrm>
          <a:prstGeom prst="rect">
            <a:avLst/>
          </a:prstGeom>
        </p:spPr>
      </p:pic>
      <p:pic>
        <p:nvPicPr>
          <p:cNvPr id="11" name="Picture 10" descr="Screen Shot 2023-05-13 at 6.10.0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32" y="6221450"/>
            <a:ext cx="5967437" cy="459034"/>
          </a:xfrm>
          <a:prstGeom prst="rect">
            <a:avLst/>
          </a:prstGeom>
        </p:spPr>
      </p:pic>
      <p:pic>
        <p:nvPicPr>
          <p:cNvPr id="12" name="Picture 11" descr="Screen Shot 2023-05-13 at 5.33.1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93" y="3713493"/>
            <a:ext cx="2652188" cy="5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3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lt ponds Boonie Light DSC_04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1" y="-35272"/>
            <a:ext cx="10297357" cy="6893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95066" y="6434666"/>
            <a:ext cx="2063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(Photo from B. Light, APL)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4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icephec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38250"/>
            <a:ext cx="81534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143089" y="313392"/>
            <a:ext cx="8835474" cy="707886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242852"/>
                </a:solidFill>
                <a:latin typeface="Chalkboard" charset="0"/>
              </a:rPr>
              <a:t>On the meter–kilometer scale: massive </a:t>
            </a:r>
            <a:r>
              <a:rPr lang="en-US" sz="2800" dirty="0">
                <a:solidFill>
                  <a:srgbClr val="242852"/>
                </a:solidFill>
                <a:latin typeface="Chalkboard" charset="0"/>
              </a:rPr>
              <a:t>production </a:t>
            </a:r>
          </a:p>
          <a:p>
            <a:pPr marL="171450" indent="-171450" algn="ctr">
              <a:buFontTx/>
              <a:buChar char="•"/>
            </a:pPr>
            <a:endParaRPr lang="en-US" sz="1200" b="1" dirty="0">
              <a:solidFill>
                <a:srgbClr val="242852"/>
              </a:solidFill>
              <a:latin typeface="Chalkboard" charset="0"/>
            </a:endParaRP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8305800" y="914400"/>
            <a:ext cx="838200" cy="525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46" name="Picture 6" descr="beneath1_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050" y="1816150"/>
            <a:ext cx="6019800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41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4-13 at 10.46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52" y="183826"/>
            <a:ext cx="7715826" cy="600399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6200000">
            <a:off x="2334510" y="1229805"/>
            <a:ext cx="810700" cy="86193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18363" y="888767"/>
            <a:ext cx="2278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Winter efflux of CO</a:t>
            </a:r>
            <a:r>
              <a:rPr lang="en-US" sz="2000" baseline="-25000" dirty="0" smtClean="0">
                <a:solidFill>
                  <a:srgbClr val="FF0000"/>
                </a:solidFill>
              </a:rPr>
              <a:t>2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4548" y="6409533"/>
            <a:ext cx="1916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Rysgaard</a:t>
            </a:r>
            <a:r>
              <a:rPr lang="en-US" sz="1600" dirty="0" smtClean="0"/>
              <a:t> et al., 2011</a:t>
            </a:r>
            <a:endParaRPr lang="en-US" sz="1600" dirty="0"/>
          </a:p>
        </p:txBody>
      </p:sp>
      <p:sp>
        <p:nvSpPr>
          <p:cNvPr id="7" name="Oval 6"/>
          <p:cNvSpPr/>
          <p:nvPr/>
        </p:nvSpPr>
        <p:spPr>
          <a:xfrm>
            <a:off x="5669401" y="1838423"/>
            <a:ext cx="914400" cy="9144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02908" y="2522816"/>
            <a:ext cx="1398330" cy="1407073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15528" y="2018310"/>
            <a:ext cx="59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ICE </a:t>
            </a:r>
          </a:p>
          <a:p>
            <a:pPr algn="ctr"/>
            <a:r>
              <a:rPr lang="en-US" sz="1200" dirty="0" smtClean="0"/>
              <a:t>ALGAE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46034" y="3020540"/>
            <a:ext cx="1300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PHYTOPLANKTON</a:t>
            </a:r>
          </a:p>
        </p:txBody>
      </p:sp>
      <p:sp>
        <p:nvSpPr>
          <p:cNvPr id="10" name="Oval 9"/>
          <p:cNvSpPr/>
          <p:nvPr/>
        </p:nvSpPr>
        <p:spPr>
          <a:xfrm>
            <a:off x="696066" y="2984169"/>
            <a:ext cx="1398330" cy="1407073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9192" y="3481893"/>
            <a:ext cx="1300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PHYTOPLANKTON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41489" y="939539"/>
            <a:ext cx="11113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CO</a:t>
            </a:r>
            <a:r>
              <a:rPr lang="en-US" sz="2200" baseline="-25000" dirty="0" smtClean="0"/>
              <a:t>2 </a:t>
            </a:r>
            <a:r>
              <a:rPr lang="en-US" sz="2200" dirty="0" smtClean="0"/>
              <a:t>sink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64700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7" grpId="0" animBg="1"/>
      <p:bldP spid="8" grpId="0" animBg="1"/>
      <p:bldP spid="10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Screen Shot 2012-04-08 at 7.42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2-04-08 at 7.42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0"/>
            <a:ext cx="50546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2-04-08 at 7.40.2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3079750"/>
            <a:ext cx="503555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6999" y="223095"/>
            <a:ext cx="340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Algal food for under-ice fauna</a:t>
            </a:r>
            <a:endParaRPr lang="en-US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5882" y="3094861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halkboard"/>
                <a:cs typeface="Chalkboard"/>
              </a:rPr>
              <a:t>Refuge from predators</a:t>
            </a:r>
            <a:endParaRPr lang="en-US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73061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68375"/>
            <a:ext cx="87630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0">
                <a:solidFill>
                  <a:srgbClr val="333399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6019800" y="968375"/>
            <a:ext cx="2862263" cy="274638"/>
          </a:xfrm>
          <a:prstGeom prst="rect">
            <a:avLst/>
          </a:prstGeom>
          <a:solidFill>
            <a:srgbClr val="968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Chalkboard" charset="0"/>
              </a:rPr>
              <a:t>(adapted from Wassmann et al., 2004)</a:t>
            </a:r>
            <a:endParaRPr lang="en-US" sz="1200" i="1"/>
          </a:p>
        </p:txBody>
      </p:sp>
      <p:sp>
        <p:nvSpPr>
          <p:cNvPr id="44035" name="Line 4"/>
          <p:cNvSpPr>
            <a:spLocks noChangeShapeType="1"/>
          </p:cNvSpPr>
          <p:nvPr/>
        </p:nvSpPr>
        <p:spPr bwMode="auto">
          <a:xfrm>
            <a:off x="1981200" y="5692775"/>
            <a:ext cx="304800" cy="0"/>
          </a:xfrm>
          <a:prstGeom prst="line">
            <a:avLst/>
          </a:prstGeom>
          <a:noFill/>
          <a:ln w="177800">
            <a:solidFill>
              <a:srgbClr val="5173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5"/>
          <p:cNvSpPr>
            <a:spLocks noChangeShapeType="1"/>
          </p:cNvSpPr>
          <p:nvPr/>
        </p:nvSpPr>
        <p:spPr bwMode="auto">
          <a:xfrm>
            <a:off x="1981200" y="6378575"/>
            <a:ext cx="304800" cy="0"/>
          </a:xfrm>
          <a:prstGeom prst="line">
            <a:avLst/>
          </a:prstGeom>
          <a:noFill/>
          <a:ln w="177800">
            <a:solidFill>
              <a:srgbClr val="5064B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Line 6"/>
          <p:cNvSpPr>
            <a:spLocks noChangeShapeType="1"/>
          </p:cNvSpPr>
          <p:nvPr/>
        </p:nvSpPr>
        <p:spPr bwMode="auto">
          <a:xfrm>
            <a:off x="2133600" y="5692775"/>
            <a:ext cx="0" cy="685800"/>
          </a:xfrm>
          <a:prstGeom prst="line">
            <a:avLst/>
          </a:prstGeom>
          <a:noFill/>
          <a:ln w="63500">
            <a:solidFill>
              <a:srgbClr val="968F5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Oval 7"/>
          <p:cNvSpPr>
            <a:spLocks noChangeArrowheads="1"/>
          </p:cNvSpPr>
          <p:nvPr/>
        </p:nvSpPr>
        <p:spPr bwMode="auto">
          <a:xfrm rot="-1015451">
            <a:off x="841375" y="3178175"/>
            <a:ext cx="2359025" cy="249238"/>
          </a:xfrm>
          <a:prstGeom prst="ellipse">
            <a:avLst/>
          </a:prstGeom>
          <a:solidFill>
            <a:srgbClr val="6390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Oval 8"/>
          <p:cNvSpPr>
            <a:spLocks noChangeArrowheads="1"/>
          </p:cNvSpPr>
          <p:nvPr/>
        </p:nvSpPr>
        <p:spPr bwMode="auto">
          <a:xfrm rot="774599">
            <a:off x="6172200" y="3025775"/>
            <a:ext cx="1004888" cy="152400"/>
          </a:xfrm>
          <a:prstGeom prst="ellipse">
            <a:avLst/>
          </a:prstGeom>
          <a:solidFill>
            <a:srgbClr val="6390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1447800" y="3124200"/>
            <a:ext cx="1273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2B2B2B"/>
                </a:solidFill>
                <a:latin typeface="Helvetica" charset="0"/>
                <a:cs typeface="Helvetica" charset="0"/>
              </a:rPr>
              <a:t>Ice algae</a:t>
            </a:r>
            <a:endParaRPr lang="en-US" sz="1200">
              <a:latin typeface="Helvetica" charset="0"/>
              <a:cs typeface="Helvetica" charset="0"/>
            </a:endParaRPr>
          </a:p>
        </p:txBody>
      </p:sp>
      <p:sp>
        <p:nvSpPr>
          <p:cNvPr id="44041" name="Text Box 11"/>
          <p:cNvSpPr txBox="1">
            <a:spLocks noChangeArrowheads="1"/>
          </p:cNvSpPr>
          <p:nvPr/>
        </p:nvSpPr>
        <p:spPr bwMode="auto">
          <a:xfrm>
            <a:off x="609600" y="228600"/>
            <a:ext cx="7848600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242852"/>
                </a:solidFill>
                <a:latin typeface="Chalkboard" charset="0"/>
              </a:rPr>
              <a:t>Early season support for a whole ecosystem</a:t>
            </a:r>
          </a:p>
          <a:p>
            <a:pPr algn="ctr"/>
            <a:endParaRPr lang="en-US" sz="1200" b="1">
              <a:solidFill>
                <a:srgbClr val="F9FF0A"/>
              </a:solidFill>
              <a:latin typeface="Chalkboard" charset="0"/>
            </a:endParaRPr>
          </a:p>
        </p:txBody>
      </p:sp>
      <p:sp>
        <p:nvSpPr>
          <p:cNvPr id="44042" name="Oval 8"/>
          <p:cNvSpPr>
            <a:spLocks noChangeArrowheads="1"/>
          </p:cNvSpPr>
          <p:nvPr/>
        </p:nvSpPr>
        <p:spPr bwMode="auto">
          <a:xfrm rot="-259889">
            <a:off x="155575" y="3582988"/>
            <a:ext cx="1079500" cy="125412"/>
          </a:xfrm>
          <a:prstGeom prst="ellipse">
            <a:avLst/>
          </a:prstGeom>
          <a:solidFill>
            <a:srgbClr val="6390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2296" y="3949700"/>
            <a:ext cx="1618126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Currently all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tightly coupled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30006" y="5172859"/>
            <a:ext cx="563263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F</a:t>
            </a:r>
            <a:r>
              <a:rPr lang="en-US" b="1" dirty="0" smtClean="0">
                <a:solidFill>
                  <a:srgbClr val="0000FF"/>
                </a:solidFill>
              </a:rPr>
              <a:t>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7323" y="5168445"/>
            <a:ext cx="87536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</a:rPr>
              <a:t>N</a:t>
            </a:r>
            <a:r>
              <a:rPr lang="en-US" b="1" dirty="0" err="1" smtClean="0">
                <a:solidFill>
                  <a:srgbClr val="0000FF"/>
                </a:solidFill>
              </a:rPr>
              <a:t>arwal</a:t>
            </a:r>
            <a:endParaRPr lang="en-US" b="1" dirty="0" smtClean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6951" y="4691347"/>
            <a:ext cx="580620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</a:t>
            </a:r>
            <a:r>
              <a:rPr lang="en-US" b="1" dirty="0" smtClean="0">
                <a:solidFill>
                  <a:srgbClr val="0000FF"/>
                </a:solidFill>
              </a:rPr>
              <a:t>eal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87780" y="4410755"/>
            <a:ext cx="754339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Polar  bear</a:t>
            </a:r>
          </a:p>
        </p:txBody>
      </p:sp>
    </p:spTree>
    <p:extLst>
      <p:ext uri="{BB962C8B-B14F-4D97-AF65-F5344CB8AC3E}">
        <p14:creationId xmlns:p14="http://schemas.microsoft.com/office/powerpoint/2010/main" val="165641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23-05-12 at 11.02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9625"/>
            <a:ext cx="5064824" cy="4903181"/>
          </a:xfrm>
          <a:prstGeom prst="rect">
            <a:avLst/>
          </a:prstGeom>
        </p:spPr>
      </p:pic>
      <p:pic>
        <p:nvPicPr>
          <p:cNvPr id="6" name="Picture 5" descr="Screen Shot 2023-05-12 at 11.03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50" y="700821"/>
            <a:ext cx="5634252" cy="2652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4904" y="2330272"/>
            <a:ext cx="1149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 bear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21941" y="3650351"/>
            <a:ext cx="853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Narwal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90691" y="6463475"/>
            <a:ext cx="3136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Pagano and Williams, 2021 </a:t>
            </a:r>
            <a:r>
              <a:rPr lang="en-US" sz="1600" dirty="0" err="1" smtClean="0"/>
              <a:t>Exp</a:t>
            </a:r>
            <a:r>
              <a:rPr lang="en-US" sz="1600" dirty="0" smtClean="0"/>
              <a:t> </a:t>
            </a:r>
            <a:r>
              <a:rPr lang="en-US" sz="1600" dirty="0" err="1" smtClean="0"/>
              <a:t>Biol</a:t>
            </a:r>
            <a:endParaRPr lang="en-US" sz="1600" dirty="0"/>
          </a:p>
        </p:txBody>
      </p:sp>
      <p:pic>
        <p:nvPicPr>
          <p:cNvPr id="4" name="Picture 3" descr="Screen Shot 2023-05-14 at 11.46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348" y="3799000"/>
            <a:ext cx="3355630" cy="25273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24530" y="59072"/>
            <a:ext cx="438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energetic costs of sea ice loss</a:t>
            </a:r>
            <a:endParaRPr lang="en-US" sz="2400" dirty="0"/>
          </a:p>
        </p:txBody>
      </p:sp>
      <p:pic>
        <p:nvPicPr>
          <p:cNvPr id="11" name="Picture 10" descr="Screen Shot 2023-05-14 at 11.43.1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7" y="107522"/>
            <a:ext cx="2712526" cy="179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0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35686" y="6390332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Polyakov</a:t>
            </a:r>
            <a:r>
              <a:rPr lang="en-US" dirty="0" smtClean="0"/>
              <a:t> et al., 2020 Frontiers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240" y="255645"/>
            <a:ext cx="88115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On the ocean scale, primary production is increasing </a:t>
            </a:r>
          </a:p>
          <a:p>
            <a:pPr algn="ctr"/>
            <a:r>
              <a:rPr lang="en-US" sz="2800" dirty="0">
                <a:solidFill>
                  <a:srgbClr val="0000FF"/>
                </a:solidFill>
              </a:rPr>
              <a:t>a</a:t>
            </a:r>
            <a:r>
              <a:rPr lang="en-US" sz="2800" dirty="0" smtClean="0">
                <a:solidFill>
                  <a:srgbClr val="0000FF"/>
                </a:solidFill>
              </a:rPr>
              <a:t>s thinner ice with less snow forms later and melts earlier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962" y="4579121"/>
            <a:ext cx="86004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ot only due to warming and increased light transmission</a:t>
            </a:r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A</a:t>
            </a:r>
            <a:r>
              <a:rPr lang="en-US" sz="2800" dirty="0" smtClean="0">
                <a:solidFill>
                  <a:srgbClr val="3366FF"/>
                </a:solidFill>
              </a:rPr>
              <a:t>vailable nutrients are essential</a:t>
            </a:r>
            <a:endParaRPr lang="en-US" sz="2800" dirty="0">
              <a:solidFill>
                <a:srgbClr val="3366FF"/>
              </a:solidFill>
            </a:endParaRPr>
          </a:p>
        </p:txBody>
      </p:sp>
      <p:pic>
        <p:nvPicPr>
          <p:cNvPr id="8" name="Picture 7" descr="Screen Shot 2023-05-14 at 11.01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" y="1638197"/>
            <a:ext cx="9170203" cy="26370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250" y="1638197"/>
            <a:ext cx="1235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1981–1995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25832" y="1650235"/>
            <a:ext cx="1235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2006–2017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63833" y="1632737"/>
            <a:ext cx="11644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05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ost flowers from Er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2029" y="6483255"/>
            <a:ext cx="5371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Frost flowers on new ice, Dec 2008; photo by RE Collins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62253" y="3217465"/>
            <a:ext cx="8697236" cy="45259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S</a:t>
            </a:r>
            <a:r>
              <a:rPr lang="en-US" sz="2600" dirty="0" smtClean="0">
                <a:solidFill>
                  <a:schemeClr val="bg1"/>
                </a:solidFill>
              </a:rPr>
              <a:t>ea ice is fully inhabited</a:t>
            </a:r>
          </a:p>
          <a:p>
            <a:r>
              <a:rPr lang="en-US" sz="2600" dirty="0">
                <a:solidFill>
                  <a:schemeClr val="bg1"/>
                </a:solidFill>
              </a:rPr>
              <a:t>It functions seasonally as a gas </a:t>
            </a:r>
            <a:r>
              <a:rPr lang="en-US" sz="2600" dirty="0" smtClean="0">
                <a:solidFill>
                  <a:schemeClr val="bg1"/>
                </a:solidFill>
              </a:rPr>
              <a:t>sink or source</a:t>
            </a:r>
            <a:endParaRPr lang="en-US" sz="2600" dirty="0">
              <a:solidFill>
                <a:schemeClr val="bg1"/>
              </a:solidFill>
            </a:endParaRPr>
          </a:p>
          <a:p>
            <a:r>
              <a:rPr lang="en-US" sz="2600" dirty="0" smtClean="0">
                <a:solidFill>
                  <a:schemeClr val="bg1"/>
                </a:solidFill>
              </a:rPr>
              <a:t>Ice algal blooms support the larger ecosystem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Changes in sea ice will lead to an altered ecosystem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8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66"/>
            <a:ext cx="8229600" cy="1143000"/>
          </a:xfrm>
        </p:spPr>
        <p:txBody>
          <a:bodyPr/>
          <a:lstStyle/>
          <a:p>
            <a:r>
              <a:rPr lang="en-US" dirty="0" smtClean="0"/>
              <a:t>Opening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166" y="2960054"/>
            <a:ext cx="7547265" cy="4525963"/>
          </a:xfrm>
        </p:spPr>
        <p:txBody>
          <a:bodyPr>
            <a:normAutofit/>
          </a:bodyPr>
          <a:lstStyle/>
          <a:p>
            <a:r>
              <a:rPr lang="en-US" sz="2600" dirty="0" err="1"/>
              <a:t>M</a:t>
            </a:r>
            <a:r>
              <a:rPr lang="en-US" sz="2600" dirty="0" err="1" smtClean="0"/>
              <a:t>icroscale</a:t>
            </a:r>
            <a:r>
              <a:rPr lang="en-US" sz="2600" dirty="0" smtClean="0"/>
              <a:t> habitats within sea ice</a:t>
            </a:r>
          </a:p>
          <a:p>
            <a:r>
              <a:rPr lang="en-US" sz="2600" dirty="0"/>
              <a:t>Gas exchange between sea ice and atmosphere</a:t>
            </a:r>
          </a:p>
          <a:p>
            <a:r>
              <a:rPr lang="en-US" sz="2600" dirty="0" smtClean="0"/>
              <a:t>Mass production of ice-algal biomass in support of the larger ecosystem</a:t>
            </a:r>
          </a:p>
          <a:p>
            <a:r>
              <a:rPr lang="en-US" sz="2600" dirty="0" smtClean="0"/>
              <a:t>Ecosystem implications of climate-driven </a:t>
            </a:r>
            <a:r>
              <a:rPr lang="en-US" sz="2600" dirty="0"/>
              <a:t>thinner </a:t>
            </a:r>
            <a:r>
              <a:rPr lang="en-US" sz="2600" dirty="0" smtClean="0"/>
              <a:t>ice and snow </a:t>
            </a:r>
            <a:r>
              <a:rPr lang="en-US" sz="2600" dirty="0"/>
              <a:t>cover, </a:t>
            </a:r>
            <a:r>
              <a:rPr lang="en-US" sz="2600" dirty="0" smtClean="0"/>
              <a:t>delayed ice formation, and earlier melting</a:t>
            </a:r>
          </a:p>
          <a:p>
            <a:endParaRPr lang="en-US" sz="2600" dirty="0" smtClean="0"/>
          </a:p>
          <a:p>
            <a:endParaRPr lang="en-US" sz="2600" dirty="0"/>
          </a:p>
        </p:txBody>
      </p:sp>
      <p:pic>
        <p:nvPicPr>
          <p:cNvPr id="6" name="Picture 5" descr="Screen Shot 2023-05-13 at 12.33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992"/>
            <a:ext cx="9144000" cy="1617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77681" y="826386"/>
            <a:ext cx="176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Golden et al., 2020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373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6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DC_01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12954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3" descr="IR_01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002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3657600" y="5638800"/>
            <a:ext cx="1895565" cy="230832"/>
          </a:xfrm>
          <a:prstGeom prst="rect">
            <a:avLst/>
          </a:prstGeom>
          <a:solidFill>
            <a:srgbClr val="0001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>
                <a:solidFill>
                  <a:schemeClr val="bg1"/>
                </a:solidFill>
              </a:rPr>
              <a:t>Photo by J. Deming, 11 Feb 2010</a:t>
            </a:r>
            <a:endParaRPr lang="en-US" sz="900" dirty="0"/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1076420" y="533400"/>
            <a:ext cx="7235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Chalkboard" charset="0"/>
              </a:rPr>
              <a:t>Coring </a:t>
            </a:r>
            <a:r>
              <a:rPr lang="en-US" dirty="0" smtClean="0">
                <a:solidFill>
                  <a:srgbClr val="FFFFFF"/>
                </a:solidFill>
                <a:latin typeface="Chalkboard" charset="0"/>
              </a:rPr>
              <a:t>winter </a:t>
            </a:r>
            <a:r>
              <a:rPr lang="en-US" dirty="0">
                <a:solidFill>
                  <a:srgbClr val="FFFFFF"/>
                </a:solidFill>
                <a:latin typeface="Chalkboard" charset="0"/>
              </a:rPr>
              <a:t>sea ice off </a:t>
            </a:r>
            <a:r>
              <a:rPr lang="en-US" dirty="0" err="1">
                <a:solidFill>
                  <a:srgbClr val="FFFFFF"/>
                </a:solidFill>
                <a:latin typeface="Chalkboard" charset="0"/>
              </a:rPr>
              <a:t>U</a:t>
            </a:r>
            <a:r>
              <a:rPr lang="en-US" dirty="0" err="1" smtClean="0">
                <a:solidFill>
                  <a:srgbClr val="FFFFFF"/>
                </a:solidFill>
                <a:latin typeface="Chalkboard" charset="0"/>
              </a:rPr>
              <a:t>tqiagvik</a:t>
            </a:r>
            <a:r>
              <a:rPr lang="en-US" dirty="0" smtClean="0">
                <a:solidFill>
                  <a:srgbClr val="FFFFFF"/>
                </a:solidFill>
                <a:latin typeface="Chalkboard" charset="0"/>
              </a:rPr>
              <a:t>, AK </a:t>
            </a:r>
            <a:r>
              <a:rPr lang="en-US" dirty="0">
                <a:solidFill>
                  <a:srgbClr val="FFFFFF"/>
                </a:solidFill>
                <a:latin typeface="Chalkboard" charset="0"/>
              </a:rPr>
              <a:t>(</a:t>
            </a:r>
            <a:r>
              <a:rPr lang="en-US" dirty="0" smtClean="0">
                <a:solidFill>
                  <a:srgbClr val="FFFFFF"/>
                </a:solidFill>
                <a:latin typeface="Chalkboard" charset="0"/>
              </a:rPr>
              <a:t>Feb </a:t>
            </a:r>
            <a:r>
              <a:rPr lang="en-US" dirty="0">
                <a:solidFill>
                  <a:srgbClr val="FFFFFF"/>
                </a:solidFill>
                <a:latin typeface="Chalkboard" charset="0"/>
              </a:rPr>
              <a:t>2010)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1981200" y="1339850"/>
            <a:ext cx="165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halkboard" charset="0"/>
              </a:rPr>
              <a:t>Jesse Colangelo-Lillis</a:t>
            </a:r>
            <a:endParaRPr lang="en-US" sz="1200"/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76200" y="5486400"/>
            <a:ext cx="1204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halkboard" charset="0"/>
              </a:rPr>
              <a:t>Marcela Ewert</a:t>
            </a:r>
            <a:endParaRPr lang="en-US" sz="1200"/>
          </a:p>
        </p:txBody>
      </p:sp>
      <p:sp>
        <p:nvSpPr>
          <p:cNvPr id="2" name="TextBox 1"/>
          <p:cNvSpPr txBox="1"/>
          <p:nvPr/>
        </p:nvSpPr>
        <p:spPr>
          <a:xfrm>
            <a:off x="6213291" y="5694521"/>
            <a:ext cx="2289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Infra-red camera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2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6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6" name="Picture 3" descr="DC_01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Picture 4" descr="IR_01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335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83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642" y="2219808"/>
            <a:ext cx="2539192" cy="2523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5" name="Picture 3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642" y="2219807"/>
            <a:ext cx="2557496" cy="25268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4" descr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2536825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-947943" y="113219"/>
            <a:ext cx="109459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242852"/>
                </a:solidFill>
                <a:latin typeface="Chalkboard" charset="0"/>
              </a:rPr>
              <a:t>On the small scale: </a:t>
            </a:r>
          </a:p>
          <a:p>
            <a:pPr algn="ctr">
              <a:defRPr/>
            </a:pPr>
            <a:r>
              <a:rPr lang="en-US" sz="2800" dirty="0" smtClean="0">
                <a:solidFill>
                  <a:srgbClr val="242852"/>
                </a:solidFill>
                <a:latin typeface="Chalkboard" charset="0"/>
              </a:rPr>
              <a:t>temperature determines sea ice microstructure</a:t>
            </a:r>
            <a:endParaRPr lang="en-US" sz="2800" b="1" dirty="0">
              <a:solidFill>
                <a:srgbClr val="242852"/>
              </a:solidFill>
              <a:latin typeface="Chalkboard" charset="0"/>
            </a:endParaRP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2705314" y="1331288"/>
            <a:ext cx="38687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  <a:latin typeface="Chalkboard" charset="0"/>
              </a:rPr>
              <a:t>brine-concentrating effect</a:t>
            </a: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3565674" y="4892532"/>
            <a:ext cx="20574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242852"/>
                </a:solidFill>
                <a:latin typeface="Chalkboard" charset="0"/>
              </a:rPr>
              <a:t>–2.4°C</a:t>
            </a:r>
          </a:p>
          <a:p>
            <a:pPr algn="ctr"/>
            <a:endParaRPr lang="en-US" sz="1000" dirty="0">
              <a:solidFill>
                <a:srgbClr val="242852"/>
              </a:solidFill>
              <a:latin typeface="Chalkboard" charset="0"/>
            </a:endParaRPr>
          </a:p>
          <a:p>
            <a:pPr algn="ctr"/>
            <a:r>
              <a:rPr lang="en-US" dirty="0">
                <a:solidFill>
                  <a:srgbClr val="242852"/>
                </a:solidFill>
                <a:latin typeface="Chalkboard" charset="0"/>
              </a:rPr>
              <a:t>17%</a:t>
            </a:r>
            <a:endParaRPr lang="en-US" baseline="30000" dirty="0">
              <a:solidFill>
                <a:srgbClr val="242852"/>
              </a:solidFill>
              <a:latin typeface="Chalkboard" charset="0"/>
            </a:endParaRPr>
          </a:p>
          <a:p>
            <a:endParaRPr lang="en-US" dirty="0">
              <a:solidFill>
                <a:schemeClr val="bg1"/>
              </a:solidFill>
              <a:latin typeface="Chalkboard" charset="0"/>
            </a:endParaRP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838200" y="4953000"/>
            <a:ext cx="20574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242852"/>
                </a:solidFill>
                <a:latin typeface="Chalkboard" charset="0"/>
              </a:rPr>
              <a:t>–1.5°C</a:t>
            </a:r>
          </a:p>
          <a:p>
            <a:pPr algn="ctr"/>
            <a:endParaRPr lang="en-US" sz="1000" dirty="0">
              <a:solidFill>
                <a:srgbClr val="242852"/>
              </a:solidFill>
              <a:latin typeface="Chalkboard" charset="0"/>
            </a:endParaRPr>
          </a:p>
          <a:p>
            <a:pPr algn="ctr"/>
            <a:r>
              <a:rPr lang="en-US" dirty="0">
                <a:solidFill>
                  <a:srgbClr val="242852"/>
                </a:solidFill>
                <a:latin typeface="Chalkboard" charset="0"/>
              </a:rPr>
              <a:t>21% liquid</a:t>
            </a:r>
          </a:p>
          <a:p>
            <a:endParaRPr lang="en-US" dirty="0">
              <a:solidFill>
                <a:srgbClr val="242852"/>
              </a:solidFill>
              <a:latin typeface="Chalkboard" charset="0"/>
            </a:endParaRP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6172200" y="4876800"/>
            <a:ext cx="20574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242852"/>
                </a:solidFill>
                <a:latin typeface="Chalkboard" charset="0"/>
              </a:rPr>
              <a:t>–30°C </a:t>
            </a:r>
          </a:p>
          <a:p>
            <a:pPr algn="ctr"/>
            <a:endParaRPr lang="en-US" sz="1000" dirty="0">
              <a:solidFill>
                <a:srgbClr val="242852"/>
              </a:solidFill>
              <a:latin typeface="Chalkboard" charset="0"/>
            </a:endParaRPr>
          </a:p>
          <a:p>
            <a:pPr algn="ctr"/>
            <a:r>
              <a:rPr lang="en-US" dirty="0">
                <a:solidFill>
                  <a:srgbClr val="242852"/>
                </a:solidFill>
                <a:latin typeface="Chalkboard" charset="0"/>
              </a:rPr>
              <a:t>2%</a:t>
            </a:r>
            <a:endParaRPr lang="en-US" baseline="30000" dirty="0">
              <a:solidFill>
                <a:srgbClr val="242852"/>
              </a:solidFill>
              <a:latin typeface="Chalkboard" charset="0"/>
            </a:endParaRPr>
          </a:p>
          <a:p>
            <a:endParaRPr lang="en-US" dirty="0">
              <a:solidFill>
                <a:schemeClr val="bg1"/>
              </a:solidFill>
              <a:latin typeface="Chalkboard" charset="0"/>
            </a:endParaRPr>
          </a:p>
        </p:txBody>
      </p:sp>
      <p:sp>
        <p:nvSpPr>
          <p:cNvPr id="95242" name="Oval 10"/>
          <p:cNvSpPr>
            <a:spLocks noChangeArrowheads="1"/>
          </p:cNvSpPr>
          <p:nvPr/>
        </p:nvSpPr>
        <p:spPr bwMode="auto">
          <a:xfrm>
            <a:off x="1600200" y="2514600"/>
            <a:ext cx="685800" cy="12192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95243" name="Oval 11"/>
          <p:cNvSpPr>
            <a:spLocks noChangeArrowheads="1"/>
          </p:cNvSpPr>
          <p:nvPr/>
        </p:nvSpPr>
        <p:spPr bwMode="auto">
          <a:xfrm>
            <a:off x="4419600" y="2743200"/>
            <a:ext cx="228600" cy="6096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95244" name="Oval 12"/>
          <p:cNvSpPr>
            <a:spLocks noChangeArrowheads="1"/>
          </p:cNvSpPr>
          <p:nvPr/>
        </p:nvSpPr>
        <p:spPr bwMode="auto">
          <a:xfrm>
            <a:off x="7162800" y="2971800"/>
            <a:ext cx="152400" cy="2286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25612" name="Line 13"/>
          <p:cNvSpPr>
            <a:spLocks noChangeShapeType="1"/>
          </p:cNvSpPr>
          <p:nvPr/>
        </p:nvSpPr>
        <p:spPr bwMode="auto">
          <a:xfrm flipV="1">
            <a:off x="457200" y="2248429"/>
            <a:ext cx="0" cy="2474383"/>
          </a:xfrm>
          <a:prstGeom prst="line">
            <a:avLst/>
          </a:prstGeom>
          <a:noFill/>
          <a:ln w="9525">
            <a:solidFill>
              <a:srgbClr val="24285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Text Box 14"/>
          <p:cNvSpPr txBox="1">
            <a:spLocks noChangeArrowheads="1"/>
          </p:cNvSpPr>
          <p:nvPr/>
        </p:nvSpPr>
        <p:spPr bwMode="auto">
          <a:xfrm rot="16200000">
            <a:off x="-201282" y="3227392"/>
            <a:ext cx="883019" cy="36933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halkboard" charset="0"/>
              </a:rPr>
              <a:t>30 mm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458010" y="1758608"/>
            <a:ext cx="945590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halkboard"/>
                <a:cs typeface="Chalkboard"/>
              </a:rPr>
              <a:t>36 </a:t>
            </a:r>
            <a:r>
              <a:rPr lang="en-US" sz="2000" dirty="0" err="1" smtClean="0">
                <a:solidFill>
                  <a:srgbClr val="0000FF"/>
                </a:solidFill>
                <a:latin typeface="Chalkboard"/>
                <a:cs typeface="Chalkboard"/>
              </a:rPr>
              <a:t>ppt</a:t>
            </a:r>
            <a:endParaRPr lang="en-US" sz="20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0036" y="1804698"/>
            <a:ext cx="1095172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halkboard"/>
                <a:cs typeface="Chalkboard"/>
              </a:rPr>
              <a:t>220 </a:t>
            </a:r>
            <a:r>
              <a:rPr lang="en-US" sz="2000" dirty="0" err="1" smtClean="0">
                <a:solidFill>
                  <a:srgbClr val="0000FF"/>
                </a:solidFill>
                <a:latin typeface="Chalkboard"/>
                <a:cs typeface="Chalkboard"/>
              </a:rPr>
              <a:t>ppt</a:t>
            </a:r>
            <a:endParaRPr lang="en-US" sz="20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3891" y="6414990"/>
            <a:ext cx="2906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Adapted from </a:t>
            </a:r>
            <a:r>
              <a:rPr lang="en-US" sz="1600" dirty="0" err="1" smtClean="0"/>
              <a:t>Eicken</a:t>
            </a:r>
            <a:r>
              <a:rPr lang="en-US" sz="1600" dirty="0" smtClean="0"/>
              <a:t> et al., 1999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595849" y="1592306"/>
            <a:ext cx="757171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896472" y="1603616"/>
            <a:ext cx="757171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10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8" grpId="0"/>
      <p:bldP spid="95239" grpId="0"/>
      <p:bldP spid="95241" grpId="0"/>
      <p:bldP spid="95243" grpId="0" animBg="1"/>
      <p:bldP spid="95244" grpId="0" animBg="1"/>
      <p:bldP spid="2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C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86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685800" y="609600"/>
            <a:ext cx="3186113" cy="96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dirty="0">
                <a:solidFill>
                  <a:srgbClr val="FAFF07"/>
                </a:solidFill>
                <a:latin typeface="Chalkboard" charset="0"/>
              </a:rPr>
              <a:t>Transmitted light</a:t>
            </a:r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FFFDF4"/>
                </a:solidFill>
                <a:latin typeface="Chalkboard" charset="0"/>
              </a:rPr>
              <a:t>N</a:t>
            </a:r>
            <a:r>
              <a:rPr lang="en-US" sz="2400" dirty="0" smtClean="0">
                <a:solidFill>
                  <a:srgbClr val="FFFDF4"/>
                </a:solidFill>
                <a:latin typeface="Chalkboard" charset="0"/>
              </a:rPr>
              <a:t>o stain</a:t>
            </a:r>
            <a:endParaRPr lang="en-US" sz="2400" dirty="0">
              <a:solidFill>
                <a:srgbClr val="FAFF07"/>
              </a:solidFill>
              <a:latin typeface="Chalkboard" charset="0"/>
            </a:endParaRP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5182605" y="654050"/>
            <a:ext cx="336984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AFF07"/>
                </a:solidFill>
                <a:latin typeface="Chalkboard" charset="0"/>
              </a:rPr>
              <a:t>Epifluorescent</a:t>
            </a:r>
            <a:r>
              <a:rPr lang="en-US" sz="2800" dirty="0">
                <a:solidFill>
                  <a:srgbClr val="FAFF07"/>
                </a:solidFill>
                <a:latin typeface="Chalkboard" charset="0"/>
              </a:rPr>
              <a:t> light</a:t>
            </a:r>
          </a:p>
          <a:p>
            <a:pPr algn="ctr"/>
            <a:r>
              <a:rPr lang="en-US" sz="2800" dirty="0">
                <a:solidFill>
                  <a:srgbClr val="FAFF07"/>
                </a:solidFill>
                <a:latin typeface="Chalkboard" charset="0"/>
              </a:rPr>
              <a:t> </a:t>
            </a:r>
            <a:r>
              <a:rPr lang="en-US" sz="2400" dirty="0" smtClean="0">
                <a:solidFill>
                  <a:srgbClr val="FFFFF9"/>
                </a:solidFill>
                <a:latin typeface="Chalkboard" charset="0"/>
              </a:rPr>
              <a:t>Stained for DNA</a:t>
            </a:r>
            <a:r>
              <a:rPr lang="en-US" sz="2400" dirty="0" smtClean="0">
                <a:solidFill>
                  <a:srgbClr val="FAFF07"/>
                </a:solidFill>
                <a:latin typeface="Chalkboard" charset="0"/>
              </a:rPr>
              <a:t>  </a:t>
            </a:r>
            <a:endParaRPr lang="en-US" sz="2400" b="1" dirty="0">
              <a:solidFill>
                <a:srgbClr val="FAFF07"/>
              </a:solidFill>
              <a:latin typeface="Chalkboard" charset="0"/>
            </a:endParaRP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4038600" y="5635625"/>
            <a:ext cx="1082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FFFF"/>
                </a:solidFill>
                <a:latin typeface="Chalkboard" charset="0"/>
              </a:rPr>
              <a:t>–15°C</a:t>
            </a:r>
            <a:endParaRPr lang="en-US" sz="2800">
              <a:latin typeface="Chalkboard" charset="0"/>
            </a:endParaRP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0" y="1524000"/>
            <a:ext cx="9144000" cy="152400"/>
          </a:xfrm>
          <a:prstGeom prst="rect">
            <a:avLst/>
          </a:prstGeom>
          <a:solidFill>
            <a:srgbClr val="0B2C9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0" y="5181600"/>
            <a:ext cx="9144000" cy="457200"/>
          </a:xfrm>
          <a:prstGeom prst="rect">
            <a:avLst/>
          </a:prstGeom>
          <a:solidFill>
            <a:srgbClr val="0B2C9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0" y="1295400"/>
            <a:ext cx="304800" cy="4343400"/>
          </a:xfrm>
          <a:prstGeom prst="rect">
            <a:avLst/>
          </a:prstGeom>
          <a:solidFill>
            <a:srgbClr val="0B2C9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8763000" y="1143000"/>
            <a:ext cx="381000" cy="4724400"/>
          </a:xfrm>
          <a:prstGeom prst="rect">
            <a:avLst/>
          </a:prstGeom>
          <a:solidFill>
            <a:srgbClr val="0B2C9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203" name="Rectangle 11"/>
          <p:cNvSpPr>
            <a:spLocks noChangeArrowheads="1"/>
          </p:cNvSpPr>
          <p:nvPr/>
        </p:nvSpPr>
        <p:spPr bwMode="auto">
          <a:xfrm>
            <a:off x="4343400" y="1066800"/>
            <a:ext cx="457200" cy="4419600"/>
          </a:xfrm>
          <a:prstGeom prst="rect">
            <a:avLst/>
          </a:prstGeom>
          <a:solidFill>
            <a:srgbClr val="0B2C9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204" name="Rectangle 12"/>
          <p:cNvSpPr>
            <a:spLocks noChangeArrowheads="1"/>
          </p:cNvSpPr>
          <p:nvPr/>
        </p:nvSpPr>
        <p:spPr bwMode="auto">
          <a:xfrm>
            <a:off x="2743200" y="3900488"/>
            <a:ext cx="1397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658622"/>
                </a:solidFill>
                <a:latin typeface="Chalkboard" charset="0"/>
              </a:rPr>
              <a:t>diatoms</a:t>
            </a:r>
            <a:endParaRPr lang="en-US" b="1">
              <a:solidFill>
                <a:srgbClr val="658622"/>
              </a:solidFill>
              <a:latin typeface="Chalkboard" charset="0"/>
            </a:endParaRPr>
          </a:p>
        </p:txBody>
      </p:sp>
      <p:sp>
        <p:nvSpPr>
          <p:cNvPr id="136205" name="Line 13"/>
          <p:cNvSpPr>
            <a:spLocks noChangeShapeType="1"/>
          </p:cNvSpPr>
          <p:nvPr/>
        </p:nvSpPr>
        <p:spPr bwMode="auto">
          <a:xfrm flipH="1" flipV="1">
            <a:off x="2286000" y="4038600"/>
            <a:ext cx="457200" cy="76200"/>
          </a:xfrm>
          <a:prstGeom prst="line">
            <a:avLst/>
          </a:prstGeom>
          <a:noFill/>
          <a:ln w="19050">
            <a:solidFill>
              <a:srgbClr val="65862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6" name="Line 14"/>
          <p:cNvSpPr>
            <a:spLocks noChangeShapeType="1"/>
          </p:cNvSpPr>
          <p:nvPr/>
        </p:nvSpPr>
        <p:spPr bwMode="auto">
          <a:xfrm flipH="1">
            <a:off x="2057400" y="4343400"/>
            <a:ext cx="685800" cy="533400"/>
          </a:xfrm>
          <a:prstGeom prst="line">
            <a:avLst/>
          </a:prstGeom>
          <a:noFill/>
          <a:ln w="19050">
            <a:solidFill>
              <a:srgbClr val="65862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7" name="Text Box 15"/>
          <p:cNvSpPr txBox="1">
            <a:spLocks noChangeArrowheads="1"/>
          </p:cNvSpPr>
          <p:nvPr/>
        </p:nvSpPr>
        <p:spPr bwMode="auto">
          <a:xfrm>
            <a:off x="5181600" y="2133600"/>
            <a:ext cx="1654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5454FF"/>
                </a:solidFill>
                <a:latin typeface="Chalkboard" charset="0"/>
              </a:rPr>
              <a:t>bacteria</a:t>
            </a:r>
            <a:endParaRPr lang="en-US" sz="2800">
              <a:latin typeface="Chalkboard" charset="0"/>
            </a:endParaRPr>
          </a:p>
        </p:txBody>
      </p:sp>
      <p:sp>
        <p:nvSpPr>
          <p:cNvPr id="136208" name="Line 16"/>
          <p:cNvSpPr>
            <a:spLocks noChangeShapeType="1"/>
          </p:cNvSpPr>
          <p:nvPr/>
        </p:nvSpPr>
        <p:spPr bwMode="auto">
          <a:xfrm>
            <a:off x="6705600" y="1981200"/>
            <a:ext cx="304800" cy="152400"/>
          </a:xfrm>
          <a:prstGeom prst="line">
            <a:avLst/>
          </a:prstGeom>
          <a:noFill/>
          <a:ln w="9525">
            <a:solidFill>
              <a:srgbClr val="5253F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9" name="Line 17"/>
          <p:cNvSpPr>
            <a:spLocks noChangeShapeType="1"/>
          </p:cNvSpPr>
          <p:nvPr/>
        </p:nvSpPr>
        <p:spPr bwMode="auto">
          <a:xfrm>
            <a:off x="6781800" y="1828800"/>
            <a:ext cx="304800" cy="152400"/>
          </a:xfrm>
          <a:prstGeom prst="line">
            <a:avLst/>
          </a:prstGeom>
          <a:noFill/>
          <a:ln w="9525">
            <a:solidFill>
              <a:srgbClr val="5253F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10" name="Line 18"/>
          <p:cNvSpPr>
            <a:spLocks noChangeShapeType="1"/>
          </p:cNvSpPr>
          <p:nvPr/>
        </p:nvSpPr>
        <p:spPr bwMode="auto">
          <a:xfrm>
            <a:off x="6629400" y="2209800"/>
            <a:ext cx="304800" cy="152400"/>
          </a:xfrm>
          <a:prstGeom prst="line">
            <a:avLst/>
          </a:prstGeom>
          <a:noFill/>
          <a:ln w="9525">
            <a:solidFill>
              <a:srgbClr val="5253F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11" name="Line 19"/>
          <p:cNvSpPr>
            <a:spLocks noChangeShapeType="1"/>
          </p:cNvSpPr>
          <p:nvPr/>
        </p:nvSpPr>
        <p:spPr bwMode="auto">
          <a:xfrm>
            <a:off x="6629400" y="2438400"/>
            <a:ext cx="304800" cy="152400"/>
          </a:xfrm>
          <a:prstGeom prst="line">
            <a:avLst/>
          </a:prstGeom>
          <a:noFill/>
          <a:ln w="9525">
            <a:solidFill>
              <a:srgbClr val="5253F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12" name="Line 20"/>
          <p:cNvSpPr>
            <a:spLocks noChangeShapeType="1"/>
          </p:cNvSpPr>
          <p:nvPr/>
        </p:nvSpPr>
        <p:spPr bwMode="auto">
          <a:xfrm>
            <a:off x="6553200" y="2590800"/>
            <a:ext cx="304800" cy="152400"/>
          </a:xfrm>
          <a:prstGeom prst="line">
            <a:avLst/>
          </a:prstGeom>
          <a:noFill/>
          <a:ln w="9525">
            <a:solidFill>
              <a:srgbClr val="5253F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13" name="Line 21"/>
          <p:cNvSpPr>
            <a:spLocks noChangeShapeType="1"/>
          </p:cNvSpPr>
          <p:nvPr/>
        </p:nvSpPr>
        <p:spPr bwMode="auto">
          <a:xfrm>
            <a:off x="6324600" y="3048000"/>
            <a:ext cx="304800" cy="152400"/>
          </a:xfrm>
          <a:prstGeom prst="line">
            <a:avLst/>
          </a:prstGeom>
          <a:noFill/>
          <a:ln w="9525">
            <a:solidFill>
              <a:srgbClr val="5253F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14" name="Line 22"/>
          <p:cNvSpPr>
            <a:spLocks noChangeShapeType="1"/>
          </p:cNvSpPr>
          <p:nvPr/>
        </p:nvSpPr>
        <p:spPr bwMode="auto">
          <a:xfrm>
            <a:off x="6324600" y="3124200"/>
            <a:ext cx="304800" cy="152400"/>
          </a:xfrm>
          <a:prstGeom prst="line">
            <a:avLst/>
          </a:prstGeom>
          <a:noFill/>
          <a:ln w="9525">
            <a:solidFill>
              <a:srgbClr val="5253F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15" name="Text Box 23"/>
          <p:cNvSpPr txBox="1">
            <a:spLocks noChangeArrowheads="1"/>
          </p:cNvSpPr>
          <p:nvPr/>
        </p:nvSpPr>
        <p:spPr bwMode="auto">
          <a:xfrm>
            <a:off x="5914578" y="6402869"/>
            <a:ext cx="32123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Chalkboard" charset="0"/>
              </a:rPr>
              <a:t>Junge</a:t>
            </a:r>
            <a:r>
              <a:rPr lang="en-US" sz="1600" dirty="0" smtClean="0">
                <a:solidFill>
                  <a:srgbClr val="FFFFFF"/>
                </a:solidFill>
                <a:latin typeface="Chalkboard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halkboard" charset="0"/>
              </a:rPr>
              <a:t>et al., </a:t>
            </a:r>
            <a:r>
              <a:rPr lang="en-US" sz="1600" dirty="0" smtClean="0">
                <a:solidFill>
                  <a:srgbClr val="FFFFFF"/>
                </a:solidFill>
                <a:latin typeface="Chalkboard" charset="0"/>
              </a:rPr>
              <a:t>2001 Annals </a:t>
            </a:r>
            <a:r>
              <a:rPr lang="en-US" sz="1600" dirty="0" err="1" smtClean="0">
                <a:solidFill>
                  <a:srgbClr val="FFFFFF"/>
                </a:solidFill>
                <a:latin typeface="Chalkboard" charset="0"/>
              </a:rPr>
              <a:t>Glaciol</a:t>
            </a:r>
            <a:endParaRPr lang="en-US" sz="1600" dirty="0">
              <a:solidFill>
                <a:srgbClr val="FFFFFF"/>
              </a:solidFill>
              <a:latin typeface="Chalkboard" charset="0"/>
            </a:endParaRP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6716894" y="2052976"/>
            <a:ext cx="304800" cy="152400"/>
          </a:xfrm>
          <a:prstGeom prst="line">
            <a:avLst/>
          </a:prstGeom>
          <a:noFill/>
          <a:ln w="9525">
            <a:solidFill>
              <a:srgbClr val="5253F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4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7" grpId="0"/>
      <p:bldP spid="136208" grpId="0" animBg="1"/>
      <p:bldP spid="136209" grpId="0" animBg="1"/>
      <p:bldP spid="136210" grpId="0" animBg="1"/>
      <p:bldP spid="136211" grpId="0" animBg="1"/>
      <p:bldP spid="136212" grpId="0" animBg="1"/>
      <p:bldP spid="136213" grpId="0" animBg="1"/>
      <p:bldP spid="136214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C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6" name="Picture 4" descr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09976"/>
            <a:ext cx="486251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7" name="Picture 5" descr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010400"/>
            <a:ext cx="8221663" cy="4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909976"/>
            <a:ext cx="310832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39" name="Rectangle 7"/>
          <p:cNvSpPr>
            <a:spLocks noChangeArrowheads="1"/>
          </p:cNvSpPr>
          <p:nvPr/>
        </p:nvSpPr>
        <p:spPr bwMode="auto">
          <a:xfrm>
            <a:off x="304800" y="304800"/>
            <a:ext cx="8534400" cy="533400"/>
          </a:xfrm>
          <a:prstGeom prst="rect">
            <a:avLst/>
          </a:prstGeom>
          <a:solidFill>
            <a:srgbClr val="0B2C92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AFF07"/>
                </a:solidFill>
                <a:latin typeface="Chalkboard" charset="0"/>
              </a:rPr>
              <a:t>No stain               </a:t>
            </a:r>
            <a:r>
              <a:rPr lang="en-US" sz="2400" dirty="0" smtClean="0">
                <a:solidFill>
                  <a:srgbClr val="FAFF07"/>
                </a:solidFill>
                <a:latin typeface="Chalkboard" charset="0"/>
              </a:rPr>
              <a:t>  Stained </a:t>
            </a:r>
            <a:r>
              <a:rPr lang="en-US" sz="2400" dirty="0">
                <a:solidFill>
                  <a:srgbClr val="FAFF07"/>
                </a:solidFill>
                <a:latin typeface="Chalkboard" charset="0"/>
              </a:rPr>
              <a:t>for </a:t>
            </a:r>
            <a:r>
              <a:rPr lang="en-US" sz="2400" dirty="0" err="1" smtClean="0">
                <a:solidFill>
                  <a:srgbClr val="FAFF07"/>
                </a:solidFill>
                <a:latin typeface="Chalkboard" charset="0"/>
              </a:rPr>
              <a:t>Exopolymers</a:t>
            </a:r>
            <a:endParaRPr lang="en-US" sz="2400" dirty="0">
              <a:latin typeface="Times" charset="0"/>
            </a:endParaRPr>
          </a:p>
        </p:txBody>
      </p:sp>
      <p:sp>
        <p:nvSpPr>
          <p:cNvPr id="248840" name="Text Box 8"/>
          <p:cNvSpPr txBox="1">
            <a:spLocks noChangeArrowheads="1"/>
          </p:cNvSpPr>
          <p:nvPr/>
        </p:nvSpPr>
        <p:spPr bwMode="auto">
          <a:xfrm>
            <a:off x="6510917" y="6452420"/>
            <a:ext cx="29556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Chalkboard" charset="0"/>
              </a:rPr>
              <a:t>Krembs</a:t>
            </a:r>
            <a:r>
              <a:rPr lang="en-US" sz="1600" dirty="0" smtClean="0">
                <a:solidFill>
                  <a:schemeClr val="bg1"/>
                </a:solidFill>
                <a:latin typeface="Chalkboard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halkboard" charset="0"/>
              </a:rPr>
              <a:t>et al.</a:t>
            </a:r>
            <a:r>
              <a:rPr lang="en-US" sz="1600" dirty="0" smtClean="0">
                <a:solidFill>
                  <a:schemeClr val="bg1"/>
                </a:solidFill>
                <a:latin typeface="Chalkboard" charset="0"/>
              </a:rPr>
              <a:t>, 2011 PNAS</a:t>
            </a:r>
            <a:endParaRPr lang="en-US" sz="1600" dirty="0">
              <a:solidFill>
                <a:schemeClr val="bg1"/>
              </a:solidFill>
              <a:latin typeface="Chalkboard" charset="0"/>
            </a:endParaRPr>
          </a:p>
        </p:txBody>
      </p:sp>
      <p:sp>
        <p:nvSpPr>
          <p:cNvPr id="248841" name="Text Box 9"/>
          <p:cNvSpPr txBox="1">
            <a:spLocks noChangeArrowheads="1"/>
          </p:cNvSpPr>
          <p:nvPr/>
        </p:nvSpPr>
        <p:spPr bwMode="auto">
          <a:xfrm>
            <a:off x="2590800" y="5939176"/>
            <a:ext cx="954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232494"/>
                </a:solidFill>
                <a:latin typeface="Chalkboard" charset="0"/>
              </a:rPr>
              <a:t>–10°C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9817348">
            <a:off x="2870607" y="2205936"/>
            <a:ext cx="2959765" cy="830997"/>
          </a:xfrm>
          <a:prstGeom prst="rect">
            <a:avLst/>
          </a:prstGeom>
          <a:solidFill>
            <a:schemeClr val="bg1"/>
          </a:solidFill>
          <a:ln>
            <a:solidFill>
              <a:srgbClr val="0B5E9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27CD0"/>
                </a:solidFill>
              </a:rPr>
              <a:t>a</a:t>
            </a:r>
            <a:r>
              <a:rPr lang="en-US" sz="4800" b="1" dirty="0" smtClean="0">
                <a:solidFill>
                  <a:srgbClr val="127CD0"/>
                </a:solidFill>
              </a:rPr>
              <a:t>nti-freeze</a:t>
            </a:r>
            <a:endParaRPr lang="en-US" sz="4800" b="1" dirty="0">
              <a:solidFill>
                <a:srgbClr val="127C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8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26 at 1.44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855" y="-41754"/>
            <a:ext cx="6415140" cy="6858000"/>
          </a:xfrm>
          <a:prstGeom prst="rect">
            <a:avLst/>
          </a:prstGeom>
        </p:spPr>
      </p:pic>
      <p:pic>
        <p:nvPicPr>
          <p:cNvPr id="3" name="Picture 2" descr="Screen Shot 2015-10-26 at 1.44.3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3" y="935438"/>
            <a:ext cx="4319539" cy="4131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5457" y="5620096"/>
            <a:ext cx="2656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Pennate</a:t>
            </a:r>
            <a:r>
              <a:rPr lang="en-US" dirty="0" smtClean="0"/>
              <a:t> diatoms ~100 </a:t>
            </a:r>
            <a:r>
              <a:rPr lang="en-US" dirty="0" err="1" smtClean="0"/>
              <a:t>μm</a:t>
            </a:r>
            <a:r>
              <a:rPr lang="en-US" dirty="0" smtClean="0"/>
              <a:t> </a:t>
            </a:r>
          </a:p>
          <a:p>
            <a:r>
              <a:rPr lang="en-US" dirty="0"/>
              <a:t>l</a:t>
            </a:r>
            <a:r>
              <a:rPr lang="en-US" dirty="0" smtClean="0"/>
              <a:t>ong </a:t>
            </a:r>
            <a:r>
              <a:rPr lang="en-US" dirty="0"/>
              <a:t>i</a:t>
            </a:r>
            <a:r>
              <a:rPr lang="en-US" dirty="0" smtClean="0"/>
              <a:t>n a brine pocket</a:t>
            </a:r>
          </a:p>
          <a:p>
            <a:r>
              <a:rPr lang="en-US" dirty="0"/>
              <a:t>i</a:t>
            </a:r>
            <a:r>
              <a:rPr lang="en-US" dirty="0" smtClean="0"/>
              <a:t>n sea 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6646" y="4085036"/>
            <a:ext cx="2102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Ice-algal bloom </a:t>
            </a:r>
          </a:p>
          <a:p>
            <a:r>
              <a:rPr lang="en-US" dirty="0" smtClean="0"/>
              <a:t>(visible brown band)</a:t>
            </a:r>
          </a:p>
          <a:p>
            <a:r>
              <a:rPr lang="en-US" dirty="0"/>
              <a:t>i</a:t>
            </a:r>
            <a:r>
              <a:rPr lang="en-US" dirty="0" smtClean="0"/>
              <a:t>n bottom sea ice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555067" y="4284133"/>
            <a:ext cx="897466" cy="13964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290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25 at 11.51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2" y="65120"/>
            <a:ext cx="7670800" cy="6718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163" y="5445383"/>
            <a:ext cx="26484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8000"/>
                </a:solidFill>
              </a:rPr>
              <a:t>S</a:t>
            </a:r>
            <a:r>
              <a:rPr lang="en-US" sz="2200" b="1" dirty="0" smtClean="0">
                <a:solidFill>
                  <a:srgbClr val="008000"/>
                </a:solidFill>
              </a:rPr>
              <a:t>hade-adapted algae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4" name="Trapezoid 3"/>
          <p:cNvSpPr/>
          <p:nvPr/>
        </p:nvSpPr>
        <p:spPr>
          <a:xfrm rot="10800000" flipH="1">
            <a:off x="5732682" y="2574163"/>
            <a:ext cx="207630" cy="2488357"/>
          </a:xfrm>
          <a:prstGeom prst="trapezoid">
            <a:avLst/>
          </a:prstGeom>
          <a:solidFill>
            <a:srgbClr val="0000FF"/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10800000">
            <a:off x="5667480" y="4942398"/>
            <a:ext cx="356989" cy="369332"/>
          </a:xfrm>
          <a:prstGeom prst="triangle">
            <a:avLst/>
          </a:prstGeom>
          <a:solidFill>
            <a:srgbClr val="0000FF"/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55958" y="5328073"/>
            <a:ext cx="1475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Bloom</a:t>
            </a:r>
            <a:endParaRPr 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8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1464</Words>
  <Application>Microsoft Macintosh PowerPoint</Application>
  <PresentationFormat>On-screen Show (4:3)</PresentationFormat>
  <Paragraphs>132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Wilkes Climate Summit:  Polar Climate ad Ecosystems Panel</vt:lpstr>
      <vt:lpstr>Opening comments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Arctic Panel: The Biology of Sea Ice under Climate Change</dc:title>
  <dc:creator>Jody Deming</dc:creator>
  <cp:lastModifiedBy>Jody Deming</cp:lastModifiedBy>
  <cp:revision>52</cp:revision>
  <dcterms:created xsi:type="dcterms:W3CDTF">2023-05-10T22:00:30Z</dcterms:created>
  <dcterms:modified xsi:type="dcterms:W3CDTF">2023-05-17T05:53:50Z</dcterms:modified>
</cp:coreProperties>
</file>