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4200" r:id="rId3"/>
    <p:sldMasterId id="2147484224" r:id="rId4"/>
  </p:sldMasterIdLst>
  <p:notesMasterIdLst>
    <p:notesMasterId r:id="rId21"/>
  </p:notesMasterIdLst>
  <p:handoutMasterIdLst>
    <p:handoutMasterId r:id="rId22"/>
  </p:handoutMasterIdLst>
  <p:sldIdLst>
    <p:sldId id="769" r:id="rId5"/>
    <p:sldId id="773" r:id="rId6"/>
    <p:sldId id="780" r:id="rId7"/>
    <p:sldId id="781" r:id="rId8"/>
    <p:sldId id="784" r:id="rId9"/>
    <p:sldId id="785" r:id="rId10"/>
    <p:sldId id="786" r:id="rId11"/>
    <p:sldId id="787" r:id="rId12"/>
    <p:sldId id="577" r:id="rId13"/>
    <p:sldId id="812" r:id="rId14"/>
    <p:sldId id="376" r:id="rId15"/>
    <p:sldId id="748" r:id="rId16"/>
    <p:sldId id="749" r:id="rId17"/>
    <p:sldId id="750" r:id="rId18"/>
    <p:sldId id="751" r:id="rId19"/>
    <p:sldId id="81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9D4"/>
    <a:srgbClr val="7B8FB5"/>
    <a:srgbClr val="42506A"/>
    <a:srgbClr val="07071E"/>
    <a:srgbClr val="FF8000"/>
    <a:srgbClr val="00FFFF"/>
    <a:srgbClr val="FF5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6"/>
    <p:restoredTop sz="88980"/>
  </p:normalViewPr>
  <p:slideViewPr>
    <p:cSldViewPr snapToObjects="1">
      <p:cViewPr varScale="1">
        <p:scale>
          <a:sx n="122" d="100"/>
          <a:sy n="122" d="100"/>
        </p:scale>
        <p:origin x="216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28"/>
    </p:cViewPr>
  </p:sorterViewPr>
  <p:notesViewPr>
    <p:cSldViewPr snapToObjects="1">
      <p:cViewPr varScale="1">
        <p:scale>
          <a:sx n="98" d="100"/>
          <a:sy n="98" d="100"/>
        </p:scale>
        <p:origin x="-17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7F88E-3943-904F-961F-3C713872CDE9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0F85-B2A1-884F-BFA7-1268DA62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A0B3E25-1201-0A49-9338-2CB8D9BD82E6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C130438-8CF9-D746-A76D-6C92A59D979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24A3137D-265E-364B-A60D-4C77133E1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F3BA6252-984A-D343-9520-1F8C3705DF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A33BF48D-40B3-204B-BE19-79433DC5E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F76B41-1D58-4146-9DA9-DB3CE7DDB9D3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8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Sea ice is disappearing from shores first, where people depend on it the most.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30438-8CF9-D746-A76D-6C92A59D979C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2503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400 Inupiat</a:t>
            </a:r>
            <a:r>
              <a:rPr lang="en-US" baseline="0" dirty="0"/>
              <a:t> live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CDEF-EA0F-C14B-965D-752844EDD2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7586D35-AC23-8245-8D80-AFD545A583FD}" type="slidenum">
              <a:rPr lang="en-US" altLang="x-non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 sz="2200" u="sng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7586D35-AC23-8245-8D80-AFD545A583FD}" type="slidenum">
              <a:rPr lang="en-US" altLang="x-non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 sz="2200" u="sng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EEEFA-860A-F148-8AD1-B92C9AF682B4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30AABEC-C2F4-0443-9A41-7856EA11B54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250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9B534E-2B6A-A748-8EAB-B1FD4E4C6BDD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BE86-4594-F340-895A-67239C9105A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6728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D1BC613-0BFE-6744-9017-018CCE2700B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AFD656-970E-0546-9FBD-10830C5C764E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16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8DEE5-C222-0548-BD46-633B557881DF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6289645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75F62-BC5D-9944-B4D7-1C2AADB7377B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8859456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9AF2E-05B6-4B47-AB9E-7407580641C6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292879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1BFCF-D48E-2C43-A475-0B1BD7FEB5F1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0572658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070D7-6A84-D047-8CA3-238D17B3F211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1879330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C2B43-F29F-B14B-8B95-4735AD7FA183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4357253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188C6-9DBB-784F-B9C5-9D1061C4B201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169900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23F2B-63F9-A241-A9AC-0F160E24281E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8930316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FD97EC-A52A-3648-80FD-5BFA15B5CFA2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6ABAA13-805B-0348-B0AC-1F27422C200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797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0A193-C220-934D-9E28-F4CFEEC62102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2132826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2E82B-5602-0E41-9C53-7F42C4BB46BB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2848249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0468D-7BE9-5948-BA81-33A7C03DF551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1042926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86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0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44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1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23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6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8973462-F698-B94B-BD58-5F4DCEDF60CC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84A1812-D9ED-A240-8A62-826777552C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660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6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7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0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5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21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7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63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4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2E11FD09-C6B8-5046-997A-8801D380D62C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87E9D-091B-4A4C-AD7B-B0E6E5A9B45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9491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9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79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54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3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2A791-9CA1-9C40-B2D8-D9D1082EC15D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FCA8EEB-7802-CB48-85B5-FF488664CA7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9590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DDFB6A-8CA1-8940-A9D3-DF9093B4C291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A7E672D-CA3F-994F-8522-4C1D9A8EF9F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27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C60AF-99DA-E74B-A5CB-04DF04CE77A7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EDD262-A9A8-8441-9746-F1F5397DB2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318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AE63944-BF40-9E49-964E-7C2E0407B51A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7D24335-F755-2D4B-B1F3-283307F7FE62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3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92A8AB0-4923-0B49-81A5-08BC75B60BB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AFCB1D8B-9C43-7649-9F65-A38650C8A135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9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latin typeface="Georgi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F733EB13-8691-6C43-8416-540D5F8F6F9C}" type="datetime1">
              <a:rPr lang="en-US" altLang="x-none"/>
              <a:pPr/>
              <a:t>5/15/23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charset="0"/>
              </a:defRPr>
            </a:lvl1pPr>
          </a:lstStyle>
          <a:p>
            <a:fld id="{F77DCE7F-949E-0A44-B8BB-5C5748EB6DF3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 style du titre du masque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DCD221F6-DAB8-DC4C-84A9-C6B3E3908EAC}" type="slidenum">
              <a:rPr lang="fr-FR" altLang="x-none"/>
              <a:pPr/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4B18-4A29-499F-9BAB-A9DFE60EA75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EFD77-EE02-4A4F-8EAD-6AD645AF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a7XZwYpMNfxPKOj_qw1q0aJ8vT1TBGslevCZ4UzMwngNfv_2NfYbilgccI2Yw5wd4gQqkkvPehKYW-qqul3yLCK1lBU-Szik_BkmhkvbFu_hNMrctyyaw-D-xs5pbG7-A563oRkGwWkZx0WU_MdJL9qkKAxxjc2uImj7auxYfLqqzTxfWegUH615US2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b="4868"/>
          <a:stretch/>
        </p:blipFill>
        <p:spPr bwMode="auto">
          <a:xfrm>
            <a:off x="0" y="857250"/>
            <a:ext cx="9144000" cy="51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3791" y="1406060"/>
            <a:ext cx="8086725" cy="2514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050" spc="-90" dirty="0">
                <a:solidFill>
                  <a:prstClr val="white"/>
                </a:solidFill>
                <a:latin typeface="Corbel Light" panose="020B0303020204020204" pitchFamily="34" charset="0"/>
              </a:rPr>
              <a:t>Ice and Climate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792" y="3349350"/>
            <a:ext cx="6425413" cy="88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500" dirty="0">
                <a:solidFill>
                  <a:prstClr val="white"/>
                </a:solidFill>
                <a:latin typeface="Corbel" panose="020B0503020204020204" pitchFamily="34" charset="0"/>
                <a:ea typeface="+mn-ea"/>
              </a:rPr>
              <a:t>Professor  Cecilia </a:t>
            </a:r>
            <a:r>
              <a:rPr lang="en-US" sz="1500" dirty="0" err="1">
                <a:solidFill>
                  <a:prstClr val="white"/>
                </a:solidFill>
                <a:latin typeface="Corbel" panose="020B0503020204020204" pitchFamily="34" charset="0"/>
                <a:ea typeface="+mn-ea"/>
              </a:rPr>
              <a:t>Bitz</a:t>
            </a:r>
            <a:r>
              <a:rPr lang="en-US" sz="1500" dirty="0">
                <a:solidFill>
                  <a:prstClr val="white"/>
                </a:solidFill>
                <a:latin typeface="Corbel" panose="020B0503020204020204" pitchFamily="34" charset="0"/>
                <a:ea typeface="+mn-ea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500" dirty="0">
                <a:solidFill>
                  <a:prstClr val="white"/>
                </a:solidFill>
                <a:latin typeface="Corbel" panose="020B0503020204020204" pitchFamily="34" charset="0"/>
                <a:ea typeface="+mn-ea"/>
              </a:rPr>
              <a:t>University of Washington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i="1" dirty="0">
              <a:solidFill>
                <a:prstClr val="white"/>
              </a:solidFill>
              <a:latin typeface="Calibri Light" panose="020F0302020204030204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3721" y="5746835"/>
            <a:ext cx="1699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200" i="1" dirty="0">
                <a:solidFill>
                  <a:prstClr val="white"/>
                </a:solidFill>
                <a:latin typeface="Corbel" panose="020B0503020204020204" pitchFamily="34" charset="0"/>
                <a:ea typeface="+mn-ea"/>
              </a:rPr>
              <a:t>Photo: Vince Cooper, UW</a:t>
            </a:r>
          </a:p>
        </p:txBody>
      </p:sp>
    </p:spTree>
    <p:extLst>
      <p:ext uri="{BB962C8B-B14F-4D97-AF65-F5344CB8AC3E}">
        <p14:creationId xmlns:p14="http://schemas.microsoft.com/office/powerpoint/2010/main" val="3279009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Satellites allow us to visualize 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9952" y="4291296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Present-day: 420 ppm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2546" y="2619904"/>
            <a:ext cx="433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orbel" panose="020B0503020204020204"/>
                <a:ea typeface="+mn-ea"/>
              </a:rPr>
              <a:t>Melt ice, expose ocean</a:t>
            </a:r>
            <a:endParaRPr lang="en-US" dirty="0">
              <a:solidFill>
                <a:srgbClr val="FFFFFF"/>
              </a:solidFill>
              <a:latin typeface="Corbel" panose="020B0503020204020204"/>
              <a:ea typeface="+mn-ea"/>
              <a:sym typeface="Wingdings" panose="05000000000000000000" pitchFamily="2" charset="2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rgbClr val="FFFFFF"/>
              </a:solidFill>
              <a:latin typeface="Corbel" panose="020B0503020204020204"/>
              <a:ea typeface="+mn-ea"/>
              <a:sym typeface="Wingdings" panose="05000000000000000000" pitchFamily="2" charset="2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orbel" panose="020B0503020204020204"/>
                <a:ea typeface="+mn-ea"/>
                <a:sym typeface="Wingdings" panose="05000000000000000000" pitchFamily="2" charset="2"/>
              </a:rPr>
              <a:t>Absorb more sunlight</a:t>
            </a:r>
            <a:endParaRPr lang="en-US" dirty="0">
              <a:solidFill>
                <a:srgbClr val="FFFFFF"/>
              </a:solidFill>
              <a:latin typeface="Corbel" panose="020B0503020204020204"/>
              <a:ea typeface="+mn-ea"/>
            </a:endParaRPr>
          </a:p>
        </p:txBody>
      </p:sp>
      <p:pic>
        <p:nvPicPr>
          <p:cNvPr id="17" name="Picture 16" descr="Screen Shot 2015-10-19 at 4.47.47 PM.png">
            <a:extLst>
              <a:ext uri="{FF2B5EF4-FFF2-40B4-BE49-F238E27FC236}">
                <a16:creationId xmlns:a16="http://schemas.microsoft.com/office/drawing/2014/main" id="{0520701D-ACEF-5D44-B8DC-778DDB9B0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10" y="1447800"/>
            <a:ext cx="4368267" cy="46671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E2AE66-14FB-1640-982B-2009502D5ACE}"/>
              </a:ext>
            </a:extLst>
          </p:cNvPr>
          <p:cNvSpPr txBox="1"/>
          <p:nvPr/>
        </p:nvSpPr>
        <p:spPr>
          <a:xfrm>
            <a:off x="5835006" y="5237605"/>
            <a:ext cx="794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50 km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887663-D7AF-3F45-91B9-FC381473B847}"/>
              </a:ext>
            </a:extLst>
          </p:cNvPr>
          <p:cNvGrpSpPr/>
          <p:nvPr/>
        </p:nvGrpSpPr>
        <p:grpSpPr>
          <a:xfrm>
            <a:off x="5912944" y="5580236"/>
            <a:ext cx="434011" cy="105164"/>
            <a:chOff x="6080253" y="3228381"/>
            <a:chExt cx="489880" cy="159146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D430C59-33B8-BD46-B79B-51F588F5E40F}"/>
                </a:ext>
              </a:extLst>
            </p:cNvPr>
            <p:cNvCxnSpPr/>
            <p:nvPr/>
          </p:nvCxnSpPr>
          <p:spPr>
            <a:xfrm>
              <a:off x="6080253" y="3307954"/>
              <a:ext cx="48988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13B2C14-D2A3-9F47-8AEB-DBE24B7B6D09}"/>
                </a:ext>
              </a:extLst>
            </p:cNvPr>
            <p:cNvCxnSpPr/>
            <p:nvPr/>
          </p:nvCxnSpPr>
          <p:spPr>
            <a:xfrm>
              <a:off x="6080253" y="3228381"/>
              <a:ext cx="0" cy="15914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8281A5A-80FB-D943-999A-CA6F68094301}"/>
                </a:ext>
              </a:extLst>
            </p:cNvPr>
            <p:cNvCxnSpPr/>
            <p:nvPr/>
          </p:nvCxnSpPr>
          <p:spPr>
            <a:xfrm>
              <a:off x="6565900" y="3228381"/>
              <a:ext cx="0" cy="15914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5E7CB8D-C2DD-AE44-9717-694F9ECE0FEF}"/>
              </a:ext>
            </a:extLst>
          </p:cNvPr>
          <p:cNvSpPr txBox="1"/>
          <p:nvPr/>
        </p:nvSpPr>
        <p:spPr>
          <a:xfrm>
            <a:off x="6272599" y="621891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Modis image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4C156-C186-974E-B136-7425172506C3}"/>
              </a:ext>
            </a:extLst>
          </p:cNvPr>
          <p:cNvSpPr txBox="1"/>
          <p:nvPr/>
        </p:nvSpPr>
        <p:spPr>
          <a:xfrm rot="18461650">
            <a:off x="3401220" y="284249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Alaskan coast</a:t>
            </a:r>
          </a:p>
        </p:txBody>
      </p:sp>
    </p:spTree>
    <p:extLst>
      <p:ext uri="{BB962C8B-B14F-4D97-AF65-F5344CB8AC3E}">
        <p14:creationId xmlns:p14="http://schemas.microsoft.com/office/powerpoint/2010/main" val="339185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2000"/>
            <a:ext cx="5501015" cy="3641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589" y="1056772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Alaska interior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8371" y="140394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Ocean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3581" y="234600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Kivalina is on a Barrier Island, Exposed to Pacific Storms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717" y="2695753"/>
            <a:ext cx="1268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Sea Wall</a:t>
            </a:r>
          </a:p>
          <a:p>
            <a:r>
              <a:rPr lang="en-US" sz="1400" dirty="0"/>
              <a:t>Built by U.S Army Corp of Engineers in 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3596" y="4449839"/>
            <a:ext cx="2825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Joe </a:t>
            </a:r>
            <a:r>
              <a:rPr lang="en-US" sz="1400" dirty="0" err="1"/>
              <a:t>Raedle</a:t>
            </a:r>
            <a:r>
              <a:rPr lang="en-US" sz="1400" dirty="0"/>
              <a:t>, Getty, in The Atlantic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2167" y="178746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Lagoon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488E2-6C73-2B4A-AFF3-543782938D9D}"/>
              </a:ext>
            </a:extLst>
          </p:cNvPr>
          <p:cNvSpPr txBox="1"/>
          <p:nvPr/>
        </p:nvSpPr>
        <p:spPr>
          <a:xfrm>
            <a:off x="7099137" y="2293644"/>
            <a:ext cx="230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Senator Ted Stevens inspecting their last </a:t>
            </a:r>
            <a:r>
              <a:rPr lang="en-US" sz="1200"/>
              <a:t>sea wall in 2006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A2C4A-B2DE-BE46-8D34-3A04EDA27734}"/>
              </a:ext>
            </a:extLst>
          </p:cNvPr>
          <p:cNvSpPr txBox="1"/>
          <p:nvPr/>
        </p:nvSpPr>
        <p:spPr>
          <a:xfrm>
            <a:off x="6763361" y="4685704"/>
            <a:ext cx="21403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James Mason</a:t>
            </a:r>
            <a:r>
              <a:rPr lang="en-US" sz="1050">
                <a:solidFill>
                  <a:schemeClr val="bg1"/>
                </a:solidFill>
              </a:rPr>
              <a:t>, Associated Press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76B50A-8865-4649-AA8E-D28DAD0B50F8}"/>
              </a:ext>
            </a:extLst>
          </p:cNvPr>
          <p:cNvGrpSpPr/>
          <p:nvPr/>
        </p:nvGrpSpPr>
        <p:grpSpPr>
          <a:xfrm>
            <a:off x="5894120" y="2293642"/>
            <a:ext cx="3408982" cy="2669061"/>
            <a:chOff x="7750364" y="3299253"/>
            <a:chExt cx="4545309" cy="35587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8B8784-B217-C749-B00A-11005A81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0364" y="3299254"/>
              <a:ext cx="4427678" cy="355874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BF0AFE-C708-D343-95F3-9D98700B8EC8}"/>
                </a:ext>
              </a:extLst>
            </p:cNvPr>
            <p:cNvSpPr txBox="1"/>
            <p:nvPr/>
          </p:nvSpPr>
          <p:spPr>
            <a:xfrm>
              <a:off x="9217489" y="3299253"/>
              <a:ext cx="307818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Senator Ted Stevens inspecting their last sea wall in 2006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982AEE-EDE2-1042-AC0E-2F54CE51F4C6}"/>
                </a:ext>
              </a:extLst>
            </p:cNvPr>
            <p:cNvSpPr txBox="1"/>
            <p:nvPr/>
          </p:nvSpPr>
          <p:spPr>
            <a:xfrm>
              <a:off x="9065652" y="6488668"/>
              <a:ext cx="285377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James Mason</a:t>
              </a:r>
              <a:r>
                <a:rPr lang="en-US" sz="1050">
                  <a:solidFill>
                    <a:schemeClr val="bg1"/>
                  </a:solidFill>
                </a:rPr>
                <a:t>, Associated Press</a:t>
              </a:r>
            </a:p>
          </p:txBody>
        </p:sp>
      </p:grpSp>
      <p:sp>
        <p:nvSpPr>
          <p:cNvPr id="20" name="Up Arrow 19">
            <a:extLst>
              <a:ext uri="{FF2B5EF4-FFF2-40B4-BE49-F238E27FC236}">
                <a16:creationId xmlns:a16="http://schemas.microsoft.com/office/drawing/2014/main" id="{1944C9DD-ED59-7D4D-B52E-EC8243F8A723}"/>
              </a:ext>
            </a:extLst>
          </p:cNvPr>
          <p:cNvSpPr/>
          <p:nvPr/>
        </p:nvSpPr>
        <p:spPr bwMode="auto">
          <a:xfrm rot="4150374">
            <a:off x="2276805" y="1400065"/>
            <a:ext cx="132557" cy="2131999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A2DA83-1D6B-4549-8A3F-6E09B3E82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8" y="3628173"/>
            <a:ext cx="4091631" cy="30687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E16A52-56AE-B549-8B47-13456C948E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3"/>
          <a:stretch/>
        </p:blipFill>
        <p:spPr>
          <a:xfrm>
            <a:off x="4099815" y="4393817"/>
            <a:ext cx="5050824" cy="23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62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3697" y="752476"/>
            <a:ext cx="7216379" cy="5343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53250" name="SouthNortPole-540-MASTER_high.mp4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4" t="13077" r="3485" b="13850"/>
          <a:stretch>
            <a:fillRect/>
          </a:stretch>
        </p:blipFill>
        <p:spPr bwMode="auto">
          <a:xfrm rot="-2633176">
            <a:off x="1288258" y="1459706"/>
            <a:ext cx="3355181" cy="3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SouthNortPole-540-MASTER_high.mp4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13077" r="44855" b="13850"/>
          <a:stretch>
            <a:fillRect/>
          </a:stretch>
        </p:blipFill>
        <p:spPr bwMode="auto">
          <a:xfrm>
            <a:off x="4762500" y="1495426"/>
            <a:ext cx="3238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9" name="TextBox 51"/>
          <p:cNvSpPr txBox="1">
            <a:spLocks noChangeArrowheads="1"/>
          </p:cNvSpPr>
          <p:nvPr/>
        </p:nvSpPr>
        <p:spPr bwMode="auto">
          <a:xfrm>
            <a:off x="5207795" y="4733927"/>
            <a:ext cx="242887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350" dirty="0">
                <a:solidFill>
                  <a:srgbClr val="FFFFFF"/>
                </a:solidFill>
                <a:latin typeface="Century Gothic" charset="0"/>
              </a:rPr>
              <a:t>The Antarctic is a continent surrounded by ocean</a:t>
            </a:r>
            <a:endParaRPr lang="en-US" altLang="x-none" sz="1350" i="1" dirty="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53270" name="TextBox 52"/>
          <p:cNvSpPr txBox="1">
            <a:spLocks noChangeArrowheads="1"/>
          </p:cNvSpPr>
          <p:nvPr/>
        </p:nvSpPr>
        <p:spPr bwMode="auto">
          <a:xfrm>
            <a:off x="1664495" y="4722020"/>
            <a:ext cx="26312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350" dirty="0">
                <a:solidFill>
                  <a:srgbClr val="FFFFFF"/>
                </a:solidFill>
                <a:latin typeface="Century Gothic" charset="0"/>
              </a:rPr>
              <a:t>The Arctic is an ocean surrounded by land</a:t>
            </a:r>
          </a:p>
        </p:txBody>
      </p:sp>
    </p:spTree>
    <p:extLst>
      <p:ext uri="{BB962C8B-B14F-4D97-AF65-F5344CB8AC3E}">
        <p14:creationId xmlns:p14="http://schemas.microsoft.com/office/powerpoint/2010/main" val="13091868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3697" y="752476"/>
            <a:ext cx="7216379" cy="5343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53250" name="SouthNortPole-540-MASTER_high.mp4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4" t="13077" r="3485" b="13850"/>
          <a:stretch>
            <a:fillRect/>
          </a:stretch>
        </p:blipFill>
        <p:spPr bwMode="auto">
          <a:xfrm rot="-2633176">
            <a:off x="1288258" y="1459706"/>
            <a:ext cx="3355181" cy="3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SouthNortPole-540-MASTER_high.mp4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13077" r="44855" b="13850"/>
          <a:stretch>
            <a:fillRect/>
          </a:stretch>
        </p:blipFill>
        <p:spPr bwMode="auto">
          <a:xfrm>
            <a:off x="4762500" y="1495426"/>
            <a:ext cx="3238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6303170" y="1983581"/>
            <a:ext cx="214313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6393657" y="4296967"/>
            <a:ext cx="214313" cy="119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7481888" y="3075385"/>
            <a:ext cx="214313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>
            <a:off x="5157788" y="3125391"/>
            <a:ext cx="214313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onut 1"/>
          <p:cNvSpPr>
            <a:spLocks noChangeAspect="1"/>
          </p:cNvSpPr>
          <p:nvPr/>
        </p:nvSpPr>
        <p:spPr bwMode="auto">
          <a:xfrm>
            <a:off x="5248276" y="1962151"/>
            <a:ext cx="2359819" cy="2352675"/>
          </a:xfrm>
          <a:custGeom>
            <a:avLst/>
            <a:gdLst>
              <a:gd name="T0" fmla="*/ 0 w 3146425"/>
              <a:gd name="T1" fmla="*/ 1568450 h 3136900"/>
              <a:gd name="T2" fmla="*/ 1573213 w 3146425"/>
              <a:gd name="T3" fmla="*/ 0 h 3136900"/>
              <a:gd name="T4" fmla="*/ 3146426 w 3146425"/>
              <a:gd name="T5" fmla="*/ 1568450 h 3136900"/>
              <a:gd name="T6" fmla="*/ 1573213 w 3146425"/>
              <a:gd name="T7" fmla="*/ 3136900 h 3136900"/>
              <a:gd name="T8" fmla="*/ 0 w 3146425"/>
              <a:gd name="T9" fmla="*/ 1568450 h 3136900"/>
              <a:gd name="T10" fmla="*/ 40811 w 3146425"/>
              <a:gd name="T11" fmla="*/ 1568450 h 3136900"/>
              <a:gd name="T12" fmla="*/ 1573212 w 3146425"/>
              <a:gd name="T13" fmla="*/ 3096089 h 3136900"/>
              <a:gd name="T14" fmla="*/ 3105613 w 3146425"/>
              <a:gd name="T15" fmla="*/ 1568450 h 3136900"/>
              <a:gd name="T16" fmla="*/ 1573212 w 3146425"/>
              <a:gd name="T17" fmla="*/ 40811 h 3136900"/>
              <a:gd name="T18" fmla="*/ 40811 w 3146425"/>
              <a:gd name="T19" fmla="*/ 1568450 h 31369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46425" h="3136900">
                <a:moveTo>
                  <a:pt x="0" y="1568450"/>
                </a:moveTo>
                <a:cubicBezTo>
                  <a:pt x="0" y="702219"/>
                  <a:pt x="704351" y="0"/>
                  <a:pt x="1573213" y="0"/>
                </a:cubicBezTo>
                <a:cubicBezTo>
                  <a:pt x="2442075" y="0"/>
                  <a:pt x="3146426" y="702219"/>
                  <a:pt x="3146426" y="1568450"/>
                </a:cubicBezTo>
                <a:cubicBezTo>
                  <a:pt x="3146426" y="2434681"/>
                  <a:pt x="2442075" y="3136900"/>
                  <a:pt x="1573213" y="3136900"/>
                </a:cubicBezTo>
                <a:cubicBezTo>
                  <a:pt x="704351" y="3136900"/>
                  <a:pt x="0" y="2434681"/>
                  <a:pt x="0" y="1568450"/>
                </a:cubicBezTo>
                <a:close/>
                <a:moveTo>
                  <a:pt x="40811" y="1568450"/>
                </a:moveTo>
                <a:cubicBezTo>
                  <a:pt x="40811" y="2412142"/>
                  <a:pt x="726890" y="3096089"/>
                  <a:pt x="1573212" y="3096089"/>
                </a:cubicBezTo>
                <a:cubicBezTo>
                  <a:pt x="2419534" y="3096089"/>
                  <a:pt x="3105613" y="2412142"/>
                  <a:pt x="3105613" y="1568450"/>
                </a:cubicBezTo>
                <a:cubicBezTo>
                  <a:pt x="3105613" y="724758"/>
                  <a:pt x="2419534" y="40811"/>
                  <a:pt x="1573212" y="40811"/>
                </a:cubicBezTo>
                <a:cubicBezTo>
                  <a:pt x="726890" y="40811"/>
                  <a:pt x="40811" y="724758"/>
                  <a:pt x="40811" y="156845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 flipV="1">
            <a:off x="5450682" y="2135983"/>
            <a:ext cx="330994" cy="364331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441157" y="3767139"/>
            <a:ext cx="330994" cy="295275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6422231" y="1838325"/>
            <a:ext cx="0" cy="400050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5112544" y="3118247"/>
            <a:ext cx="469106" cy="0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7029450" y="3748089"/>
            <a:ext cx="323850" cy="352425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7305676" y="3118247"/>
            <a:ext cx="466725" cy="0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V="1">
            <a:off x="7178279" y="2247901"/>
            <a:ext cx="330994" cy="252413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6422231" y="4033839"/>
            <a:ext cx="0" cy="402431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3317082" y="3948114"/>
            <a:ext cx="121444" cy="332185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3431382" y="3563541"/>
            <a:ext cx="7144" cy="332184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2316958" y="4455319"/>
            <a:ext cx="378619" cy="0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V="1">
            <a:off x="2838451" y="4343400"/>
            <a:ext cx="378619" cy="121444"/>
          </a:xfrm>
          <a:prstGeom prst="straightConnector1">
            <a:avLst/>
          </a:prstGeom>
          <a:noFill/>
          <a:ln w="31750">
            <a:solidFill>
              <a:srgbClr val="D9D9D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69" name="TextBox 51"/>
          <p:cNvSpPr txBox="1">
            <a:spLocks noChangeArrowheads="1"/>
          </p:cNvSpPr>
          <p:nvPr/>
        </p:nvSpPr>
        <p:spPr bwMode="auto">
          <a:xfrm>
            <a:off x="5207795" y="4733926"/>
            <a:ext cx="242887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350" dirty="0">
                <a:solidFill>
                  <a:srgbClr val="FFFFFF"/>
                </a:solidFill>
                <a:latin typeface="Century Gothic" charset="0"/>
              </a:rPr>
              <a:t>Strong circumpolar winds drive flow </a:t>
            </a:r>
            <a:r>
              <a:rPr lang="en-US" altLang="x-none" sz="1350" i="1" dirty="0">
                <a:solidFill>
                  <a:srgbClr val="FFFFFF"/>
                </a:solidFill>
                <a:latin typeface="Century Gothic" charset="0"/>
              </a:rPr>
              <a:t>away</a:t>
            </a:r>
            <a:r>
              <a:rPr lang="en-US" altLang="x-none" sz="1350" dirty="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en-US" altLang="x-none" sz="1350" i="1" dirty="0">
                <a:solidFill>
                  <a:srgbClr val="FFFFFF"/>
                </a:solidFill>
                <a:latin typeface="Century Gothic" charset="0"/>
              </a:rPr>
              <a:t>from Antarctica</a:t>
            </a:r>
          </a:p>
        </p:txBody>
      </p:sp>
      <p:sp>
        <p:nvSpPr>
          <p:cNvPr id="53270" name="TextBox 52"/>
          <p:cNvSpPr txBox="1">
            <a:spLocks noChangeArrowheads="1"/>
          </p:cNvSpPr>
          <p:nvPr/>
        </p:nvSpPr>
        <p:spPr bwMode="auto">
          <a:xfrm>
            <a:off x="1664495" y="4722020"/>
            <a:ext cx="26312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350">
                <a:solidFill>
                  <a:srgbClr val="FFFFFF"/>
                </a:solidFill>
                <a:latin typeface="Century Gothic" charset="0"/>
              </a:rPr>
              <a:t>Warm Atlantic currents flow </a:t>
            </a:r>
            <a:r>
              <a:rPr lang="en-US" altLang="x-none" sz="1350" i="1">
                <a:solidFill>
                  <a:srgbClr val="FFFFFF"/>
                </a:solidFill>
                <a:latin typeface="Century Gothic" charset="0"/>
              </a:rPr>
              <a:t>into the Arctic </a:t>
            </a:r>
            <a:r>
              <a:rPr lang="en-US" altLang="x-none" sz="1350">
                <a:solidFill>
                  <a:srgbClr val="FFFFFF"/>
                </a:solidFill>
                <a:latin typeface="Century Gothic" charset="0"/>
              </a:rPr>
              <a:t>at the surface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29432D8-7AA7-784F-B427-849FB05BAA7A}"/>
              </a:ext>
            </a:extLst>
          </p:cNvPr>
          <p:cNvSpPr txBox="1">
            <a:spLocks/>
          </p:cNvSpPr>
          <p:nvPr/>
        </p:nvSpPr>
        <p:spPr bwMode="auto">
          <a:xfrm>
            <a:off x="1037856" y="143584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x-none" sz="2100" dirty="0">
                <a:solidFill>
                  <a:srgbClr val="595959"/>
                </a:solidFill>
                <a:latin typeface="Rockwell" charset="0"/>
                <a:ea typeface="Rockwell" charset="0"/>
                <a:cs typeface="Rockwell" charset="0"/>
              </a:rPr>
              <a:t>Why is the Arctic warming faster than the Antarctic?</a:t>
            </a:r>
          </a:p>
        </p:txBody>
      </p:sp>
      <p:cxnSp>
        <p:nvCxnSpPr>
          <p:cNvPr id="29" name="Straight Connector 16">
            <a:extLst>
              <a:ext uri="{FF2B5EF4-FFF2-40B4-BE49-F238E27FC236}">
                <a16:creationId xmlns:a16="http://schemas.microsoft.com/office/drawing/2014/main" id="{210CFC5F-4B1E-FB4A-841B-24BE927A35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80806" y="599594"/>
            <a:ext cx="6686550" cy="1190"/>
          </a:xfrm>
          <a:prstGeom prst="line">
            <a:avLst/>
          </a:prstGeom>
          <a:noFill/>
          <a:ln w="38100">
            <a:solidFill>
              <a:srgbClr val="4679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10835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5400000" flipV="1">
            <a:off x="3640773" y="937645"/>
            <a:ext cx="2408049" cy="5302759"/>
          </a:xfrm>
          <a:prstGeom prst="rect">
            <a:avLst/>
          </a:prstGeom>
          <a:gradFill flip="none" rotWithShape="1">
            <a:gsLst>
              <a:gs pos="26000">
                <a:srgbClr val="0070C0"/>
              </a:gs>
              <a:gs pos="57000">
                <a:srgbClr val="BA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2989326" y="2386204"/>
            <a:ext cx="4506850" cy="814196"/>
          </a:xfrm>
          <a:prstGeom prst="rect">
            <a:avLst/>
          </a:prstGeom>
          <a:gradFill flip="none" rotWithShape="1">
            <a:gsLst>
              <a:gs pos="47000">
                <a:srgbClr val="0070C0"/>
              </a:gs>
              <a:gs pos="70000">
                <a:srgbClr val="BA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00275" y="2413399"/>
            <a:ext cx="0" cy="15680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09901" y="3196829"/>
            <a:ext cx="446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86650" y="3183733"/>
            <a:ext cx="0" cy="160853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16952" y="4314826"/>
            <a:ext cx="4360175" cy="478283"/>
          </a:xfrm>
          <a:prstGeom prst="rect">
            <a:avLst/>
          </a:prstGeom>
          <a:gradFill flip="none" rotWithShape="1">
            <a:gsLst>
              <a:gs pos="35000">
                <a:srgbClr val="0070C0"/>
              </a:gs>
              <a:gs pos="74000">
                <a:srgbClr val="BA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00276" y="3967164"/>
            <a:ext cx="789385" cy="82034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00375" y="3206354"/>
            <a:ext cx="0" cy="15882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18936888">
            <a:off x="1956197" y="3960019"/>
            <a:ext cx="765572" cy="1440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0276" y="2390775"/>
            <a:ext cx="809625" cy="80605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09901" y="4783931"/>
            <a:ext cx="446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86" name="Picture 37" descr="arctic_subarctic_TH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07" y="4381500"/>
            <a:ext cx="747713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7" name="Group 91"/>
          <p:cNvGrpSpPr>
            <a:grpSpLocks/>
          </p:cNvGrpSpPr>
          <p:nvPr/>
        </p:nvGrpSpPr>
        <p:grpSpPr bwMode="auto">
          <a:xfrm>
            <a:off x="4057652" y="3212307"/>
            <a:ext cx="1907381" cy="1247775"/>
            <a:chOff x="4327004" y="3140370"/>
            <a:chExt cx="2543696" cy="1662764"/>
          </a:xfrm>
        </p:grpSpPr>
        <p:sp>
          <p:nvSpPr>
            <p:cNvPr id="43" name="Block Arc 42"/>
            <p:cNvSpPr/>
            <p:nvPr/>
          </p:nvSpPr>
          <p:spPr>
            <a:xfrm rot="5400000">
              <a:off x="4767471" y="2699904"/>
              <a:ext cx="1662764" cy="2543696"/>
            </a:xfrm>
            <a:prstGeom prst="blockArc">
              <a:avLst>
                <a:gd name="adj1" fmla="val 10800000"/>
                <a:gd name="adj2" fmla="val 21047572"/>
                <a:gd name="adj3" fmla="val 3784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cxnSpLocks noChangeShapeType="1"/>
            </p:cNvCxnSpPr>
            <p:nvPr/>
          </p:nvCxnSpPr>
          <p:spPr bwMode="auto">
            <a:xfrm flipH="1">
              <a:off x="5590913" y="4749189"/>
              <a:ext cx="342970" cy="2855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0" name="Curved Connector 59"/>
          <p:cNvCxnSpPr>
            <a:cxnSpLocks noChangeShapeType="1"/>
          </p:cNvCxnSpPr>
          <p:nvPr/>
        </p:nvCxnSpPr>
        <p:spPr bwMode="auto">
          <a:xfrm rot="10800000" flipV="1">
            <a:off x="3371851" y="4333876"/>
            <a:ext cx="485775" cy="378619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1560910" y="3196830"/>
            <a:ext cx="3087290" cy="952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Arrow Connector 70"/>
          <p:cNvCxnSpPr>
            <a:cxnSpLocks noChangeShapeType="1"/>
          </p:cNvCxnSpPr>
          <p:nvPr/>
        </p:nvCxnSpPr>
        <p:spPr bwMode="auto">
          <a:xfrm flipH="1">
            <a:off x="2951560" y="2112170"/>
            <a:ext cx="431006" cy="726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1" name="TextBox 76"/>
          <p:cNvSpPr txBox="1">
            <a:spLocks noChangeArrowheads="1"/>
          </p:cNvSpPr>
          <p:nvPr/>
        </p:nvSpPr>
        <p:spPr bwMode="auto">
          <a:xfrm rot="5400000">
            <a:off x="6858000" y="3832966"/>
            <a:ext cx="15954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500">
                <a:latin typeface="Century Gothic" charset="0"/>
              </a:rPr>
              <a:t>depth</a:t>
            </a:r>
          </a:p>
        </p:txBody>
      </p:sp>
      <p:sp>
        <p:nvSpPr>
          <p:cNvPr id="58392" name="TextBox 77"/>
          <p:cNvSpPr txBox="1">
            <a:spLocks noChangeArrowheads="1"/>
          </p:cNvSpPr>
          <p:nvPr/>
        </p:nvSpPr>
        <p:spPr bwMode="auto">
          <a:xfrm>
            <a:off x="3008711" y="4802983"/>
            <a:ext cx="44874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500">
                <a:latin typeface="Century Gothic" charset="0"/>
              </a:rPr>
              <a:t>latitude</a:t>
            </a:r>
          </a:p>
        </p:txBody>
      </p:sp>
      <p:sp>
        <p:nvSpPr>
          <p:cNvPr id="58393" name="TextBox 78"/>
          <p:cNvSpPr txBox="1">
            <a:spLocks noChangeArrowheads="1"/>
          </p:cNvSpPr>
          <p:nvPr/>
        </p:nvSpPr>
        <p:spPr bwMode="auto">
          <a:xfrm>
            <a:off x="1209676" y="2657475"/>
            <a:ext cx="904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500">
                <a:latin typeface="Century Gothic" charset="0"/>
              </a:rPr>
              <a:t>Atlantic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500">
                <a:latin typeface="Century Gothic" charset="0"/>
              </a:rPr>
              <a:t>inflow</a:t>
            </a:r>
          </a:p>
        </p:txBody>
      </p:sp>
      <p:sp>
        <p:nvSpPr>
          <p:cNvPr id="58394" name="TextBox 80"/>
          <p:cNvSpPr txBox="1">
            <a:spLocks noChangeArrowheads="1"/>
          </p:cNvSpPr>
          <p:nvPr/>
        </p:nvSpPr>
        <p:spPr bwMode="auto">
          <a:xfrm>
            <a:off x="2051448" y="1856186"/>
            <a:ext cx="1173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200">
                <a:latin typeface="Century Gothic" charset="0"/>
              </a:rPr>
              <a:t>surface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200">
                <a:latin typeface="Century Gothic" charset="0"/>
              </a:rPr>
              <a:t>outflow</a:t>
            </a:r>
          </a:p>
        </p:txBody>
      </p:sp>
      <p:sp>
        <p:nvSpPr>
          <p:cNvPr id="58395" name="TextBox 81"/>
          <p:cNvSpPr txBox="1">
            <a:spLocks noChangeArrowheads="1"/>
          </p:cNvSpPr>
          <p:nvPr/>
        </p:nvSpPr>
        <p:spPr bwMode="auto">
          <a:xfrm>
            <a:off x="2922986" y="4225530"/>
            <a:ext cx="8215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200">
                <a:latin typeface="Century Gothic" charset="0"/>
              </a:rPr>
              <a:t>overflow</a:t>
            </a:r>
          </a:p>
        </p:txBody>
      </p:sp>
      <p:sp>
        <p:nvSpPr>
          <p:cNvPr id="58396" name="TextBox 82"/>
          <p:cNvSpPr txBox="1">
            <a:spLocks noChangeArrowheads="1"/>
          </p:cNvSpPr>
          <p:nvPr/>
        </p:nvSpPr>
        <p:spPr bwMode="auto">
          <a:xfrm>
            <a:off x="6180535" y="3504010"/>
            <a:ext cx="12965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500">
                <a:latin typeface="Century Gothic" charset="0"/>
              </a:rPr>
              <a:t>Overturning circulation</a:t>
            </a:r>
          </a:p>
        </p:txBody>
      </p:sp>
      <p:sp>
        <p:nvSpPr>
          <p:cNvPr id="58397" name="TextBox 36"/>
          <p:cNvSpPr txBox="1">
            <a:spLocks noChangeArrowheads="1"/>
          </p:cNvSpPr>
          <p:nvPr/>
        </p:nvSpPr>
        <p:spPr bwMode="auto">
          <a:xfrm rot="2658661">
            <a:off x="1901429" y="4333029"/>
            <a:ext cx="11549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500">
                <a:latin typeface="Century Gothic" charset="0"/>
              </a:rPr>
              <a:t>longitude</a:t>
            </a:r>
          </a:p>
        </p:txBody>
      </p:sp>
      <p:grpSp>
        <p:nvGrpSpPr>
          <p:cNvPr id="58398" name="Group 2"/>
          <p:cNvGrpSpPr>
            <a:grpSpLocks/>
          </p:cNvGrpSpPr>
          <p:nvPr/>
        </p:nvGrpSpPr>
        <p:grpSpPr bwMode="auto">
          <a:xfrm>
            <a:off x="2667002" y="1781175"/>
            <a:ext cx="2478881" cy="1302544"/>
            <a:chOff x="2032000" y="1231817"/>
            <a:chExt cx="3305158" cy="1737360"/>
          </a:xfrm>
        </p:grpSpPr>
        <p:pic>
          <p:nvPicPr>
            <p:cNvPr id="58417" name="Picture 35" descr="arctic_subarctic_TH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1231817"/>
              <a:ext cx="3305158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 rot="18936888">
              <a:off x="4030653" y="2084617"/>
              <a:ext cx="469898" cy="176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sp>
          <p:nvSpPr>
            <p:cNvPr id="49" name="Rectangle 48"/>
            <p:cNvSpPr/>
            <p:nvPr/>
          </p:nvSpPr>
          <p:spPr>
            <a:xfrm rot="20644669">
              <a:off x="3919528" y="2151316"/>
              <a:ext cx="198436" cy="25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</p:grpSp>
      <p:sp>
        <p:nvSpPr>
          <p:cNvPr id="58399" name="Title 1"/>
          <p:cNvSpPr txBox="1">
            <a:spLocks/>
          </p:cNvSpPr>
          <p:nvPr/>
        </p:nvSpPr>
        <p:spPr bwMode="auto">
          <a:xfrm>
            <a:off x="1143000" y="85725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x-none" sz="2100" dirty="0">
                <a:solidFill>
                  <a:srgbClr val="595959"/>
                </a:solidFill>
                <a:latin typeface="Rockwell" charset="0"/>
                <a:ea typeface="Rockwell" charset="0"/>
                <a:cs typeface="Rockwell" charset="0"/>
              </a:rPr>
              <a:t>Arctic, receives heat from the south</a:t>
            </a:r>
          </a:p>
        </p:txBody>
      </p:sp>
      <p:cxnSp>
        <p:nvCxnSpPr>
          <p:cNvPr id="58400" name="Straight Connector 16"/>
          <p:cNvCxnSpPr>
            <a:cxnSpLocks noChangeShapeType="1"/>
          </p:cNvCxnSpPr>
          <p:nvPr/>
        </p:nvCxnSpPr>
        <p:spPr bwMode="auto">
          <a:xfrm>
            <a:off x="1885950" y="1313260"/>
            <a:ext cx="6686550" cy="1190"/>
          </a:xfrm>
          <a:prstGeom prst="line">
            <a:avLst/>
          </a:prstGeom>
          <a:noFill/>
          <a:ln w="38100">
            <a:solidFill>
              <a:srgbClr val="4679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itle 1"/>
          <p:cNvSpPr txBox="1">
            <a:spLocks/>
          </p:cNvSpPr>
          <p:nvPr/>
        </p:nvSpPr>
        <p:spPr>
          <a:xfrm>
            <a:off x="6043614" y="5438775"/>
            <a:ext cx="2452687" cy="7429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adapted from Nick </a:t>
            </a:r>
            <a:r>
              <a:rPr lang="en-U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Beaird</a:t>
            </a: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&amp; Kyle </a:t>
            </a:r>
            <a:r>
              <a:rPr lang="en-U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Armour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5840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6"/>
          <a:stretch>
            <a:fillRect/>
          </a:stretch>
        </p:blipFill>
        <p:spPr bwMode="auto">
          <a:xfrm>
            <a:off x="5110162" y="2413398"/>
            <a:ext cx="2319338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rot="18936888">
            <a:off x="7004447" y="1826419"/>
            <a:ext cx="765572" cy="1440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8404" name="Right Triangle 5"/>
          <p:cNvSpPr>
            <a:spLocks noChangeArrowheads="1"/>
          </p:cNvSpPr>
          <p:nvPr/>
        </p:nvSpPr>
        <p:spPr bwMode="auto">
          <a:xfrm>
            <a:off x="5110163" y="2366964"/>
            <a:ext cx="703660" cy="816769"/>
          </a:xfrm>
          <a:prstGeom prst="rtTriangle">
            <a:avLst/>
          </a:prstGeom>
          <a:gradFill rotWithShape="0">
            <a:gsLst>
              <a:gs pos="0">
                <a:srgbClr val="3A4B81"/>
              </a:gs>
              <a:gs pos="1978">
                <a:srgbClr val="3A4B81"/>
              </a:gs>
              <a:gs pos="46001">
                <a:srgbClr val="0070C0"/>
              </a:gs>
              <a:gs pos="100000">
                <a:srgbClr val="0070C0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endParaRPr lang="x-none" altLang="x-none" sz="1800"/>
          </a:p>
        </p:txBody>
      </p:sp>
      <p:grpSp>
        <p:nvGrpSpPr>
          <p:cNvPr id="58405" name="Group 90"/>
          <p:cNvGrpSpPr>
            <a:grpSpLocks/>
          </p:cNvGrpSpPr>
          <p:nvPr/>
        </p:nvGrpSpPr>
        <p:grpSpPr bwMode="auto">
          <a:xfrm>
            <a:off x="4708924" y="2562226"/>
            <a:ext cx="887015" cy="507206"/>
            <a:chOff x="4792368" y="2336419"/>
            <a:chExt cx="1182948" cy="676950"/>
          </a:xfrm>
        </p:grpSpPr>
        <p:sp>
          <p:nvSpPr>
            <p:cNvPr id="50" name="Block Arc 49"/>
            <p:cNvSpPr/>
            <p:nvPr/>
          </p:nvSpPr>
          <p:spPr>
            <a:xfrm rot="5400000">
              <a:off x="5045367" y="2083420"/>
              <a:ext cx="676950" cy="1182948"/>
            </a:xfrm>
            <a:prstGeom prst="blockArc">
              <a:avLst>
                <a:gd name="adj1" fmla="val 10800000"/>
                <a:gd name="adj2" fmla="val 21273358"/>
                <a:gd name="adj3" fmla="val 4173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>
              <a:cxnSpLocks noChangeShapeType="1"/>
              <a:stCxn id="50" idx="0"/>
            </p:cNvCxnSpPr>
            <p:nvPr/>
          </p:nvCxnSpPr>
          <p:spPr bwMode="auto">
            <a:xfrm flipH="1" flipV="1">
              <a:off x="5248081" y="2349132"/>
              <a:ext cx="136555" cy="159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60911" y="1624016"/>
            <a:ext cx="6087665" cy="4076905"/>
            <a:chOff x="557213" y="1163027"/>
            <a:chExt cx="8116887" cy="5435874"/>
          </a:xfrm>
        </p:grpSpPr>
        <p:cxnSp>
          <p:nvCxnSpPr>
            <p:cNvPr id="85" name="Curved Connector 84"/>
            <p:cNvCxnSpPr>
              <a:cxnSpLocks noChangeShapeType="1"/>
            </p:cNvCxnSpPr>
            <p:nvPr/>
          </p:nvCxnSpPr>
          <p:spPr bwMode="auto">
            <a:xfrm rot="5400000">
              <a:off x="5709444" y="2253457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8" name="TextBox 38"/>
            <p:cNvSpPr txBox="1">
              <a:spLocks noChangeArrowheads="1"/>
            </p:cNvSpPr>
            <p:nvPr/>
          </p:nvSpPr>
          <p:spPr bwMode="auto">
            <a:xfrm>
              <a:off x="5732463" y="1163027"/>
              <a:ext cx="163353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500" dirty="0">
                  <a:solidFill>
                    <a:srgbClr val="FF0000"/>
                  </a:solidFill>
                  <a:latin typeface="Century Gothic" charset="0"/>
                </a:rPr>
                <a:t>Heat from CO</a:t>
              </a:r>
              <a:r>
                <a:rPr lang="en-US" altLang="x-none" sz="1500" baseline="-25000" dirty="0">
                  <a:solidFill>
                    <a:srgbClr val="FF0000"/>
                  </a:solidFill>
                  <a:latin typeface="Century Gothic" charset="0"/>
                </a:rPr>
                <a:t>2</a:t>
              </a:r>
            </a:p>
          </p:txBody>
        </p:sp>
        <p:cxnSp>
          <p:nvCxnSpPr>
            <p:cNvPr id="46" name="Curved Connector 45"/>
            <p:cNvCxnSpPr>
              <a:cxnSpLocks noChangeShapeType="1"/>
            </p:cNvCxnSpPr>
            <p:nvPr/>
          </p:nvCxnSpPr>
          <p:spPr bwMode="auto">
            <a:xfrm rot="5400000">
              <a:off x="6534944" y="2266157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10" name="TextBox 15"/>
            <p:cNvSpPr txBox="1">
              <a:spLocks noChangeArrowheads="1"/>
            </p:cNvSpPr>
            <p:nvPr/>
          </p:nvSpPr>
          <p:spPr bwMode="auto">
            <a:xfrm>
              <a:off x="557213" y="5583238"/>
              <a:ext cx="81168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F497D"/>
                </a:buClr>
                <a:buFontTx/>
                <a:buNone/>
              </a:pPr>
              <a:endParaRPr lang="en-US" altLang="x-none" sz="1350" dirty="0">
                <a:solidFill>
                  <a:srgbClr val="000000"/>
                </a:solidFill>
                <a:latin typeface="Calibri" charset="0"/>
              </a:endParaRPr>
            </a:p>
            <a:p>
              <a:pPr>
                <a:spcBef>
                  <a:spcPct val="0"/>
                </a:spcBef>
                <a:spcAft>
                  <a:spcPts val="450"/>
                </a:spcAft>
                <a:buClr>
                  <a:srgbClr val="1F497D"/>
                </a:buClr>
                <a:buFont typeface="Wingdings" charset="2"/>
                <a:buChar char="§"/>
              </a:pPr>
              <a:r>
                <a:rPr lang="en-US" altLang="x-none" sz="1500" dirty="0">
                  <a:solidFill>
                    <a:srgbClr val="000000"/>
                  </a:solidFill>
                  <a:latin typeface="Century Gothic" charset="0"/>
                </a:rPr>
                <a:t> Heat from CO</a:t>
              </a:r>
              <a:r>
                <a:rPr lang="en-US" altLang="x-none" sz="1500" baseline="-25000" dirty="0">
                  <a:solidFill>
                    <a:srgbClr val="000000"/>
                  </a:solidFill>
                  <a:latin typeface="Century Gothic" charset="0"/>
                </a:rPr>
                <a:t>2</a:t>
              </a:r>
              <a:r>
                <a:rPr lang="en-US" altLang="x-none" sz="1500" dirty="0">
                  <a:solidFill>
                    <a:srgbClr val="000000"/>
                  </a:solidFill>
                  <a:latin typeface="Century Gothic" charset="0"/>
                </a:rPr>
                <a:t> is carried northward by ocean surface currents, </a:t>
              </a:r>
              <a:r>
                <a:rPr lang="en-US" altLang="x-none" sz="1500" b="1" dirty="0">
                  <a:solidFill>
                    <a:srgbClr val="000000"/>
                  </a:solidFill>
                  <a:latin typeface="Century Gothic" charset="0"/>
                </a:rPr>
                <a:t>accelerating Arctic warming</a:t>
              </a:r>
              <a:endParaRPr lang="en-US" altLang="x-none" sz="1350" b="1" dirty="0">
                <a:solidFill>
                  <a:srgbClr val="000000"/>
                </a:solidFill>
                <a:latin typeface="Century Gothic" charset="0"/>
              </a:endParaRPr>
            </a:p>
          </p:txBody>
        </p:sp>
        <p:cxnSp>
          <p:nvCxnSpPr>
            <p:cNvPr id="45" name="Curved Connector 44"/>
            <p:cNvCxnSpPr>
              <a:cxnSpLocks noChangeShapeType="1"/>
            </p:cNvCxnSpPr>
            <p:nvPr/>
          </p:nvCxnSpPr>
          <p:spPr bwMode="auto">
            <a:xfrm rot="5400000">
              <a:off x="3147219" y="2258219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Curved Connector 39"/>
            <p:cNvCxnSpPr>
              <a:cxnSpLocks noChangeShapeType="1"/>
            </p:cNvCxnSpPr>
            <p:nvPr/>
          </p:nvCxnSpPr>
          <p:spPr bwMode="auto">
            <a:xfrm rot="5400000">
              <a:off x="2267744" y="2248694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Curved Connector 40"/>
            <p:cNvCxnSpPr>
              <a:cxnSpLocks noChangeShapeType="1"/>
            </p:cNvCxnSpPr>
            <p:nvPr/>
          </p:nvCxnSpPr>
          <p:spPr bwMode="auto">
            <a:xfrm rot="5400000">
              <a:off x="3969544" y="2253457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Curved Connector 41"/>
            <p:cNvCxnSpPr>
              <a:cxnSpLocks noChangeShapeType="1"/>
            </p:cNvCxnSpPr>
            <p:nvPr/>
          </p:nvCxnSpPr>
          <p:spPr bwMode="auto">
            <a:xfrm rot="5400000">
              <a:off x="4833938" y="2251075"/>
              <a:ext cx="1144588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302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6"/>
          <p:cNvGrpSpPr>
            <a:grpSpLocks/>
          </p:cNvGrpSpPr>
          <p:nvPr/>
        </p:nvGrpSpPr>
        <p:grpSpPr bwMode="auto">
          <a:xfrm>
            <a:off x="1314450" y="1226345"/>
            <a:ext cx="7258050" cy="4067174"/>
            <a:chOff x="228600" y="492126"/>
            <a:chExt cx="9677400" cy="5422482"/>
          </a:xfrm>
        </p:grpSpPr>
        <p:sp>
          <p:nvSpPr>
            <p:cNvPr id="59404" name="TextBox 51"/>
            <p:cNvSpPr txBox="1">
              <a:spLocks noChangeArrowheads="1"/>
            </p:cNvSpPr>
            <p:nvPr/>
          </p:nvSpPr>
          <p:spPr bwMode="auto">
            <a:xfrm>
              <a:off x="1417639" y="5260976"/>
              <a:ext cx="5984875" cy="430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500">
                  <a:latin typeface="Century Gothic" charset="0"/>
                </a:rPr>
                <a:t>latitude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5400000" flipH="1">
              <a:off x="3330362" y="119891"/>
              <a:ext cx="3210732" cy="7070345"/>
            </a:xfrm>
            <a:prstGeom prst="rect">
              <a:avLst/>
            </a:prstGeom>
            <a:gradFill flip="none" rotWithShape="1">
              <a:gsLst>
                <a:gs pos="32000">
                  <a:srgbClr val="0070C0"/>
                </a:gs>
                <a:gs pos="69000">
                  <a:srgbClr val="BA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470900" y="2042994"/>
              <a:ext cx="0" cy="214454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2663112" flipV="1">
              <a:off x="1198563" y="1136600"/>
              <a:ext cx="1020762" cy="1920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404100" y="2052518"/>
              <a:ext cx="1079500" cy="107465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lock Arc 34"/>
            <p:cNvSpPr/>
            <p:nvPr/>
          </p:nvSpPr>
          <p:spPr>
            <a:xfrm rot="10800000">
              <a:off x="4516438" y="2516032"/>
              <a:ext cx="676275" cy="1182596"/>
            </a:xfrm>
            <a:prstGeom prst="blockArc">
              <a:avLst>
                <a:gd name="adj1" fmla="val 10800000"/>
                <a:gd name="adj2" fmla="val 21273358"/>
                <a:gd name="adj3" fmla="val 4173"/>
              </a:avLst>
            </a:prstGeom>
            <a:solidFill>
              <a:schemeClr val="tx1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" name="Left Arrow 1"/>
            <p:cNvSpPr>
              <a:spLocks noChangeArrowheads="1"/>
            </p:cNvSpPr>
            <p:nvPr/>
          </p:nvSpPr>
          <p:spPr bwMode="auto">
            <a:xfrm rot="-2756252">
              <a:off x="4598987" y="2989263"/>
              <a:ext cx="608013" cy="236538"/>
            </a:xfrm>
            <a:prstGeom prst="leftArrow">
              <a:avLst>
                <a:gd name="adj1" fmla="val 50000"/>
                <a:gd name="adj2" fmla="val 50005"/>
              </a:avLst>
            </a:prstGeom>
            <a:solidFill>
              <a:srgbClr val="262626"/>
            </a:solidFill>
            <a:ln w="19050">
              <a:solidFill>
                <a:srgbClr val="26262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x-none" altLang="x-none" sz="135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1" name="Block Arc 40"/>
            <p:cNvSpPr/>
            <p:nvPr/>
          </p:nvSpPr>
          <p:spPr>
            <a:xfrm rot="10800000">
              <a:off x="4389438" y="2296974"/>
              <a:ext cx="931862" cy="1598489"/>
            </a:xfrm>
            <a:prstGeom prst="blockArc">
              <a:avLst>
                <a:gd name="adj1" fmla="val 10800000"/>
                <a:gd name="adj2" fmla="val 21273358"/>
                <a:gd name="adj3" fmla="val 4173"/>
              </a:avLst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4516438" y="2058868"/>
              <a:ext cx="1079500" cy="107465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389438" y="2055693"/>
              <a:ext cx="1079500" cy="107624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291138" y="2046168"/>
              <a:ext cx="1079500" cy="107465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164138" y="2042994"/>
              <a:ext cx="1079500" cy="107624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eft Arrow 47"/>
            <p:cNvSpPr>
              <a:spLocks noChangeArrowheads="1"/>
            </p:cNvSpPr>
            <p:nvPr/>
          </p:nvSpPr>
          <p:spPr bwMode="auto">
            <a:xfrm rot="-2756252">
              <a:off x="5329238" y="2239963"/>
              <a:ext cx="609600" cy="234950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rgbClr val="262626"/>
            </a:solidFill>
            <a:ln w="19050">
              <a:solidFill>
                <a:srgbClr val="26262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x-none" altLang="x-none" sz="135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59419" name="Picture 2" descr="2000px-Flag_of_Antarctica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8" t="10349" r="45001" b="5414"/>
            <a:stretch>
              <a:fillRect/>
            </a:stretch>
          </p:blipFill>
          <p:spPr bwMode="auto">
            <a:xfrm rot="9181684">
              <a:off x="993775" y="1328738"/>
              <a:ext cx="2411413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20" name="TextBox 53"/>
            <p:cNvSpPr txBox="1">
              <a:spLocks noChangeArrowheads="1"/>
            </p:cNvSpPr>
            <p:nvPr/>
          </p:nvSpPr>
          <p:spPr bwMode="auto">
            <a:xfrm>
              <a:off x="228600" y="2098675"/>
              <a:ext cx="2509839" cy="430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500">
                  <a:latin typeface="Century Gothic" charset="0"/>
                </a:rPr>
                <a:t>Antarctica</a:t>
              </a:r>
            </a:p>
          </p:txBody>
        </p:sp>
        <p:sp>
          <p:nvSpPr>
            <p:cNvPr id="59421" name="TextBox 54"/>
            <p:cNvSpPr txBox="1">
              <a:spLocks noChangeArrowheads="1"/>
            </p:cNvSpPr>
            <p:nvPr/>
          </p:nvSpPr>
          <p:spPr bwMode="auto">
            <a:xfrm rot="18858661">
              <a:off x="5319712" y="1085969"/>
              <a:ext cx="2049462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200">
                  <a:latin typeface="Century Gothic" charset="0"/>
                </a:rPr>
                <a:t>Antarctic Circumpolar Current</a:t>
              </a:r>
            </a:p>
          </p:txBody>
        </p:sp>
        <p:cxnSp>
          <p:nvCxnSpPr>
            <p:cNvPr id="59422" name="Straight Connector 16"/>
            <p:cNvCxnSpPr>
              <a:cxnSpLocks noChangeShapeType="1"/>
            </p:cNvCxnSpPr>
            <p:nvPr/>
          </p:nvCxnSpPr>
          <p:spPr bwMode="auto">
            <a:xfrm>
              <a:off x="990600" y="608013"/>
              <a:ext cx="8915400" cy="1587"/>
            </a:xfrm>
            <a:prstGeom prst="line">
              <a:avLst/>
            </a:prstGeom>
            <a:noFill/>
            <a:ln w="38100">
              <a:solidFill>
                <a:srgbClr val="4679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1419225" y="3108124"/>
              <a:ext cx="0" cy="21350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424738" y="4109760"/>
              <a:ext cx="1052512" cy="1130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04100" y="3108124"/>
              <a:ext cx="0" cy="21429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25575" y="5235210"/>
              <a:ext cx="5975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27" name="TextBox 48"/>
            <p:cNvSpPr txBox="1">
              <a:spLocks noChangeArrowheads="1"/>
            </p:cNvSpPr>
            <p:nvPr/>
          </p:nvSpPr>
          <p:spPr bwMode="auto">
            <a:xfrm rot="16200000">
              <a:off x="136524" y="4004132"/>
              <a:ext cx="21272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500">
                  <a:latin typeface="Century Gothic" charset="0"/>
                </a:rPr>
                <a:t>depth</a:t>
              </a:r>
            </a:p>
          </p:txBody>
        </p:sp>
        <p:grpSp>
          <p:nvGrpSpPr>
            <p:cNvPr id="59428" name="Group 8"/>
            <p:cNvGrpSpPr>
              <a:grpSpLocks/>
            </p:cNvGrpSpPr>
            <p:nvPr/>
          </p:nvGrpSpPr>
          <p:grpSpPr bwMode="auto">
            <a:xfrm rot="10800000">
              <a:off x="2522538" y="3108325"/>
              <a:ext cx="2847975" cy="1870075"/>
              <a:chOff x="4263504" y="3140370"/>
              <a:chExt cx="2543696" cy="1662764"/>
            </a:xfrm>
          </p:grpSpPr>
          <p:sp>
            <p:nvSpPr>
              <p:cNvPr id="56" name="Block Arc 55"/>
              <p:cNvSpPr/>
              <p:nvPr/>
            </p:nvSpPr>
            <p:spPr>
              <a:xfrm rot="5400000">
                <a:off x="4704034" y="2700147"/>
                <a:ext cx="1662636" cy="2543696"/>
              </a:xfrm>
              <a:prstGeom prst="blockArc">
                <a:avLst>
                  <a:gd name="adj1" fmla="val 10800000"/>
                  <a:gd name="adj2" fmla="val 20690229"/>
                  <a:gd name="adj3" fmla="val 27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" name="Straight Arrow Connector 56"/>
              <p:cNvCxnSpPr>
                <a:cxnSpLocks noChangeShapeType="1"/>
              </p:cNvCxnSpPr>
              <p:nvPr/>
            </p:nvCxnSpPr>
            <p:spPr bwMode="auto">
              <a:xfrm rot="10800000" flipV="1">
                <a:off x="5694156" y="4724089"/>
                <a:ext cx="343130" cy="6493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8" name="Straight Arrow Connector 57"/>
            <p:cNvCxnSpPr>
              <a:cxnSpLocks noChangeShapeType="1"/>
            </p:cNvCxnSpPr>
            <p:nvPr/>
          </p:nvCxnSpPr>
          <p:spPr bwMode="auto">
            <a:xfrm flipV="1">
              <a:off x="3965575" y="3121025"/>
              <a:ext cx="1965325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30" name="TextBox 69"/>
            <p:cNvSpPr txBox="1">
              <a:spLocks noChangeArrowheads="1"/>
            </p:cNvSpPr>
            <p:nvPr/>
          </p:nvSpPr>
          <p:spPr bwMode="auto">
            <a:xfrm>
              <a:off x="1236663" y="3970337"/>
              <a:ext cx="1209675" cy="769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050">
                  <a:latin typeface="Century Gothic" charset="0"/>
                </a:rPr>
                <a:t>Antarctic Bottom Water</a:t>
              </a:r>
            </a:p>
          </p:txBody>
        </p:sp>
        <p:sp>
          <p:nvSpPr>
            <p:cNvPr id="59431" name="TextBox 71"/>
            <p:cNvSpPr txBox="1">
              <a:spLocks noChangeArrowheads="1"/>
            </p:cNvSpPr>
            <p:nvPr/>
          </p:nvSpPr>
          <p:spPr bwMode="auto">
            <a:xfrm>
              <a:off x="2559051" y="3648075"/>
              <a:ext cx="1728788" cy="738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500">
                  <a:latin typeface="Century Gothic" charset="0"/>
                </a:rPr>
                <a:t>Overturning circulation</a:t>
              </a:r>
            </a:p>
          </p:txBody>
        </p:sp>
        <p:cxnSp>
          <p:nvCxnSpPr>
            <p:cNvPr id="73" name="Curved Connector 72"/>
            <p:cNvCxnSpPr>
              <a:cxnSpLocks noChangeShapeType="1"/>
            </p:cNvCxnSpPr>
            <p:nvPr/>
          </p:nvCxnSpPr>
          <p:spPr bwMode="auto">
            <a:xfrm rot="10800000" flipH="1" flipV="1">
              <a:off x="5983288" y="3124200"/>
              <a:ext cx="647700" cy="50482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Curved Connector 73"/>
            <p:cNvCxnSpPr>
              <a:cxnSpLocks noChangeShapeType="1"/>
            </p:cNvCxnSpPr>
            <p:nvPr/>
          </p:nvCxnSpPr>
          <p:spPr bwMode="auto">
            <a:xfrm rot="10800000" flipH="1" flipV="1">
              <a:off x="6162675" y="3124200"/>
              <a:ext cx="647700" cy="50482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1422400" y="3128760"/>
              <a:ext cx="59832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cxnSpLocks noChangeShapeType="1"/>
            </p:cNvCxnSpPr>
            <p:nvPr/>
          </p:nvCxnSpPr>
          <p:spPr bwMode="auto">
            <a:xfrm rot="10800000" flipV="1">
              <a:off x="4062413" y="4949825"/>
              <a:ext cx="1965325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9436" name="Group 3"/>
            <p:cNvGrpSpPr>
              <a:grpSpLocks/>
            </p:cNvGrpSpPr>
            <p:nvPr/>
          </p:nvGrpSpPr>
          <p:grpSpPr bwMode="auto">
            <a:xfrm>
              <a:off x="1380517" y="1563623"/>
              <a:ext cx="4062469" cy="1451470"/>
              <a:chOff x="1380517" y="1563623"/>
              <a:chExt cx="4062469" cy="1451470"/>
            </a:xfrm>
          </p:grpSpPr>
          <p:pic>
            <p:nvPicPr>
              <p:cNvPr id="59443" name="Picture 4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426"/>
              <a:stretch>
                <a:fillRect/>
              </a:stretch>
            </p:blipFill>
            <p:spPr bwMode="auto">
              <a:xfrm rot="-1675728">
                <a:off x="1380517" y="2213224"/>
                <a:ext cx="3990514" cy="80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44" name="Right Triangle 52"/>
              <p:cNvSpPr>
                <a:spLocks noChangeArrowheads="1"/>
              </p:cNvSpPr>
              <p:nvPr/>
            </p:nvSpPr>
            <p:spPr bwMode="auto">
              <a:xfrm rot="9114715">
                <a:off x="3689232" y="1563623"/>
                <a:ext cx="1753754" cy="96215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defTabSz="685800">
                  <a:spcBef>
                    <a:spcPct val="0"/>
                  </a:spcBef>
                  <a:buNone/>
                </a:pPr>
                <a:endParaRPr lang="x-none" altLang="x-none" sz="1800"/>
              </a:p>
            </p:txBody>
          </p:sp>
        </p:grpSp>
        <p:sp>
          <p:nvSpPr>
            <p:cNvPr id="59437" name="Right Triangle 53"/>
            <p:cNvSpPr>
              <a:spLocks noChangeArrowheads="1"/>
            </p:cNvSpPr>
            <p:nvPr/>
          </p:nvSpPr>
          <p:spPr bwMode="auto">
            <a:xfrm rot="-1675728">
              <a:off x="1486511" y="2692571"/>
              <a:ext cx="1676894" cy="907667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endParaRPr lang="x-none" altLang="x-none" sz="1800"/>
            </a:p>
          </p:txBody>
        </p:sp>
        <p:grpSp>
          <p:nvGrpSpPr>
            <p:cNvPr id="59438" name="Group 62"/>
            <p:cNvGrpSpPr>
              <a:grpSpLocks/>
            </p:cNvGrpSpPr>
            <p:nvPr/>
          </p:nvGrpSpPr>
          <p:grpSpPr bwMode="auto">
            <a:xfrm rot="-5400000">
              <a:off x="1381921" y="3420268"/>
              <a:ext cx="1492247" cy="925513"/>
              <a:chOff x="4792369" y="2337580"/>
              <a:chExt cx="1172963" cy="676950"/>
            </a:xfrm>
          </p:grpSpPr>
          <p:cxnSp>
            <p:nvCxnSpPr>
              <p:cNvPr id="65" name="Straight Arrow Connector 64"/>
              <p:cNvCxnSpPr>
                <a:cxnSpLocks noChangeShapeType="1"/>
              </p:cNvCxnSpPr>
              <p:nvPr/>
            </p:nvCxnSpPr>
            <p:spPr bwMode="auto">
              <a:xfrm flipH="1" flipV="1">
                <a:off x="5249075" y="2344546"/>
                <a:ext cx="136014" cy="1162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" name="Block Arc 63"/>
              <p:cNvSpPr/>
              <p:nvPr/>
            </p:nvSpPr>
            <p:spPr>
              <a:xfrm rot="5400000">
                <a:off x="5040581" y="2089617"/>
                <a:ext cx="676949" cy="1172875"/>
              </a:xfrm>
              <a:prstGeom prst="blockArc">
                <a:avLst>
                  <a:gd name="adj1" fmla="val 10800000"/>
                  <a:gd name="adj2" fmla="val 21273358"/>
                  <a:gd name="adj3" fmla="val 4173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 rot="2591927" flipH="1">
              <a:off x="7869238" y="3993881"/>
              <a:ext cx="760412" cy="1920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sp>
          <p:nvSpPr>
            <p:cNvPr id="59440" name="TextBox 52"/>
            <p:cNvSpPr txBox="1">
              <a:spLocks noChangeArrowheads="1"/>
            </p:cNvSpPr>
            <p:nvPr/>
          </p:nvSpPr>
          <p:spPr bwMode="auto">
            <a:xfrm rot="18858661">
              <a:off x="7335836" y="4585158"/>
              <a:ext cx="15398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500">
                  <a:latin typeface="Century Gothic" charset="0"/>
                </a:rPr>
                <a:t>longitude</a:t>
              </a:r>
            </a:p>
          </p:txBody>
        </p:sp>
      </p:grpSp>
      <p:sp>
        <p:nvSpPr>
          <p:cNvPr id="59394" name="Title 1"/>
          <p:cNvSpPr txBox="1">
            <a:spLocks/>
          </p:cNvSpPr>
          <p:nvPr/>
        </p:nvSpPr>
        <p:spPr bwMode="auto">
          <a:xfrm>
            <a:off x="1143000" y="85725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x-none" sz="2100" dirty="0">
                <a:solidFill>
                  <a:srgbClr val="595959"/>
                </a:solidFill>
                <a:latin typeface="Rockwell" charset="0"/>
                <a:ea typeface="Rockwell" charset="0"/>
                <a:cs typeface="Rockwell" charset="0"/>
              </a:rPr>
              <a:t>Southern Ocean, heat is transported northward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60910" y="1692980"/>
            <a:ext cx="6363890" cy="4043202"/>
            <a:chOff x="557213" y="1207423"/>
            <a:chExt cx="8485187" cy="5391604"/>
          </a:xfrm>
        </p:grpSpPr>
        <p:cxnSp>
          <p:nvCxnSpPr>
            <p:cNvPr id="38" name="Curved Connector 37"/>
            <p:cNvCxnSpPr>
              <a:cxnSpLocks noChangeShapeType="1"/>
            </p:cNvCxnSpPr>
            <p:nvPr/>
          </p:nvCxnSpPr>
          <p:spPr bwMode="auto">
            <a:xfrm rot="5400000">
              <a:off x="6141244" y="2253457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397" name="TextBox 38"/>
            <p:cNvSpPr txBox="1">
              <a:spLocks noChangeArrowheads="1"/>
            </p:cNvSpPr>
            <p:nvPr/>
          </p:nvSpPr>
          <p:spPr bwMode="auto">
            <a:xfrm>
              <a:off x="3610540" y="1207423"/>
              <a:ext cx="1633537" cy="7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500" dirty="0">
                  <a:solidFill>
                    <a:srgbClr val="FF0000"/>
                  </a:solidFill>
                  <a:latin typeface="Century Gothic" charset="0"/>
                </a:rPr>
                <a:t>Heat from CO</a:t>
              </a:r>
              <a:r>
                <a:rPr lang="en-US" altLang="x-none" sz="1500" baseline="-25000" dirty="0">
                  <a:solidFill>
                    <a:srgbClr val="FF0000"/>
                  </a:solidFill>
                  <a:latin typeface="Century Gothic" charset="0"/>
                </a:rPr>
                <a:t>2</a:t>
              </a:r>
            </a:p>
          </p:txBody>
        </p:sp>
        <p:cxnSp>
          <p:nvCxnSpPr>
            <p:cNvPr id="40" name="Curved Connector 39"/>
            <p:cNvCxnSpPr>
              <a:cxnSpLocks noChangeShapeType="1"/>
            </p:cNvCxnSpPr>
            <p:nvPr/>
          </p:nvCxnSpPr>
          <p:spPr bwMode="auto">
            <a:xfrm rot="5400000">
              <a:off x="2699544" y="2248694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Curved Connector 42"/>
            <p:cNvCxnSpPr>
              <a:cxnSpLocks noChangeShapeType="1"/>
            </p:cNvCxnSpPr>
            <p:nvPr/>
          </p:nvCxnSpPr>
          <p:spPr bwMode="auto">
            <a:xfrm rot="5400000">
              <a:off x="4401344" y="2253457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Curved Connector 43"/>
            <p:cNvCxnSpPr>
              <a:cxnSpLocks noChangeShapeType="1"/>
            </p:cNvCxnSpPr>
            <p:nvPr/>
          </p:nvCxnSpPr>
          <p:spPr bwMode="auto">
            <a:xfrm rot="5400000">
              <a:off x="5265738" y="2251075"/>
              <a:ext cx="1144588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Curved Connector 49"/>
            <p:cNvCxnSpPr>
              <a:cxnSpLocks noChangeShapeType="1"/>
            </p:cNvCxnSpPr>
            <p:nvPr/>
          </p:nvCxnSpPr>
          <p:spPr bwMode="auto">
            <a:xfrm rot="5400000">
              <a:off x="3579019" y="2258219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Curved Connector 50"/>
            <p:cNvCxnSpPr>
              <a:cxnSpLocks noChangeShapeType="1"/>
            </p:cNvCxnSpPr>
            <p:nvPr/>
          </p:nvCxnSpPr>
          <p:spPr bwMode="auto">
            <a:xfrm rot="5400000">
              <a:off x="6966744" y="2266157"/>
              <a:ext cx="1146175" cy="50323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03" name="TextBox 15"/>
            <p:cNvSpPr txBox="1">
              <a:spLocks noChangeArrowheads="1"/>
            </p:cNvSpPr>
            <p:nvPr/>
          </p:nvSpPr>
          <p:spPr bwMode="auto">
            <a:xfrm>
              <a:off x="557213" y="5583238"/>
              <a:ext cx="8485187" cy="101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F497D"/>
                </a:buClr>
                <a:buFontTx/>
                <a:buNone/>
              </a:pPr>
              <a:endParaRPr lang="en-US" altLang="x-none" sz="1350">
                <a:solidFill>
                  <a:srgbClr val="000000"/>
                </a:solidFill>
                <a:latin typeface="Calibri" charset="0"/>
              </a:endParaRPr>
            </a:p>
            <a:p>
              <a:pPr>
                <a:spcBef>
                  <a:spcPct val="0"/>
                </a:spcBef>
                <a:spcAft>
                  <a:spcPts val="450"/>
                </a:spcAft>
                <a:buClr>
                  <a:srgbClr val="1F497D"/>
                </a:buClr>
                <a:buFont typeface="Wingdings" charset="2"/>
                <a:buChar char="§"/>
              </a:pPr>
              <a:r>
                <a:rPr lang="en-US" altLang="x-none" sz="1500">
                  <a:solidFill>
                    <a:srgbClr val="000000"/>
                  </a:solidFill>
                  <a:latin typeface="Century Gothic" charset="0"/>
                </a:rPr>
                <a:t> Heat from CO</a:t>
              </a:r>
              <a:r>
                <a:rPr lang="en-US" altLang="x-none" sz="1500" baseline="-25000">
                  <a:solidFill>
                    <a:srgbClr val="000000"/>
                  </a:solidFill>
                  <a:latin typeface="Century Gothic" charset="0"/>
                </a:rPr>
                <a:t>2</a:t>
              </a:r>
              <a:r>
                <a:rPr lang="en-US" altLang="x-none" sz="1500">
                  <a:solidFill>
                    <a:srgbClr val="000000"/>
                  </a:solidFill>
                  <a:latin typeface="Century Gothic" charset="0"/>
                </a:rPr>
                <a:t> is carried northward by ocean surface currents, </a:t>
              </a:r>
              <a:r>
                <a:rPr lang="en-US" altLang="x-none" sz="1500" b="1">
                  <a:solidFill>
                    <a:srgbClr val="000000"/>
                  </a:solidFill>
                  <a:latin typeface="Century Gothic" charset="0"/>
                </a:rPr>
                <a:t>slowing warming around Antarctica</a:t>
              </a:r>
              <a:endParaRPr lang="en-US" altLang="x-none" sz="1350" b="1">
                <a:solidFill>
                  <a:srgbClr val="000000"/>
                </a:solidFill>
                <a:latin typeface="Century Gothic" charset="0"/>
              </a:endParaRPr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6043614" y="5438775"/>
            <a:ext cx="2452687" cy="7429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adapted from Nick </a:t>
            </a:r>
            <a:r>
              <a:rPr lang="en-U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Beaird</a:t>
            </a: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&amp; Kyle </a:t>
            </a:r>
            <a:r>
              <a:rPr lang="en-U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Armour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46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9952" y="4291296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ＭＳ Ｐゴシック" charset="-128"/>
                <a:cs typeface="+mn-cs"/>
              </a:rPr>
              <a:t>Present-day: 420 ppm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9952" y="3821674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ＭＳ Ｐゴシック" charset="-128"/>
                <a:cs typeface="+mn-cs"/>
              </a:rPr>
              <a:t>Preindustrial: 280 ppm</a:t>
            </a:r>
          </a:p>
        </p:txBody>
      </p:sp>
      <p:sp>
        <p:nvSpPr>
          <p:cNvPr id="7" name="Rectangle 6"/>
          <p:cNvSpPr/>
          <p:nvPr/>
        </p:nvSpPr>
        <p:spPr>
          <a:xfrm>
            <a:off x="2843913" y="2345378"/>
            <a:ext cx="5755822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ＭＳ Ｐゴシック" charset="-128"/>
                <a:cs typeface="+mn-cs"/>
              </a:rPr>
              <a:t>Climate change: driven by increasing CO2 concentrations in the atmosphere</a:t>
            </a:r>
          </a:p>
          <a:p>
            <a:pPr marL="137160" marR="0" lvl="0" indent="-13716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ＭＳ Ｐゴシック" charset="-128"/>
                <a:cs typeface="+mn-cs"/>
              </a:rPr>
              <a:t>Polar warming: the Arctic is warming faster than the rest of the planet</a:t>
            </a:r>
          </a:p>
          <a:p>
            <a:pPr marL="137160" marR="0" lvl="0" indent="-13716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ＭＳ Ｐゴシック" charset="-128"/>
                <a:cs typeface="+mn-cs"/>
              </a:rPr>
              <a:t>Climate feedbacks: in the Arctic, these amplify the initial warming to support faster warming than elsewhere</a:t>
            </a:r>
          </a:p>
          <a:p>
            <a:pPr marL="137160" marR="0" lvl="0" indent="-13716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Polar sea ice and ice sheets are rapidly changing, with important effects on local ecosystems</a:t>
            </a:r>
          </a:p>
          <a:p>
            <a:pPr marL="137160" marR="0" lvl="0" indent="-13716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ＭＳ Ｐゴシック" charset="-128"/>
              <a:cs typeface="+mn-cs"/>
            </a:endParaRPr>
          </a:p>
          <a:p>
            <a:pPr marL="822960" marR="0" lvl="2" indent="-13716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ＭＳ Ｐゴシック" charset="-128"/>
              <a:cs typeface="+mn-cs"/>
            </a:endParaRPr>
          </a:p>
          <a:p>
            <a:pPr marL="480060" marR="0" lvl="1" indent="-13716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ＭＳ Ｐゴシック" charset="-128"/>
              <a:cs typeface="+mn-cs"/>
            </a:endParaRPr>
          </a:p>
          <a:p>
            <a:pPr marL="137160" marR="0" lvl="0" indent="-13716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2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Global warming has been observed across multiple datasets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00" y="1750590"/>
            <a:ext cx="5486400" cy="3400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8114" y="1850477"/>
            <a:ext cx="8234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00000"/>
                </a:solidFill>
                <a:latin typeface="Corbel" panose="020B0503020204020204"/>
                <a:ea typeface="+mn-ea"/>
              </a:rPr>
              <a:t>(1.8 ˚F)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9715" y="5035598"/>
            <a:ext cx="16690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BFBFBF"/>
                </a:solidFill>
                <a:latin typeface="Corbel" panose="020B0503020204020204" pitchFamily="34" charset="0"/>
                <a:ea typeface="+mn-ea"/>
              </a:rPr>
              <a:t>NASA GISS/Gavin Schmidt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C6ECC-1AA9-6C4A-9201-8D0EA554FC25}"/>
              </a:ext>
            </a:extLst>
          </p:cNvPr>
          <p:cNvSpPr txBox="1"/>
          <p:nvPr/>
        </p:nvSpPr>
        <p:spPr>
          <a:xfrm rot="16200000">
            <a:off x="2068347" y="3188938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Degrees Celsius</a:t>
            </a:r>
          </a:p>
        </p:txBody>
      </p:sp>
    </p:spTree>
    <p:extLst>
      <p:ext uri="{BB962C8B-B14F-4D97-AF65-F5344CB8AC3E}">
        <p14:creationId xmlns:p14="http://schemas.microsoft.com/office/powerpoint/2010/main" val="72486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00213"/>
            <a:ext cx="2210991" cy="3450431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9969" y="1321149"/>
            <a:ext cx="8186216" cy="97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accent1"/>
                </a:solidFill>
              </a:rPr>
              <a:t>Which region of the Earth is warming most?</a:t>
            </a:r>
          </a:p>
        </p:txBody>
      </p:sp>
      <p:pic>
        <p:nvPicPr>
          <p:cNvPr id="16388" name="Picture 4" descr="https://www.nasa.gov/sites/default/files/thumbnails/image/westernhemisphere_geos_2019246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6" y="2375333"/>
            <a:ext cx="2854697" cy="285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9970" y="5254716"/>
            <a:ext cx="291167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FFFF">
                    <a:lumMod val="65000"/>
                  </a:srgbClr>
                </a:solidFill>
                <a:latin typeface="Corbel" panose="020B0503020204020204"/>
                <a:ea typeface="+mn-ea"/>
              </a:rPr>
              <a:t>NASA Earth Observatory/Joshua Stevens; 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FFFF">
                    <a:lumMod val="65000"/>
                  </a:srgbClr>
                </a:solidFill>
                <a:latin typeface="Corbel" panose="020B0503020204020204"/>
                <a:ea typeface="+mn-ea"/>
              </a:rPr>
              <a:t>NOAA National Environmental Satellite, Data, and Information Service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7836" y="5254716"/>
            <a:ext cx="22653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FFFF">
                    <a:lumMod val="65000"/>
                  </a:srgbClr>
                </a:solidFill>
                <a:latin typeface="Corbel" panose="020B0503020204020204"/>
                <a:ea typeface="+mn-ea"/>
              </a:rPr>
              <a:t>NASA's Scientific Visualization Studio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88016" y="5172141"/>
            <a:ext cx="3754757" cy="9747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None/>
            </a:pP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Tropics? Arctic? Antarctic?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C8A188-0FD3-0148-A9B4-3F9823272FAC}"/>
              </a:ext>
            </a:extLst>
          </p:cNvPr>
          <p:cNvGrpSpPr/>
          <p:nvPr/>
        </p:nvGrpSpPr>
        <p:grpSpPr>
          <a:xfrm>
            <a:off x="4337438" y="2320632"/>
            <a:ext cx="3991919" cy="2909397"/>
            <a:chOff x="-125413" y="76200"/>
            <a:chExt cx="9421813" cy="6216650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07CA0EB9-D91F-1E4A-9C2E-BCEB19121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413" y="76200"/>
              <a:ext cx="9421813" cy="621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B84A64CB-D802-D747-9BB8-33A685A12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1986" y="1168472"/>
              <a:ext cx="2034974" cy="177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200" dirty="0"/>
                <a:t>Sea Ice </a:t>
              </a:r>
            </a:p>
            <a:p>
              <a:pPr algn="ctr" eaLnBrk="1" hangingPunct="1"/>
              <a:r>
                <a:rPr lang="en-US" altLang="x-none" sz="1200" dirty="0"/>
                <a:t>floating on the ocean </a:t>
              </a: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8D529790-163F-8D4F-8FD2-F4F64704A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1" y="223839"/>
              <a:ext cx="2050322" cy="59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>
                  <a:solidFill>
                    <a:schemeClr val="bg1"/>
                  </a:solidFill>
                </a:rPr>
                <a:t>The Arctic</a:t>
              </a: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F7D68072-EAA5-E249-BFCE-370D82E66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1813" y="1524001"/>
              <a:ext cx="2123267" cy="59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dirty="0"/>
                <a:t>Greenland</a:t>
              </a: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1E2D7A9C-D42A-504D-9E07-7C4C3D0F6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706" y="4191001"/>
              <a:ext cx="1521698" cy="59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200" dirty="0"/>
                <a:t>Alaska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F7C5324-F685-594F-926E-179A225AA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03" y="2514600"/>
              <a:ext cx="1540618" cy="59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200" dirty="0"/>
                <a:t>Russia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2940838C-CCA4-0844-B9C4-D059E5185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8840" y="4234661"/>
              <a:ext cx="4244438" cy="177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200" dirty="0">
                  <a:solidFill>
                    <a:schemeClr val="bg1"/>
                  </a:solidFill>
                </a:rPr>
                <a:t>Canada</a:t>
              </a:r>
            </a:p>
            <a:p>
              <a:pPr algn="ctr" eaLnBrk="1" hangingPunct="1"/>
              <a:endParaRPr lang="en-US" altLang="x-none" sz="12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en-US" altLang="x-none" sz="1200" dirty="0">
                  <a:solidFill>
                    <a:schemeClr val="bg1"/>
                  </a:solidFill>
                </a:rPr>
                <a:t>Land has ice sheets, glaciers, and snow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88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Arctic amplified warming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9952" y="4291296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Present-day: 420 ppm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9952" y="3821674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Preindustrial: 280 ppm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690" b="69537"/>
          <a:stretch/>
        </p:blipFill>
        <p:spPr>
          <a:xfrm>
            <a:off x="2743200" y="1676400"/>
            <a:ext cx="5565819" cy="2496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89923"/>
          <a:stretch/>
        </p:blipFill>
        <p:spPr>
          <a:xfrm>
            <a:off x="3124200" y="4272723"/>
            <a:ext cx="4932398" cy="8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is the Arctic warming so quickly?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9952" y="4291296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Present-day: 420 ppm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9952" y="3743482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Preindustrial: 280 ppm</a:t>
            </a:r>
          </a:p>
        </p:txBody>
      </p:sp>
      <p:pic>
        <p:nvPicPr>
          <p:cNvPr id="7" name="Picture 2" descr="https://lh5.googleusercontent.com/a7XZwYpMNfxPKOj_qw1q0aJ8vT1TBGslevCZ4UzMwngNfv_2NfYbilgccI2Yw5wd4gQqkkvPehKYW-qqul3yLCK1lBU-Szik_BkmhkvbFu_hNMrctyyaw-D-xs5pbG7-A563oRkGwWkZx0WU_MdJL9qkKAxxjc2uImj7auxYfLqqzTxfWegUH615US2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b="97"/>
          <a:stretch/>
        </p:blipFill>
        <p:spPr bwMode="auto">
          <a:xfrm>
            <a:off x="3341972" y="2527663"/>
            <a:ext cx="4820496" cy="28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90158" y="1500229"/>
            <a:ext cx="575582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  <a:ea typeface="+mn-ea"/>
              </a:rPr>
              <a:t>Climate feedback: a change in the climate system that can speed up or slow down an initial warming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48344" y="2162333"/>
            <a:ext cx="34316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  <a:ea typeface="+mn-ea"/>
              </a:rPr>
              <a:t>Albedo (reflectivity) Feedback</a:t>
            </a:r>
          </a:p>
        </p:txBody>
      </p:sp>
    </p:spTree>
    <p:extLst>
      <p:ext uri="{BB962C8B-B14F-4D97-AF65-F5344CB8AC3E}">
        <p14:creationId xmlns:p14="http://schemas.microsoft.com/office/powerpoint/2010/main" val="93379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is the Arctic warming so quickly?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9952" y="4291296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Present-day: 420 ppm</a:t>
            </a:r>
          </a:p>
        </p:txBody>
      </p:sp>
      <p:pic>
        <p:nvPicPr>
          <p:cNvPr id="7" name="Picture 2" descr="https://lh5.googleusercontent.com/a7XZwYpMNfxPKOj_qw1q0aJ8vT1TBGslevCZ4UzMwngNfv_2NfYbilgccI2Yw5wd4gQqkkvPehKYW-qqul3yLCK1lBU-Szik_BkmhkvbFu_hNMrctyyaw-D-xs5pbG7-A563oRkGwWkZx0WU_MdJL9qkKAxxjc2uImj7auxYfLqqzTxfWegUH615US2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b="97"/>
          <a:stretch/>
        </p:blipFill>
        <p:spPr bwMode="auto">
          <a:xfrm>
            <a:off x="3341972" y="2527663"/>
            <a:ext cx="4820496" cy="28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90158" y="1500229"/>
            <a:ext cx="575582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  <a:ea typeface="+mn-ea"/>
              </a:rPr>
              <a:t>Climate feedback: a change in the climate system that can speed up or slow down an initial warming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48344" y="2162333"/>
            <a:ext cx="34316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  <a:ea typeface="+mn-ea"/>
              </a:rPr>
              <a:t>Albedo (reflectivity) Feedback</a:t>
            </a:r>
          </a:p>
        </p:txBody>
      </p:sp>
      <p:pic>
        <p:nvPicPr>
          <p:cNvPr id="12" name="Picture 11" descr="Image result for su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91" y="2587678"/>
            <a:ext cx="1057106" cy="95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own Arrow 12"/>
          <p:cNvSpPr/>
          <p:nvPr/>
        </p:nvSpPr>
        <p:spPr>
          <a:xfrm rot="19975514">
            <a:off x="4021763" y="3651984"/>
            <a:ext cx="520611" cy="641296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Down Arrow 13"/>
          <p:cNvSpPr/>
          <p:nvPr/>
        </p:nvSpPr>
        <p:spPr>
          <a:xfrm rot="12446027">
            <a:off x="4782507" y="3511294"/>
            <a:ext cx="424022" cy="624104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515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is the Arctic warming so quickly?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9952" y="4291296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Present-day: 420 ppm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9952" y="3743482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Preindustrial: 280 ppm</a:t>
            </a:r>
          </a:p>
        </p:txBody>
      </p:sp>
      <p:pic>
        <p:nvPicPr>
          <p:cNvPr id="7" name="Picture 2" descr="https://lh5.googleusercontent.com/a7XZwYpMNfxPKOj_qw1q0aJ8vT1TBGslevCZ4UzMwngNfv_2NfYbilgccI2Yw5wd4gQqkkvPehKYW-qqul3yLCK1lBU-Szik_BkmhkvbFu_hNMrctyyaw-D-xs5pbG7-A563oRkGwWkZx0WU_MdJL9qkKAxxjc2uImj7auxYfLqqzTxfWegUH615US2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b="97"/>
          <a:stretch/>
        </p:blipFill>
        <p:spPr bwMode="auto">
          <a:xfrm>
            <a:off x="3341972" y="2527663"/>
            <a:ext cx="4820496" cy="28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90158" y="1500229"/>
            <a:ext cx="575582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  <a:ea typeface="+mn-ea"/>
              </a:rPr>
              <a:t>Climate feedback: a change in the climate system that can speed up or slow down an initial warming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48344" y="2162333"/>
            <a:ext cx="329545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  <a:ea typeface="+mn-ea"/>
              </a:rPr>
              <a:t>Albedo (reflectivity) Feedback</a:t>
            </a:r>
          </a:p>
        </p:txBody>
      </p:sp>
      <p:pic>
        <p:nvPicPr>
          <p:cNvPr id="12" name="Picture 11" descr="Image result for su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91" y="2587678"/>
            <a:ext cx="1057106" cy="95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own Arrow 12"/>
          <p:cNvSpPr/>
          <p:nvPr/>
        </p:nvSpPr>
        <p:spPr>
          <a:xfrm rot="19975514">
            <a:off x="4021763" y="3651984"/>
            <a:ext cx="520611" cy="641296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Down Arrow 13"/>
          <p:cNvSpPr/>
          <p:nvPr/>
        </p:nvSpPr>
        <p:spPr>
          <a:xfrm rot="12446027">
            <a:off x="4782507" y="3511294"/>
            <a:ext cx="424022" cy="624104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" name="Down Arrow 14"/>
          <p:cNvSpPr/>
          <p:nvPr/>
        </p:nvSpPr>
        <p:spPr>
          <a:xfrm rot="19975514">
            <a:off x="6611505" y="3691138"/>
            <a:ext cx="520611" cy="641296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6" name="Down Arrow 15"/>
          <p:cNvSpPr/>
          <p:nvPr/>
        </p:nvSpPr>
        <p:spPr>
          <a:xfrm rot="12446027">
            <a:off x="7448911" y="3894396"/>
            <a:ext cx="166545" cy="413238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2546" y="2619904"/>
            <a:ext cx="433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orbel" panose="020B0503020204020204"/>
                <a:ea typeface="+mn-ea"/>
              </a:rPr>
              <a:t>Melt ice, expose ocean</a:t>
            </a:r>
            <a:endParaRPr lang="en-US" dirty="0">
              <a:solidFill>
                <a:srgbClr val="FFFFFF"/>
              </a:solidFill>
              <a:latin typeface="Corbel" panose="020B0503020204020204"/>
              <a:ea typeface="+mn-ea"/>
              <a:sym typeface="Wingdings" panose="05000000000000000000" pitchFamily="2" charset="2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rgbClr val="FFFFFF"/>
              </a:solidFill>
              <a:latin typeface="Corbel" panose="020B0503020204020204"/>
              <a:ea typeface="+mn-ea"/>
              <a:sym typeface="Wingdings" panose="05000000000000000000" pitchFamily="2" charset="2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orbel" panose="020B0503020204020204"/>
                <a:ea typeface="+mn-ea"/>
                <a:sym typeface="Wingdings" panose="05000000000000000000" pitchFamily="2" charset="2"/>
              </a:rPr>
              <a:t>Absorb more sunlight</a:t>
            </a:r>
            <a:endParaRPr lang="en-US" dirty="0">
              <a:solidFill>
                <a:srgbClr val="FFFFFF"/>
              </a:solidFill>
              <a:latin typeface="Corbel" panose="020B0503020204020204"/>
              <a:ea typeface="+mn-ea"/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7751424" y="2791653"/>
            <a:ext cx="302752" cy="605371"/>
          </a:xfrm>
          <a:prstGeom prst="curved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ED7D31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758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is the Arctic warming so quickly?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9952" y="4291296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Present-day: 420 ppm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9952" y="3743482"/>
            <a:ext cx="123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orbel" panose="020B0503020204020204"/>
                <a:ea typeface="+mn-ea"/>
              </a:rPr>
              <a:t>Preindustrial: 280 ppm</a:t>
            </a:r>
          </a:p>
        </p:txBody>
      </p:sp>
      <p:pic>
        <p:nvPicPr>
          <p:cNvPr id="7" name="Picture 2" descr="https://lh5.googleusercontent.com/a7XZwYpMNfxPKOj_qw1q0aJ8vT1TBGslevCZ4UzMwngNfv_2NfYbilgccI2Yw5wd4gQqkkvPehKYW-qqul3yLCK1lBU-Szik_BkmhkvbFu_hNMrctyyaw-D-xs5pbG7-A563oRkGwWkZx0WU_MdJL9qkKAxxjc2uImj7auxYfLqqzTxfWegUH615US2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b="97"/>
          <a:stretch/>
        </p:blipFill>
        <p:spPr bwMode="auto">
          <a:xfrm>
            <a:off x="3341972" y="2527663"/>
            <a:ext cx="4820496" cy="28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90158" y="1500229"/>
            <a:ext cx="575582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  <a:ea typeface="+mn-ea"/>
              </a:rPr>
              <a:t>Climate feedback: a change in the climate system that can speed up or slow down an initial warming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48344" y="2162333"/>
            <a:ext cx="337165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BAD2"/>
              </a:buClr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  <a:ea typeface="+mn-ea"/>
              </a:rPr>
              <a:t>Albedo (reflectivity) Feedback</a:t>
            </a:r>
          </a:p>
        </p:txBody>
      </p:sp>
      <p:pic>
        <p:nvPicPr>
          <p:cNvPr id="12" name="Picture 11" descr="Image result for su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91" y="2587678"/>
            <a:ext cx="1057106" cy="95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own Arrow 12"/>
          <p:cNvSpPr/>
          <p:nvPr/>
        </p:nvSpPr>
        <p:spPr>
          <a:xfrm rot="19975514">
            <a:off x="4021763" y="3651984"/>
            <a:ext cx="520611" cy="641296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Down Arrow 13"/>
          <p:cNvSpPr/>
          <p:nvPr/>
        </p:nvSpPr>
        <p:spPr>
          <a:xfrm rot="12446027">
            <a:off x="4782507" y="3511294"/>
            <a:ext cx="424022" cy="624104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" name="Down Arrow 14"/>
          <p:cNvSpPr/>
          <p:nvPr/>
        </p:nvSpPr>
        <p:spPr>
          <a:xfrm rot="19975514">
            <a:off x="6611505" y="3691138"/>
            <a:ext cx="520611" cy="641296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6" name="Down Arrow 15"/>
          <p:cNvSpPr/>
          <p:nvPr/>
        </p:nvSpPr>
        <p:spPr>
          <a:xfrm rot="12446027">
            <a:off x="7448911" y="3894396"/>
            <a:ext cx="166545" cy="413238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2546" y="2619904"/>
            <a:ext cx="433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orbel" panose="020B0503020204020204"/>
                <a:ea typeface="+mn-ea"/>
              </a:rPr>
              <a:t>Melt ice, expose ocean</a:t>
            </a:r>
            <a:endParaRPr lang="en-US" dirty="0">
              <a:solidFill>
                <a:srgbClr val="FFFFFF"/>
              </a:solidFill>
              <a:latin typeface="Corbel" panose="020B0503020204020204"/>
              <a:ea typeface="+mn-ea"/>
              <a:sym typeface="Wingdings" panose="05000000000000000000" pitchFamily="2" charset="2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rgbClr val="FFFFFF"/>
              </a:solidFill>
              <a:latin typeface="Corbel" panose="020B0503020204020204"/>
              <a:ea typeface="+mn-ea"/>
              <a:sym typeface="Wingdings" panose="05000000000000000000" pitchFamily="2" charset="2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orbel" panose="020B0503020204020204"/>
                <a:ea typeface="+mn-ea"/>
                <a:sym typeface="Wingdings" panose="05000000000000000000" pitchFamily="2" charset="2"/>
              </a:rPr>
              <a:t>Absorb more sunlight</a:t>
            </a:r>
            <a:endParaRPr lang="en-US" dirty="0">
              <a:solidFill>
                <a:srgbClr val="FFFFFF"/>
              </a:solidFill>
              <a:latin typeface="Corbel" panose="020B0503020204020204"/>
              <a:ea typeface="+mn-ea"/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7751424" y="2791653"/>
            <a:ext cx="302752" cy="605371"/>
          </a:xfrm>
          <a:prstGeom prst="curved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ED7D3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0" name="Curved Left Arrow 19"/>
          <p:cNvSpPr/>
          <p:nvPr/>
        </p:nvSpPr>
        <p:spPr>
          <a:xfrm rot="10800000">
            <a:off x="5205781" y="2759013"/>
            <a:ext cx="241352" cy="615754"/>
          </a:xfrm>
          <a:prstGeom prst="curved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FFC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316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F01CD-BCBC-EF4E-998F-2FE55400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9" y="0"/>
            <a:ext cx="851170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B6B29F-C8DD-AA4B-83AC-0A449C87E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596" y="1410973"/>
            <a:ext cx="5445804" cy="4556125"/>
          </a:xfrm>
          <a:prstGeom prst="rect">
            <a:avLst/>
          </a:prstGeom>
          <a:solidFill>
            <a:srgbClr val="3366FF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DFC00325-1DB4-FD44-B0F1-75D953E3CC0E}"/>
              </a:ext>
            </a:extLst>
          </p:cNvPr>
          <p:cNvGrpSpPr/>
          <p:nvPr/>
        </p:nvGrpSpPr>
        <p:grpSpPr>
          <a:xfrm>
            <a:off x="4704183" y="-275907"/>
            <a:ext cx="2057400" cy="3270250"/>
            <a:chOff x="6629400" y="158750"/>
            <a:chExt cx="2057400" cy="3270250"/>
          </a:xfrm>
          <a:solidFill>
            <a:srgbClr val="3366FF"/>
          </a:solidFill>
        </p:grpSpPr>
        <p:pic>
          <p:nvPicPr>
            <p:cNvPr id="13" name="Picture 13" descr="me2.jpg">
              <a:extLst>
                <a:ext uri="{FF2B5EF4-FFF2-40B4-BE49-F238E27FC236}">
                  <a16:creationId xmlns:a16="http://schemas.microsoft.com/office/drawing/2014/main" id="{F6B7F886-CF79-7B46-B2FC-9495C25C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2675"/>
            <a:stretch>
              <a:fillRect/>
            </a:stretch>
          </p:blipFill>
          <p:spPr bwMode="auto">
            <a:xfrm>
              <a:off x="6629400" y="158750"/>
              <a:ext cx="2057400" cy="22917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44B6F60A-8EFA-F44A-9115-64F181A26B46}"/>
                </a:ext>
              </a:extLst>
            </p:cNvPr>
            <p:cNvSpPr/>
            <p:nvPr/>
          </p:nvSpPr>
          <p:spPr bwMode="auto">
            <a:xfrm>
              <a:off x="6754813" y="2451100"/>
              <a:ext cx="484187" cy="977900"/>
            </a:xfrm>
            <a:prstGeom prst="down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124CE22F-DC5D-BD4F-9E30-E870B48F7614}"/>
              </a:ext>
            </a:extLst>
          </p:cNvPr>
          <p:cNvGrpSpPr>
            <a:grpSpLocks/>
          </p:cNvGrpSpPr>
          <p:nvPr/>
        </p:nvGrpSpPr>
        <p:grpSpPr bwMode="auto">
          <a:xfrm>
            <a:off x="-181930" y="2666999"/>
            <a:ext cx="3082368" cy="2314543"/>
            <a:chOff x="585164" y="3418021"/>
            <a:chExt cx="3300978" cy="2359329"/>
          </a:xfrm>
          <a:solidFill>
            <a:srgbClr val="3366FF"/>
          </a:solidFill>
        </p:grpSpPr>
        <p:pic>
          <p:nvPicPr>
            <p:cNvPr id="16" name="Picture 17" descr="raidr.jpg">
              <a:extLst>
                <a:ext uri="{FF2B5EF4-FFF2-40B4-BE49-F238E27FC236}">
                  <a16:creationId xmlns:a16="http://schemas.microsoft.com/office/drawing/2014/main" id="{CC1E9ED5-4165-DF4D-AC11-F41E12B5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5164" y="3751699"/>
              <a:ext cx="2693682" cy="2025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5243F11A-5D71-6443-B66C-8D211C63CB4F}"/>
                </a:ext>
              </a:extLst>
            </p:cNvPr>
            <p:cNvSpPr/>
            <p:nvPr/>
          </p:nvSpPr>
          <p:spPr>
            <a:xfrm rot="2849843">
              <a:off x="2911772" y="2927751"/>
              <a:ext cx="484099" cy="1464640"/>
            </a:xfrm>
            <a:prstGeom prst="up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</p:grpSp>
      <p:pic>
        <p:nvPicPr>
          <p:cNvPr id="18" name="Picture 13" descr="me2.jpg">
            <a:extLst>
              <a:ext uri="{FF2B5EF4-FFF2-40B4-BE49-F238E27FC236}">
                <a16:creationId xmlns:a16="http://schemas.microsoft.com/office/drawing/2014/main" id="{EAA333E1-7794-414B-A2C6-5FBDA1E3F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99"/>
          <a:stretch>
            <a:fillRect/>
          </a:stretch>
        </p:blipFill>
        <p:spPr bwMode="auto">
          <a:xfrm>
            <a:off x="7620000" y="3951220"/>
            <a:ext cx="1489408" cy="2886851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9ABD82-2ACB-4842-B70C-8E91CF98AB88}"/>
              </a:ext>
            </a:extLst>
          </p:cNvPr>
          <p:cNvGrpSpPr/>
          <p:nvPr/>
        </p:nvGrpSpPr>
        <p:grpSpPr>
          <a:xfrm>
            <a:off x="3065468" y="4545721"/>
            <a:ext cx="3528255" cy="2417679"/>
            <a:chOff x="3398531" y="3983121"/>
            <a:chExt cx="3827920" cy="27094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F983DAA-9D89-224A-B38B-9E5050384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8531" y="4494640"/>
              <a:ext cx="3302944" cy="2197959"/>
            </a:xfrm>
            <a:prstGeom prst="rect">
              <a:avLst/>
            </a:prstGeom>
          </p:spPr>
        </p:pic>
        <p:sp>
          <p:nvSpPr>
            <p:cNvPr id="19" name="Up Arrow 18">
              <a:extLst>
                <a:ext uri="{FF2B5EF4-FFF2-40B4-BE49-F238E27FC236}">
                  <a16:creationId xmlns:a16="http://schemas.microsoft.com/office/drawing/2014/main" id="{F366849C-BB13-4049-9779-03555D730E2C}"/>
                </a:ext>
              </a:extLst>
            </p:cNvPr>
            <p:cNvSpPr/>
            <p:nvPr/>
          </p:nvSpPr>
          <p:spPr bwMode="auto">
            <a:xfrm rot="2849843">
              <a:off x="6256332" y="3497190"/>
              <a:ext cx="484188" cy="1456050"/>
            </a:xfrm>
            <a:prstGeom prst="up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1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3">
      <a:dk1>
        <a:sysClr val="windowText" lastClr="000000"/>
      </a:dk1>
      <a:lt1>
        <a:sysClr val="window" lastClr="FFFFFF"/>
      </a:lt1>
      <a:dk2>
        <a:srgbClr val="40455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74749</TotalTime>
  <Words>593</Words>
  <Application>Microsoft Macintosh PowerPoint</Application>
  <PresentationFormat>On-screen Show (4:3)</PresentationFormat>
  <Paragraphs>117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Century Gothic</vt:lpstr>
      <vt:lpstr>Corbel</vt:lpstr>
      <vt:lpstr>Corbel Light</vt:lpstr>
      <vt:lpstr>Georgia</vt:lpstr>
      <vt:lpstr>Lucida Grande</vt:lpstr>
      <vt:lpstr>Rockwell</vt:lpstr>
      <vt:lpstr>Times New Roman</vt:lpstr>
      <vt:lpstr>Wingdings</vt:lpstr>
      <vt:lpstr>Wingdings 2</vt:lpstr>
      <vt:lpstr>Civic</vt:lpstr>
      <vt:lpstr>Modèle par défaut</vt:lpstr>
      <vt:lpstr>Office Theme</vt:lpstr>
      <vt:lpstr>Frame</vt:lpstr>
      <vt:lpstr>PowerPoint Presentation</vt:lpstr>
      <vt:lpstr>Global warming has been observed across multiple datasets </vt:lpstr>
      <vt:lpstr>Schedule</vt:lpstr>
      <vt:lpstr>Arctic amplified warming</vt:lpstr>
      <vt:lpstr>Why is the Arctic warming so quickly? </vt:lpstr>
      <vt:lpstr>Why is the Arctic warming so quickly? </vt:lpstr>
      <vt:lpstr>Why is the Arctic warming so quickly? </vt:lpstr>
      <vt:lpstr>Why is the Arctic warming so quickly? </vt:lpstr>
      <vt:lpstr>PowerPoint Presentation</vt:lpstr>
      <vt:lpstr>Satellites allow us to visualize 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University of Washington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 of the General Circulation of the Atmosphere with a Simplified Moist GCM</dc:title>
  <dc:creator>Dargan M. W. Frierson</dc:creator>
  <cp:lastModifiedBy>Cecilia Bitz</cp:lastModifiedBy>
  <cp:revision>792</cp:revision>
  <cp:lastPrinted>2011-10-21T00:25:53Z</cp:lastPrinted>
  <dcterms:created xsi:type="dcterms:W3CDTF">2014-08-06T04:25:59Z</dcterms:created>
  <dcterms:modified xsi:type="dcterms:W3CDTF">2023-05-15T15:55:49Z</dcterms:modified>
</cp:coreProperties>
</file>