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2" r:id="rId1"/>
  </p:sldMasterIdLst>
  <p:notesMasterIdLst>
    <p:notesMasterId r:id="rId60"/>
  </p:notesMasterIdLst>
  <p:sldIdLst>
    <p:sldId id="297" r:id="rId2"/>
    <p:sldId id="334" r:id="rId3"/>
    <p:sldId id="388" r:id="rId4"/>
    <p:sldId id="350" r:id="rId5"/>
    <p:sldId id="351" r:id="rId6"/>
    <p:sldId id="389" r:id="rId7"/>
    <p:sldId id="374" r:id="rId8"/>
    <p:sldId id="376" r:id="rId9"/>
    <p:sldId id="378" r:id="rId10"/>
    <p:sldId id="380" r:id="rId11"/>
    <p:sldId id="382" r:id="rId12"/>
    <p:sldId id="384" r:id="rId13"/>
    <p:sldId id="386" r:id="rId14"/>
    <p:sldId id="390" r:id="rId15"/>
    <p:sldId id="352" r:id="rId16"/>
    <p:sldId id="391" r:id="rId17"/>
    <p:sldId id="354" r:id="rId18"/>
    <p:sldId id="392" r:id="rId19"/>
    <p:sldId id="393" r:id="rId20"/>
    <p:sldId id="394" r:id="rId21"/>
    <p:sldId id="395" r:id="rId22"/>
    <p:sldId id="396" r:id="rId23"/>
    <p:sldId id="368" r:id="rId24"/>
    <p:sldId id="397" r:id="rId25"/>
    <p:sldId id="399" r:id="rId26"/>
    <p:sldId id="355" r:id="rId27"/>
    <p:sldId id="401" r:id="rId28"/>
    <p:sldId id="403" r:id="rId29"/>
    <p:sldId id="371" r:id="rId30"/>
    <p:sldId id="405" r:id="rId31"/>
    <p:sldId id="407" r:id="rId32"/>
    <p:sldId id="356" r:id="rId33"/>
    <p:sldId id="370" r:id="rId34"/>
    <p:sldId id="369" r:id="rId35"/>
    <p:sldId id="409" r:id="rId36"/>
    <p:sldId id="411" r:id="rId37"/>
    <p:sldId id="413" r:id="rId38"/>
    <p:sldId id="415" r:id="rId39"/>
    <p:sldId id="417" r:id="rId40"/>
    <p:sldId id="357" r:id="rId41"/>
    <p:sldId id="358" r:id="rId42"/>
    <p:sldId id="418" r:id="rId43"/>
    <p:sldId id="420" r:id="rId44"/>
    <p:sldId id="422" r:id="rId45"/>
    <p:sldId id="424" r:id="rId46"/>
    <p:sldId id="359" r:id="rId47"/>
    <p:sldId id="419" r:id="rId48"/>
    <p:sldId id="360" r:id="rId49"/>
    <p:sldId id="361" r:id="rId50"/>
    <p:sldId id="373" r:id="rId51"/>
    <p:sldId id="363" r:id="rId52"/>
    <p:sldId id="364" r:id="rId53"/>
    <p:sldId id="372" r:id="rId54"/>
    <p:sldId id="426" r:id="rId55"/>
    <p:sldId id="428" r:id="rId56"/>
    <p:sldId id="430" r:id="rId57"/>
    <p:sldId id="432" r:id="rId58"/>
    <p:sldId id="434"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CE-JAM" lastIdx="4" clrIdx="0"/>
  <p:cmAuthor id="1" name="Joan Templeton" initials="JT" lastIdx="1" clrIdx="1">
    <p:extLst>
      <p:ext uri="{19B8F6BF-5375-455C-9EA6-DF929625EA0E}">
        <p15:presenceInfo xmlns:p15="http://schemas.microsoft.com/office/powerpoint/2012/main" userId="5464186e2345be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598"/>
    <a:srgbClr val="A40000"/>
    <a:srgbClr val="B80000"/>
    <a:srgbClr val="12345A"/>
    <a:srgbClr val="113053"/>
    <a:srgbClr val="D20000"/>
    <a:srgbClr val="042F3B"/>
    <a:srgbClr val="F8FEFE"/>
    <a:srgbClr val="E8FBFC"/>
    <a:srgbClr val="19D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2" autoAdjust="0"/>
    <p:restoredTop sz="94139" autoAdjust="0"/>
  </p:normalViewPr>
  <p:slideViewPr>
    <p:cSldViewPr snapToGrid="0" snapToObjects="1">
      <p:cViewPr varScale="1">
        <p:scale>
          <a:sx n="90" d="100"/>
          <a:sy n="90" d="100"/>
        </p:scale>
        <p:origin x="1416" y="200"/>
      </p:cViewPr>
      <p:guideLst>
        <p:guide orient="horz" pos="2160"/>
        <p:guide pos="2880"/>
      </p:guideLst>
    </p:cSldViewPr>
  </p:slideViewPr>
  <p:outlineViewPr>
    <p:cViewPr>
      <p:scale>
        <a:sx n="33" d="100"/>
        <a:sy n="33" d="100"/>
      </p:scale>
      <p:origin x="0" y="-620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8B5C72A-7EE3-455A-95E1-A79A80A99B89}" type="datetime1">
              <a:rPr lang="en-US"/>
              <a:pPr/>
              <a:t>1/26/18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7005B84-EFC2-4FBC-92CC-9968AC703331}" type="slidenum">
              <a:rPr lang="en-US"/>
              <a:pPr/>
              <a:t>‹#›</a:t>
            </a:fld>
            <a:endParaRPr lang="en-US"/>
          </a:p>
        </p:txBody>
      </p:sp>
    </p:spTree>
    <p:extLst>
      <p:ext uri="{BB962C8B-B14F-4D97-AF65-F5344CB8AC3E}">
        <p14:creationId xmlns:p14="http://schemas.microsoft.com/office/powerpoint/2010/main" val="2053207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a:latin typeface="Calibri" pitchFamily="34" charset="0"/>
              </a:rPr>
              <a:t>Basic Practice of Statistics - 3rd Edition</a:t>
            </a:r>
          </a:p>
        </p:txBody>
      </p:sp>
      <p:sp>
        <p:nvSpPr>
          <p:cNvPr id="17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a:latin typeface="Calibri" pitchFamily="34" charset="0"/>
              </a:rPr>
              <a:t>Chapter 5</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4F941F-3703-4FA3-9604-6DD1AF4F6829}" type="slidenum">
              <a:rPr lang="en-US" sz="1200">
                <a:latin typeface="Calibri" pitchFamily="34" charset="0"/>
              </a:rPr>
              <a:pPr eaLnBrk="1" hangingPunct="1"/>
              <a:t>1</a:t>
            </a:fld>
            <a:endParaRPr lang="en-US" sz="1200">
              <a:latin typeface="Calibri" pitchFamily="34" charset="0"/>
            </a:endParaRPr>
          </a:p>
        </p:txBody>
      </p:sp>
      <p:sp>
        <p:nvSpPr>
          <p:cNvPr id="17412"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262455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05B84-EFC2-4FBC-92CC-9968AC703331}" type="slidenum">
              <a:rPr lang="en-US" smtClean="0"/>
              <a:pPr/>
              <a:t>41</a:t>
            </a:fld>
            <a:endParaRPr lang="en-US"/>
          </a:p>
        </p:txBody>
      </p:sp>
    </p:spTree>
    <p:extLst>
      <p:ext uri="{BB962C8B-B14F-4D97-AF65-F5344CB8AC3E}">
        <p14:creationId xmlns:p14="http://schemas.microsoft.com/office/powerpoint/2010/main" val="415039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atin typeface="Calibri" pitchFamily="34" charset="0"/>
              </a:rPr>
              <a:t>Basic Practice of Statistics - 3rd Edition</a:t>
            </a:r>
          </a:p>
        </p:txBody>
      </p:sp>
      <p:sp>
        <p:nvSpPr>
          <p:cNvPr id="389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atin typeface="Calibri" pitchFamily="34" charset="0"/>
              </a:rPr>
              <a:t>Chapter 5</a:t>
            </a:r>
          </a:p>
        </p:txBody>
      </p:sp>
      <p:sp>
        <p:nvSpPr>
          <p:cNvPr id="389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2D598B7-A691-4148-AE93-E80F3AFBFA15}" type="slidenum">
              <a:rPr lang="en-US" smtClean="0">
                <a:latin typeface="Calibri" pitchFamily="34" charset="0"/>
              </a:rPr>
              <a:pPr eaLnBrk="1" hangingPunct="1"/>
              <a:t>51</a:t>
            </a:fld>
            <a:endParaRPr lang="en-US">
              <a:latin typeface="Calibri" pitchFamily="34" charset="0"/>
            </a:endParaRPr>
          </a:p>
        </p:txBody>
      </p:sp>
      <p:sp>
        <p:nvSpPr>
          <p:cNvPr id="38917"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195033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atin typeface="Calibri" pitchFamily="34" charset="0"/>
              </a:rPr>
              <a:t>Basic Practice of Statistics - 3rd Edition</a:t>
            </a:r>
          </a:p>
        </p:txBody>
      </p:sp>
      <p:sp>
        <p:nvSpPr>
          <p:cNvPr id="39939"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atin typeface="Calibri" pitchFamily="34" charset="0"/>
              </a:rPr>
              <a:t>Chapter 5</a:t>
            </a:r>
          </a:p>
        </p:txBody>
      </p:sp>
      <p:sp>
        <p:nvSpPr>
          <p:cNvPr id="3994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A4BBBB6-D191-4793-99A6-7028175BA248}" type="slidenum">
              <a:rPr lang="en-US" smtClean="0">
                <a:latin typeface="Calibri" pitchFamily="34" charset="0"/>
              </a:rPr>
              <a:pPr eaLnBrk="1" hangingPunct="1"/>
              <a:t>52</a:t>
            </a:fld>
            <a:endParaRPr lang="en-US">
              <a:latin typeface="Calibri" pitchFamily="34" charset="0"/>
            </a:endParaRPr>
          </a:p>
        </p:txBody>
      </p:sp>
      <p:sp>
        <p:nvSpPr>
          <p:cNvPr id="39941"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208764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atin typeface="Calibri" pitchFamily="34" charset="0"/>
              </a:rPr>
              <a:t>Basic Practice of Statistics - 3rd Edition</a:t>
            </a:r>
          </a:p>
        </p:txBody>
      </p:sp>
      <p:sp>
        <p:nvSpPr>
          <p:cNvPr id="39939"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atin typeface="Calibri" pitchFamily="34" charset="0"/>
              </a:rPr>
              <a:t>Chapter 5</a:t>
            </a:r>
          </a:p>
        </p:txBody>
      </p:sp>
      <p:sp>
        <p:nvSpPr>
          <p:cNvPr id="3994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A4BBBB6-D191-4793-99A6-7028175BA248}" type="slidenum">
              <a:rPr lang="en-US" smtClean="0">
                <a:latin typeface="Calibri" pitchFamily="34" charset="0"/>
              </a:rPr>
              <a:pPr eaLnBrk="1" hangingPunct="1"/>
              <a:t>53</a:t>
            </a:fld>
            <a:endParaRPr lang="en-US">
              <a:latin typeface="Calibri" pitchFamily="34" charset="0"/>
            </a:endParaRPr>
          </a:p>
        </p:txBody>
      </p:sp>
      <p:sp>
        <p:nvSpPr>
          <p:cNvPr id="39941"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400999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*denotes optional material, not required for later parts of the text</a:t>
            </a:r>
          </a:p>
        </p:txBody>
      </p:sp>
      <p:sp>
        <p:nvSpPr>
          <p:cNvPr id="4" name="Slide Number Placeholder 3"/>
          <p:cNvSpPr>
            <a:spLocks noGrp="1"/>
          </p:cNvSpPr>
          <p:nvPr>
            <p:ph type="sldNum" sz="quarter" idx="10"/>
          </p:nvPr>
        </p:nvSpPr>
        <p:spPr/>
        <p:txBody>
          <a:bodyPr/>
          <a:lstStyle/>
          <a:p>
            <a:fld id="{77005B84-EFC2-4FBC-92CC-9968AC703331}" type="slidenum">
              <a:rPr lang="en-US" smtClean="0"/>
              <a:pPr/>
              <a:t>2</a:t>
            </a:fld>
            <a:endParaRPr lang="en-US"/>
          </a:p>
        </p:txBody>
      </p:sp>
    </p:spTree>
    <p:extLst>
      <p:ext uri="{BB962C8B-B14F-4D97-AF65-F5344CB8AC3E}">
        <p14:creationId xmlns:p14="http://schemas.microsoft.com/office/powerpoint/2010/main" val="390703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B6F592-78AA-4D60-B231-9A5831ECCB5A}" type="slidenum">
              <a:rPr lang="en-US" altLang="en-US" smtClean="0"/>
              <a:pPr>
                <a:defRPr/>
              </a:pPr>
              <a:t>7</a:t>
            </a:fld>
            <a:endParaRPr lang="en-US" altLang="en-US"/>
          </a:p>
        </p:txBody>
      </p:sp>
    </p:spTree>
    <p:extLst>
      <p:ext uri="{BB962C8B-B14F-4D97-AF65-F5344CB8AC3E}">
        <p14:creationId xmlns:p14="http://schemas.microsoft.com/office/powerpoint/2010/main" val="214833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B6F592-78AA-4D60-B231-9A5831ECCB5A}" type="slidenum">
              <a:rPr lang="en-US" altLang="en-US" smtClean="0"/>
              <a:pPr>
                <a:defRPr/>
              </a:pPr>
              <a:t>8</a:t>
            </a:fld>
            <a:endParaRPr lang="en-US" altLang="en-US"/>
          </a:p>
        </p:txBody>
      </p:sp>
    </p:spTree>
    <p:extLst>
      <p:ext uri="{BB962C8B-B14F-4D97-AF65-F5344CB8AC3E}">
        <p14:creationId xmlns:p14="http://schemas.microsoft.com/office/powerpoint/2010/main" val="305989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B6F592-78AA-4D60-B231-9A5831ECCB5A}" type="slidenum">
              <a:rPr lang="en-US" altLang="en-US" smtClean="0"/>
              <a:pPr>
                <a:defRPr/>
              </a:pPr>
              <a:t>9</a:t>
            </a:fld>
            <a:endParaRPr lang="en-US" altLang="en-US"/>
          </a:p>
        </p:txBody>
      </p:sp>
    </p:spTree>
    <p:extLst>
      <p:ext uri="{BB962C8B-B14F-4D97-AF65-F5344CB8AC3E}">
        <p14:creationId xmlns:p14="http://schemas.microsoft.com/office/powerpoint/2010/main" val="421448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B6F592-78AA-4D60-B231-9A5831ECCB5A}" type="slidenum">
              <a:rPr lang="en-US" altLang="en-US" smtClean="0"/>
              <a:pPr>
                <a:defRPr/>
              </a:pPr>
              <a:t>10</a:t>
            </a:fld>
            <a:endParaRPr lang="en-US" altLang="en-US"/>
          </a:p>
        </p:txBody>
      </p:sp>
    </p:spTree>
    <p:extLst>
      <p:ext uri="{BB962C8B-B14F-4D97-AF65-F5344CB8AC3E}">
        <p14:creationId xmlns:p14="http://schemas.microsoft.com/office/powerpoint/2010/main" val="322713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05B84-EFC2-4FBC-92CC-9968AC703331}" type="slidenum">
              <a:rPr lang="en-US" smtClean="0"/>
              <a:pPr/>
              <a:t>14</a:t>
            </a:fld>
            <a:endParaRPr lang="en-US"/>
          </a:p>
        </p:txBody>
      </p:sp>
    </p:spTree>
    <p:extLst>
      <p:ext uri="{BB962C8B-B14F-4D97-AF65-F5344CB8AC3E}">
        <p14:creationId xmlns:p14="http://schemas.microsoft.com/office/powerpoint/2010/main" val="254180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7005B84-EFC2-4FBC-92CC-9968AC703331}" type="slidenum">
              <a:rPr lang="en-US" smtClean="0"/>
              <a:pPr/>
              <a:t>15</a:t>
            </a:fld>
            <a:endParaRPr lang="en-US"/>
          </a:p>
        </p:txBody>
      </p:sp>
    </p:spTree>
    <p:extLst>
      <p:ext uri="{BB962C8B-B14F-4D97-AF65-F5344CB8AC3E}">
        <p14:creationId xmlns:p14="http://schemas.microsoft.com/office/powerpoint/2010/main" val="70130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B6F592-78AA-4D60-B231-9A5831ECCB5A}" type="slidenum">
              <a:rPr lang="en-US" altLang="en-US" smtClean="0"/>
              <a:pPr>
                <a:defRPr/>
              </a:pPr>
              <a:t>28</a:t>
            </a:fld>
            <a:endParaRPr lang="en-US" altLang="en-US"/>
          </a:p>
        </p:txBody>
      </p:sp>
    </p:spTree>
    <p:extLst>
      <p:ext uri="{BB962C8B-B14F-4D97-AF65-F5344CB8AC3E}">
        <p14:creationId xmlns:p14="http://schemas.microsoft.com/office/powerpoint/2010/main" val="256920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4D4AA96-C440-C847-B905-78E60CF625C3}" type="datetime1">
              <a:rPr lang="en-US" smtClean="0"/>
              <a:t>1/26/18</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7750E41B-DC42-417E-A0B7-C87892EBBF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5D3786-5292-8448-8373-00B7764A7F2F}"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C1030A-EB1B-42D9-B220-F99C6FD47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C07DA2-296A-DD48-948A-8322F4C7B69F}"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306013-A07E-4B62-B6E9-BA87B56EB2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7145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4500"/>
            <a:ext cx="381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67150"/>
            <a:ext cx="381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fld id="{5A06BC13-D679-F14A-8DBC-C788CE641818}" type="datetime1">
              <a:rPr lang="en-US" smtClean="0"/>
              <a:t>1/26/18</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EF89CCF6-56AA-4795-BFE1-7F9B2D15B418}" type="slidenum">
              <a:rPr lang="en-US"/>
              <a:pPr/>
              <a:t>‹#›</a:t>
            </a:fld>
            <a:endParaRPr lang="en-US"/>
          </a:p>
        </p:txBody>
      </p:sp>
    </p:spTree>
    <p:extLst>
      <p:ext uri="{BB962C8B-B14F-4D97-AF65-F5344CB8AC3E}">
        <p14:creationId xmlns:p14="http://schemas.microsoft.com/office/powerpoint/2010/main" val="2474866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7145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14500"/>
            <a:ext cx="3810000" cy="4152900"/>
          </a:xfrm>
        </p:spPr>
        <p:txBody>
          <a:bodyPr>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fld id="{BD295FC9-D4DD-DB49-B282-3D80541FF97F}" type="datetime1">
              <a:rPr lang="en-US" smtClean="0"/>
              <a:t>1/26/18</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46C0093F-9A22-4FE0-92B4-EC94233E3736}" type="slidenum">
              <a:rPr lang="en-US"/>
              <a:pPr>
                <a:defRPr/>
              </a:pPr>
              <a:t>‹#›</a:t>
            </a:fld>
            <a:endParaRPr lang="en-US"/>
          </a:p>
        </p:txBody>
      </p:sp>
    </p:spTree>
    <p:extLst>
      <p:ext uri="{BB962C8B-B14F-4D97-AF65-F5344CB8AC3E}">
        <p14:creationId xmlns:p14="http://schemas.microsoft.com/office/powerpoint/2010/main" val="296704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able Placeholder 2"/>
          <p:cNvSpPr>
            <a:spLocks noGrp="1"/>
          </p:cNvSpPr>
          <p:nvPr>
            <p:ph type="tbl" idx="1"/>
          </p:nvPr>
        </p:nvSpPr>
        <p:spPr>
          <a:xfrm>
            <a:off x="685800" y="1714500"/>
            <a:ext cx="7772400" cy="4152900"/>
          </a:xfrm>
        </p:spPr>
        <p:txBody>
          <a:bodyPr/>
          <a:lstStyle/>
          <a:p>
            <a:pPr lvl="0"/>
            <a:endParaRPr lang="en-US" noProof="0"/>
          </a:p>
        </p:txBody>
      </p:sp>
      <p:sp>
        <p:nvSpPr>
          <p:cNvPr id="4" name="Rectangle 20">
            <a:extLst>
              <a:ext uri="{FF2B5EF4-FFF2-40B4-BE49-F238E27FC236}">
                <a16:creationId xmlns:a16="http://schemas.microsoft.com/office/drawing/2014/main" id="{6C3B816E-9C90-9447-B9AA-15B45F96BC00}"/>
              </a:ext>
            </a:extLst>
          </p:cNvPr>
          <p:cNvSpPr>
            <a:spLocks noGrp="1" noChangeArrowheads="1"/>
          </p:cNvSpPr>
          <p:nvPr>
            <p:ph type="dt" sz="half" idx="10"/>
          </p:nvPr>
        </p:nvSpPr>
        <p:spPr>
          <a:ln/>
        </p:spPr>
        <p:txBody>
          <a:bodyPr/>
          <a:lstStyle>
            <a:lvl1pPr>
              <a:defRPr/>
            </a:lvl1pPr>
          </a:lstStyle>
          <a:p>
            <a:fld id="{967112C4-A477-424E-BF50-C50697227D18}" type="datetime1">
              <a:rPr lang="en-US" altLang="en-US" smtClean="0"/>
              <a:t>1/26/18</a:t>
            </a:fld>
            <a:endParaRPr lang="en-US" altLang="en-US"/>
          </a:p>
        </p:txBody>
      </p:sp>
      <p:sp>
        <p:nvSpPr>
          <p:cNvPr id="5" name="Rectangle 21">
            <a:extLst>
              <a:ext uri="{FF2B5EF4-FFF2-40B4-BE49-F238E27FC236}">
                <a16:creationId xmlns:a16="http://schemas.microsoft.com/office/drawing/2014/main" id="{1449312D-7F86-7C42-A52C-1F7475FD962B}"/>
              </a:ext>
            </a:extLst>
          </p:cNvPr>
          <p:cNvSpPr>
            <a:spLocks noGrp="1" noChangeArrowheads="1"/>
          </p:cNvSpPr>
          <p:nvPr>
            <p:ph type="ftr" sz="quarter" idx="11"/>
          </p:nvPr>
        </p:nvSpPr>
        <p:spPr>
          <a:ln/>
        </p:spPr>
        <p:txBody>
          <a:bodyPr/>
          <a:lstStyle>
            <a:lvl1pPr>
              <a:defRPr/>
            </a:lvl1pPr>
          </a:lstStyle>
          <a:p>
            <a:endParaRPr lang="en-US" altLang="en-US" sz="1400"/>
          </a:p>
        </p:txBody>
      </p:sp>
      <p:sp>
        <p:nvSpPr>
          <p:cNvPr id="6" name="Rectangle 22">
            <a:extLst>
              <a:ext uri="{FF2B5EF4-FFF2-40B4-BE49-F238E27FC236}">
                <a16:creationId xmlns:a16="http://schemas.microsoft.com/office/drawing/2014/main" id="{0A41F54D-CBAB-C246-8F13-E9496DB8D791}"/>
              </a:ext>
            </a:extLst>
          </p:cNvPr>
          <p:cNvSpPr>
            <a:spLocks noGrp="1" noChangeArrowheads="1"/>
          </p:cNvSpPr>
          <p:nvPr>
            <p:ph type="sldNum" sz="quarter" idx="12"/>
          </p:nvPr>
        </p:nvSpPr>
        <p:spPr>
          <a:ln/>
        </p:spPr>
        <p:txBody>
          <a:bodyPr/>
          <a:lstStyle>
            <a:lvl1pPr>
              <a:defRPr/>
            </a:lvl1pPr>
          </a:lstStyle>
          <a:p>
            <a:fld id="{4E6C3DFA-DC16-1C49-91E8-8EC5F67C6E42}" type="slidenum">
              <a:rPr lang="en-US" altLang="en-US"/>
              <a:pPr/>
              <a:t>‹#›</a:t>
            </a:fld>
            <a:endParaRPr lang="en-US" altLang="en-US" sz="1400"/>
          </a:p>
        </p:txBody>
      </p:sp>
    </p:spTree>
    <p:extLst>
      <p:ext uri="{BB962C8B-B14F-4D97-AF65-F5344CB8AC3E}">
        <p14:creationId xmlns:p14="http://schemas.microsoft.com/office/powerpoint/2010/main" val="335313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28600"/>
            <a:ext cx="7772400" cy="1219200"/>
          </a:xfrm>
        </p:spPr>
        <p:txBody>
          <a:bodyPr/>
          <a:lstStyle/>
          <a:p>
            <a:r>
              <a:rPr lang="en-US"/>
              <a:t>Click to edit Master title style</a:t>
            </a:r>
          </a:p>
        </p:txBody>
      </p:sp>
      <p:sp>
        <p:nvSpPr>
          <p:cNvPr id="3" name="Content Placeholder 2"/>
          <p:cNvSpPr>
            <a:spLocks noGrp="1"/>
          </p:cNvSpPr>
          <p:nvPr>
            <p:ph sz="quarter" idx="1"/>
          </p:nvPr>
        </p:nvSpPr>
        <p:spPr>
          <a:xfrm>
            <a:off x="685800" y="1714500"/>
            <a:ext cx="381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4500"/>
            <a:ext cx="381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67150"/>
            <a:ext cx="381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67150"/>
            <a:ext cx="381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
            <a:extLst>
              <a:ext uri="{FF2B5EF4-FFF2-40B4-BE49-F238E27FC236}">
                <a16:creationId xmlns:a16="http://schemas.microsoft.com/office/drawing/2014/main" id="{F101D59D-E85A-FF4B-8615-123E0B9545EF}"/>
              </a:ext>
            </a:extLst>
          </p:cNvPr>
          <p:cNvSpPr>
            <a:spLocks noGrp="1" noChangeArrowheads="1"/>
          </p:cNvSpPr>
          <p:nvPr>
            <p:ph type="dt" sz="half" idx="10"/>
          </p:nvPr>
        </p:nvSpPr>
        <p:spPr>
          <a:ln/>
        </p:spPr>
        <p:txBody>
          <a:bodyPr/>
          <a:lstStyle>
            <a:lvl1pPr>
              <a:defRPr/>
            </a:lvl1pPr>
          </a:lstStyle>
          <a:p>
            <a:fld id="{D6B96FDA-32A8-2B4C-8E85-7141F8270A9D}" type="datetime1">
              <a:rPr lang="en-US" altLang="en-US" smtClean="0"/>
              <a:t>1/26/18</a:t>
            </a:fld>
            <a:endParaRPr lang="en-US" altLang="en-US"/>
          </a:p>
        </p:txBody>
      </p:sp>
      <p:sp>
        <p:nvSpPr>
          <p:cNvPr id="8" name="Rectangle 21">
            <a:extLst>
              <a:ext uri="{FF2B5EF4-FFF2-40B4-BE49-F238E27FC236}">
                <a16:creationId xmlns:a16="http://schemas.microsoft.com/office/drawing/2014/main" id="{4E92B90F-134A-F241-BA04-956A7EDA30E4}"/>
              </a:ext>
            </a:extLst>
          </p:cNvPr>
          <p:cNvSpPr>
            <a:spLocks noGrp="1" noChangeArrowheads="1"/>
          </p:cNvSpPr>
          <p:nvPr>
            <p:ph type="ftr" sz="quarter" idx="11"/>
          </p:nvPr>
        </p:nvSpPr>
        <p:spPr>
          <a:ln/>
        </p:spPr>
        <p:txBody>
          <a:bodyPr/>
          <a:lstStyle>
            <a:lvl1pPr>
              <a:defRPr/>
            </a:lvl1pPr>
          </a:lstStyle>
          <a:p>
            <a:endParaRPr lang="en-US" altLang="en-US" sz="1400"/>
          </a:p>
        </p:txBody>
      </p:sp>
      <p:sp>
        <p:nvSpPr>
          <p:cNvPr id="9" name="Rectangle 22">
            <a:extLst>
              <a:ext uri="{FF2B5EF4-FFF2-40B4-BE49-F238E27FC236}">
                <a16:creationId xmlns:a16="http://schemas.microsoft.com/office/drawing/2014/main" id="{BBECADFA-0A17-E94C-A84D-99F0AEBB0B91}"/>
              </a:ext>
            </a:extLst>
          </p:cNvPr>
          <p:cNvSpPr>
            <a:spLocks noGrp="1" noChangeArrowheads="1"/>
          </p:cNvSpPr>
          <p:nvPr>
            <p:ph type="sldNum" sz="quarter" idx="12"/>
          </p:nvPr>
        </p:nvSpPr>
        <p:spPr>
          <a:ln/>
        </p:spPr>
        <p:txBody>
          <a:bodyPr/>
          <a:lstStyle>
            <a:lvl1pPr>
              <a:defRPr/>
            </a:lvl1pPr>
          </a:lstStyle>
          <a:p>
            <a:fld id="{4845D194-76E7-9F42-B1A0-75A87DB35CA9}" type="slidenum">
              <a:rPr lang="en-US" altLang="en-US"/>
              <a:pPr/>
              <a:t>‹#›</a:t>
            </a:fld>
            <a:endParaRPr lang="en-US" altLang="en-US" sz="1400"/>
          </a:p>
        </p:txBody>
      </p:sp>
    </p:spTree>
    <p:extLst>
      <p:ext uri="{BB962C8B-B14F-4D97-AF65-F5344CB8AC3E}">
        <p14:creationId xmlns:p14="http://schemas.microsoft.com/office/powerpoint/2010/main" val="3257115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457200" y="1066800"/>
            <a:ext cx="8229600" cy="1600200"/>
          </a:xfrm>
        </p:spPr>
        <p:txBody>
          <a:bodyPr/>
          <a:lstStyle>
            <a:lvl1pPr>
              <a:buClr>
                <a:srgbClr val="004D26"/>
              </a:buClr>
              <a:defRPr sz="2000"/>
            </a:lvl1pPr>
            <a:lvl3pPr>
              <a:buClr>
                <a:srgbClr val="004D26"/>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0"/>
          </p:nvPr>
        </p:nvSpPr>
        <p:spPr>
          <a:xfrm>
            <a:off x="457200" y="4724400"/>
            <a:ext cx="8458200" cy="1828800"/>
          </a:xfrm>
        </p:spPr>
        <p:txBody>
          <a:bodyPr/>
          <a:lstStyle>
            <a:lvl1pPr>
              <a:buClr>
                <a:srgbClr val="004D26"/>
              </a:buClr>
              <a:defRPr sz="2000"/>
            </a:lvl1pPr>
            <a:lvl3pPr>
              <a:buClr>
                <a:srgbClr val="004D26"/>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760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1ADB82-BD4C-B34B-ABE8-50156E470D14}"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9E36B2-B467-4880-AB23-8F1A06B4F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E6E5126-5385-1343-8F5F-5E6CBCB972A2}"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7284A2-600D-45DC-90E1-4B77835C7B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FB26A83-D42C-B344-BEF2-FBB9A1A4F853}" type="datetime1">
              <a:rPr lang="en-US" smtClean="0"/>
              <a:t>1/26/18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07EBC45-FA2A-4F7D-9726-107463EE8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CEEA4EE-3B9C-7745-8F34-BDAB6431475C}" type="datetime1">
              <a:rPr lang="en-US" smtClean="0"/>
              <a:t>1/26/18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0EC9DC8-80F5-4DB1-8B11-0234F6F87F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0DDE61D-BB94-9346-810F-5866CA56052C}" type="datetime1">
              <a:rPr lang="en-US" smtClean="0"/>
              <a:t>1/26/18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8BFC0E0-2D67-4F09-9805-E820004D8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5D225-1A59-1F44-9CCA-A57BAC04838D}" type="datetime1">
              <a:rPr lang="en-US" smtClean="0"/>
              <a:t>1/26/18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4782F01-9F1B-4D00-8A3D-B52C881BB6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B17884F-C725-A64A-83A6-79A79875AB16}" type="datetime1">
              <a:rPr lang="en-US" smtClean="0"/>
              <a:t>1/26/18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FAA9381-81E4-45CA-81DC-B46CB546C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99CA544-5926-064E-9F24-1D85AA39942E}" type="datetime1">
              <a:rPr lang="en-US" smtClean="0"/>
              <a:t>1/26/18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F2A003-8710-4CD4-8110-33E468165A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2F0537-6E5C-604A-9A83-034669C9B976}" type="datetime1">
              <a:rPr lang="en-US" smtClean="0"/>
              <a:t>1/26/18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8D743-E708-45B6-8E91-6185BD036C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jpeg"/><Relationship Id="rId4" Type="http://schemas.openxmlformats.org/officeDocument/2006/relationships/image" Target="../media/image6.emf"/></Relationships>
</file>

<file path=ppt/slides/_rels/slide4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4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1.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581625" y="2830084"/>
            <a:ext cx="4267199" cy="1244600"/>
          </a:xfrm>
        </p:spPr>
        <p:txBody>
          <a:bodyPr>
            <a:noAutofit/>
          </a:bodyPr>
          <a:lstStyle/>
          <a:p>
            <a:pPr>
              <a:defRPr/>
            </a:pPr>
            <a:r>
              <a:rPr lang="en-US" sz="3200" b="1" cap="none" dirty="0">
                <a:solidFill>
                  <a:schemeClr val="tx1"/>
                </a:solidFill>
                <a:latin typeface="Arial" charset="0"/>
                <a:cs typeface="Arial" charset="0"/>
              </a:rPr>
              <a:t>CHAPTER </a:t>
            </a:r>
            <a:r>
              <a:rPr lang="en-US" sz="3200" b="1" dirty="0">
                <a:solidFill>
                  <a:schemeClr val="tx1"/>
                </a:solidFill>
                <a:latin typeface="Arial" charset="0"/>
                <a:cs typeface="Arial" charset="0"/>
              </a:rPr>
              <a:t>5</a:t>
            </a:r>
            <a:r>
              <a:rPr lang="en-US" sz="3200" b="1" cap="none" dirty="0">
                <a:solidFill>
                  <a:schemeClr val="tx1"/>
                </a:solidFill>
                <a:latin typeface="Arial" charset="0"/>
                <a:cs typeface="Arial" charset="0"/>
              </a:rPr>
              <a:t>:</a:t>
            </a:r>
            <a:br>
              <a:rPr lang="en-US" sz="3200" b="1" cap="none" dirty="0">
                <a:solidFill>
                  <a:schemeClr val="tx1"/>
                </a:solidFill>
                <a:latin typeface="Arial" charset="0"/>
                <a:cs typeface="Arial" charset="0"/>
              </a:rPr>
            </a:br>
            <a:br>
              <a:rPr lang="en-US" sz="3200" b="1" dirty="0">
                <a:solidFill>
                  <a:schemeClr val="tx1"/>
                </a:solidFill>
                <a:latin typeface="Arial" charset="0"/>
                <a:cs typeface="Arial" charset="0"/>
              </a:rPr>
            </a:br>
            <a:r>
              <a:rPr lang="en-US" sz="3200" b="1" dirty="0">
                <a:solidFill>
                  <a:schemeClr val="tx1"/>
                </a:solidFill>
                <a:latin typeface="Arial" charset="0"/>
                <a:cs typeface="Arial" charset="0"/>
              </a:rPr>
              <a:t>Regression</a:t>
            </a:r>
            <a:endParaRPr lang="en-US" sz="3200" b="1" cap="none" dirty="0">
              <a:solidFill>
                <a:schemeClr val="tx1"/>
              </a:solidFill>
              <a:latin typeface="Arial" charset="0"/>
              <a:cs typeface="Arial" charset="0"/>
            </a:endParaRPr>
          </a:p>
        </p:txBody>
      </p:sp>
      <p:sp>
        <p:nvSpPr>
          <p:cNvPr id="5" name="Rectangle 4"/>
          <p:cNvSpPr/>
          <p:nvPr/>
        </p:nvSpPr>
        <p:spPr>
          <a:xfrm>
            <a:off x="4744128" y="4441444"/>
            <a:ext cx="3974950" cy="1107996"/>
          </a:xfrm>
          <a:prstGeom prst="rect">
            <a:avLst/>
          </a:prstGeom>
        </p:spPr>
        <p:txBody>
          <a:bodyPr wrap="square">
            <a:spAutoFit/>
          </a:bodyPr>
          <a:lstStyle/>
          <a:p>
            <a:r>
              <a:rPr lang="en-US" sz="2400" b="1" dirty="0">
                <a:cs typeface="Arial" pitchFamily="34" charset="0"/>
              </a:rPr>
              <a:t>Basic Practice of Statistics</a:t>
            </a:r>
            <a:endParaRPr lang="en-US" sz="2000" i="1" dirty="0">
              <a:cs typeface="Arial" pitchFamily="34" charset="0"/>
            </a:endParaRPr>
          </a:p>
          <a:p>
            <a:r>
              <a:rPr lang="en-US" baseline="30000" dirty="0">
                <a:cs typeface="Arial" pitchFamily="34" charset="0"/>
              </a:rPr>
              <a:t>7th</a:t>
            </a:r>
            <a:r>
              <a:rPr lang="en-US" dirty="0">
                <a:cs typeface="Arial" pitchFamily="34" charset="0"/>
              </a:rPr>
              <a:t> Edition</a:t>
            </a:r>
          </a:p>
        </p:txBody>
      </p:sp>
      <p:sp>
        <p:nvSpPr>
          <p:cNvPr id="16386" name="Rectangle 3"/>
          <p:cNvSpPr>
            <a:spLocks noGrp="1" noChangeArrowheads="1"/>
          </p:cNvSpPr>
          <p:nvPr>
            <p:ph type="subTitle" idx="1"/>
          </p:nvPr>
        </p:nvSpPr>
        <p:spPr>
          <a:xfrm>
            <a:off x="4733365" y="5691334"/>
            <a:ext cx="3309803" cy="407065"/>
          </a:xfrm>
        </p:spPr>
        <p:txBody>
          <a:bodyPr>
            <a:normAutofit fontScale="77500" lnSpcReduction="20000"/>
          </a:bodyPr>
          <a:lstStyle/>
          <a:p>
            <a:pPr algn="r" eaLnBrk="1" hangingPunct="1"/>
            <a:r>
              <a:rPr lang="en-US" b="1" dirty="0">
                <a:latin typeface="Arial" pitchFamily="34" charset="0"/>
                <a:ea typeface="ＭＳ Ｐゴシック" pitchFamily="34" charset="-128"/>
                <a:cs typeface="Arial" pitchFamily="34" charset="0"/>
              </a:rPr>
              <a:t>Lecture PowerPoint Slides</a:t>
            </a:r>
          </a:p>
        </p:txBody>
      </p:sp>
      <p:sp>
        <p:nvSpPr>
          <p:cNvPr id="2" name="Slide Number Placeholder 1">
            <a:extLst>
              <a:ext uri="{FF2B5EF4-FFF2-40B4-BE49-F238E27FC236}">
                <a16:creationId xmlns:a16="http://schemas.microsoft.com/office/drawing/2014/main" id="{9788E2CE-4639-D44A-AEA5-309DAE04999B}"/>
              </a:ext>
            </a:extLst>
          </p:cNvPr>
          <p:cNvSpPr>
            <a:spLocks noGrp="1"/>
          </p:cNvSpPr>
          <p:nvPr>
            <p:ph type="sldNum" sz="quarter" idx="12"/>
          </p:nvPr>
        </p:nvSpPr>
        <p:spPr/>
        <p:txBody>
          <a:bodyPr/>
          <a:lstStyle/>
          <a:p>
            <a:fld id="{7750E41B-DC42-417E-A0B7-C87892EBBF63}" type="slidenum">
              <a:rPr lang="en-US" smtClean="0"/>
              <a:pPr/>
              <a:t>1</a:t>
            </a:fld>
            <a:endParaRPr lang="en-US"/>
          </a:p>
        </p:txBody>
      </p:sp>
    </p:spTree>
    <p:extLst>
      <p:ext uri="{BB962C8B-B14F-4D97-AF65-F5344CB8AC3E}">
        <p14:creationId xmlns:p14="http://schemas.microsoft.com/office/powerpoint/2010/main" val="273474700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US" altLang="en-US" dirty="0">
                <a:solidFill>
                  <a:srgbClr val="9E0000"/>
                </a:solidFill>
                <a:ea typeface="ＭＳ Ｐゴシック" pitchFamily="34" charset="-128"/>
              </a:rPr>
              <a:t>Regression Line </a:t>
            </a:r>
          </a:p>
        </p:txBody>
      </p:sp>
      <p:sp>
        <p:nvSpPr>
          <p:cNvPr id="5" name="Rectangle 3"/>
          <p:cNvSpPr>
            <a:spLocks noGrp="1" noChangeArrowheads="1"/>
          </p:cNvSpPr>
          <p:nvPr>
            <p:ph idx="1"/>
          </p:nvPr>
        </p:nvSpPr>
        <p:spPr bwMode="auto">
          <a:xfrm>
            <a:off x="457200" y="1143000"/>
            <a:ext cx="82296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buNone/>
            </a:pPr>
            <a:r>
              <a:rPr lang="en-US" altLang="en-US" sz="2000" dirty="0"/>
              <a:t>The regression line for body fat index (bfi) as a function of triceps thickness (in mm) is given below.</a:t>
            </a:r>
          </a:p>
          <a:p>
            <a:endParaRPr lang="en-US" altLang="en-US" sz="2000" dirty="0"/>
          </a:p>
          <a:p>
            <a:pPr marL="0" indent="0" algn="ctr">
              <a:buNone/>
            </a:pPr>
            <a:r>
              <a:rPr lang="en-US" altLang="en-US" sz="2000" dirty="0"/>
              <a:t>bfi = 14.59 + (0.74 × triceps thickness)</a:t>
            </a:r>
          </a:p>
          <a:p>
            <a:endParaRPr lang="en-US" altLang="en-US" sz="2000" dirty="0"/>
          </a:p>
          <a:p>
            <a:pPr marL="0" indent="0">
              <a:buNone/>
            </a:pPr>
            <a:r>
              <a:rPr lang="en-US" altLang="en-US" sz="2000" dirty="0"/>
              <a:t>What is 14.59 in this equation?</a:t>
            </a:r>
          </a:p>
          <a:p>
            <a:endParaRPr lang="en-US" altLang="en-US" sz="2000" dirty="0"/>
          </a:p>
          <a:p>
            <a:pPr marL="342900" indent="-342900">
              <a:spcAft>
                <a:spcPts val="600"/>
              </a:spcAft>
              <a:buClrTx/>
              <a:buSzPct val="80000"/>
              <a:buFont typeface="+mj-lt"/>
              <a:buAutoNum type="alphaLcParenR"/>
            </a:pPr>
            <a:r>
              <a:rPr lang="en-US" altLang="en-US" sz="2000" dirty="0"/>
              <a:t>the predicted bfi when triceps thickness = 0 mm</a:t>
            </a:r>
          </a:p>
          <a:p>
            <a:pPr marL="342900" indent="-342900">
              <a:spcAft>
                <a:spcPts val="600"/>
              </a:spcAft>
              <a:buClrTx/>
              <a:buSzPct val="80000"/>
              <a:buFont typeface="+mj-lt"/>
              <a:buAutoNum type="alphaLcParenR"/>
            </a:pPr>
            <a:r>
              <a:rPr lang="en-US" altLang="en-US" sz="2000" dirty="0"/>
              <a:t>the bfi intercept</a:t>
            </a:r>
          </a:p>
          <a:p>
            <a:pPr marL="342900" indent="-342900">
              <a:spcAft>
                <a:spcPts val="600"/>
              </a:spcAft>
              <a:buClrTx/>
              <a:buSzPct val="80000"/>
              <a:buFont typeface="+mj-lt"/>
              <a:buAutoNum type="alphaLcParenR"/>
            </a:pPr>
            <a:r>
              <a:rPr lang="en-US" altLang="en-US" sz="2000" dirty="0"/>
              <a:t>Both of the answer options are correct.</a:t>
            </a:r>
          </a:p>
        </p:txBody>
      </p:sp>
      <p:sp>
        <p:nvSpPr>
          <p:cNvPr id="2" name="Slide Number Placeholder 1">
            <a:extLst>
              <a:ext uri="{FF2B5EF4-FFF2-40B4-BE49-F238E27FC236}">
                <a16:creationId xmlns:a16="http://schemas.microsoft.com/office/drawing/2014/main" id="{C73596DD-A59C-FD46-9AD8-1842DF91B2CD}"/>
              </a:ext>
            </a:extLst>
          </p:cNvPr>
          <p:cNvSpPr>
            <a:spLocks noGrp="1"/>
          </p:cNvSpPr>
          <p:nvPr>
            <p:ph type="sldNum" sz="quarter" idx="12"/>
          </p:nvPr>
        </p:nvSpPr>
        <p:spPr/>
        <p:txBody>
          <a:bodyPr/>
          <a:lstStyle/>
          <a:p>
            <a:fld id="{3B9E36B2-B467-4880-AB23-8F1A06B4F20F}" type="slidenum">
              <a:rPr lang="en-US" smtClean="0"/>
              <a:pPr/>
              <a:t>10</a:t>
            </a:fld>
            <a:endParaRPr lang="en-US"/>
          </a:p>
        </p:txBody>
      </p:sp>
    </p:spTree>
    <p:extLst>
      <p:ext uri="{BB962C8B-B14F-4D97-AF65-F5344CB8AC3E}">
        <p14:creationId xmlns:p14="http://schemas.microsoft.com/office/powerpoint/2010/main" val="284363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Regression Line</a:t>
            </a:r>
            <a:endParaRPr lang="en-IN" dirty="0">
              <a:solidFill>
                <a:srgbClr val="9E0000"/>
              </a:solidFill>
            </a:endParaRPr>
          </a:p>
        </p:txBody>
      </p:sp>
      <p:sp>
        <p:nvSpPr>
          <p:cNvPr id="7" name="Rectangle 3"/>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4D26"/>
              </a:buClr>
              <a:buSzPct val="65000"/>
              <a:buFont typeface="Wingdings" pitchFamily="2" charset="2"/>
              <a:buChar char="p"/>
              <a:defRPr sz="2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rgbClr val="CC0000"/>
              </a:buClr>
              <a:buSzPct val="60000"/>
              <a:buFont typeface="Wingdings" pitchFamily="2" charset="2"/>
              <a:buChar char="p"/>
              <a:defRPr>
                <a:solidFill>
                  <a:schemeClr val="tx1"/>
                </a:solidFill>
                <a:latin typeface="+mn-lt"/>
                <a:ea typeface="ＭＳ Ｐゴシック" charset="0"/>
              </a:defRPr>
            </a:lvl2pPr>
            <a:lvl3pPr marL="1022350" indent="-350838" algn="l" rtl="0" eaLnBrk="0" fontAlgn="base" hangingPunct="0">
              <a:spcBef>
                <a:spcPct val="20000"/>
              </a:spcBef>
              <a:spcAft>
                <a:spcPct val="0"/>
              </a:spcAft>
              <a:buClr>
                <a:srgbClr val="004D26"/>
              </a:buClr>
              <a:buSzPct val="65000"/>
              <a:buFont typeface="Wingdings" pitchFamily="2" charset="2"/>
              <a:buChar char="§"/>
              <a:defRPr>
                <a:solidFill>
                  <a:schemeClr val="tx1"/>
                </a:solidFill>
                <a:latin typeface="+mn-lt"/>
                <a:ea typeface="ＭＳ Ｐゴシック" charset="0"/>
              </a:defRPr>
            </a:lvl3pPr>
            <a:lvl4pPr marL="1339850" indent="-315913" algn="l" rtl="0" eaLnBrk="0" fontAlgn="base" hangingPunct="0">
              <a:spcBef>
                <a:spcPct val="20000"/>
              </a:spcBef>
              <a:spcAft>
                <a:spcPct val="0"/>
              </a:spcAft>
              <a:buClr>
                <a:srgbClr val="CC0000"/>
              </a:buClr>
              <a:buSzPct val="70000"/>
              <a:buFont typeface="Wingdings" pitchFamily="2" charset="2"/>
              <a:buChar char="§"/>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9pPr>
          </a:lstStyle>
          <a:p>
            <a:pPr marL="381000" indent="-381000" eaLnBrk="1" hangingPunct="1">
              <a:lnSpc>
                <a:spcPct val="90000"/>
              </a:lnSpc>
              <a:buFont typeface="Wingdings" pitchFamily="2" charset="2"/>
              <a:buNone/>
            </a:pPr>
            <a:r>
              <a:rPr lang="en-US" altLang="en-US" kern="0" dirty="0">
                <a:ea typeface="ＭＳ Ｐゴシック" pitchFamily="34" charset="-128"/>
              </a:rPr>
              <a:t>Consider the following regression line.</a:t>
            </a:r>
          </a:p>
          <a:p>
            <a:pPr marL="381000" indent="-381000" eaLnBrk="1" hangingPunct="1">
              <a:lnSpc>
                <a:spcPct val="90000"/>
              </a:lnSpc>
              <a:buFont typeface="Wingdings" pitchFamily="2" charset="2"/>
              <a:buNone/>
            </a:pPr>
            <a:endParaRPr lang="en-US" altLang="en-US" kern="0" dirty="0">
              <a:ea typeface="ＭＳ Ｐゴシック" pitchFamily="34" charset="-128"/>
            </a:endParaRPr>
          </a:p>
          <a:p>
            <a:pPr marL="0" indent="0" eaLnBrk="1" hangingPunct="1">
              <a:lnSpc>
                <a:spcPct val="90000"/>
              </a:lnSpc>
              <a:buFont typeface="Wingdings" pitchFamily="2" charset="2"/>
              <a:buNone/>
              <a:tabLst>
                <a:tab pos="1376363" algn="l"/>
              </a:tabLst>
            </a:pPr>
            <a:r>
              <a:rPr lang="en-US" altLang="en-US" kern="0" dirty="0">
                <a:ea typeface="ＭＳ Ｐゴシック" pitchFamily="34" charset="-128"/>
              </a:rPr>
              <a:t>	MPG = 48.74 </a:t>
            </a:r>
            <a:r>
              <a:rPr lang="en-US" kern="0" dirty="0"/>
              <a:t>− </a:t>
            </a:r>
            <a:r>
              <a:rPr lang="en-US" altLang="en-US" kern="0" dirty="0">
                <a:ea typeface="ＭＳ Ｐゴシック" pitchFamily="34" charset="-128"/>
              </a:rPr>
              <a:t>0.0082 (weight)</a:t>
            </a:r>
          </a:p>
          <a:p>
            <a:pPr marL="381000" indent="-381000" eaLnBrk="1" hangingPunct="1">
              <a:lnSpc>
                <a:spcPct val="90000"/>
              </a:lnSpc>
              <a:buFont typeface="Wingdings" pitchFamily="2" charset="2"/>
              <a:buNone/>
            </a:pPr>
            <a:endParaRPr lang="en-US" altLang="en-US" kern="0" dirty="0">
              <a:ea typeface="ＭＳ Ｐゴシック" pitchFamily="34" charset="-128"/>
            </a:endParaRPr>
          </a:p>
          <a:p>
            <a:pPr marL="0" indent="0" eaLnBrk="1" hangingPunct="1">
              <a:lnSpc>
                <a:spcPct val="90000"/>
              </a:lnSpc>
              <a:buFont typeface="Wingdings" pitchFamily="2" charset="2"/>
              <a:buNone/>
            </a:pPr>
            <a:r>
              <a:rPr lang="en-US" altLang="en-US" kern="0" dirty="0">
                <a:ea typeface="ＭＳ Ｐゴシック" pitchFamily="34" charset="-128"/>
              </a:rPr>
              <a:t>Calculate the predicted value of MPG when the weight is 3000 pounds.</a:t>
            </a:r>
          </a:p>
          <a:p>
            <a:pPr marL="381000" indent="-381000" eaLnBrk="1" hangingPunct="1">
              <a:lnSpc>
                <a:spcPct val="90000"/>
              </a:lnSpc>
              <a:buFont typeface="Wingdings" pitchFamily="2" charset="2"/>
              <a:buNone/>
            </a:pPr>
            <a:endParaRPr lang="en-US" altLang="en-US" kern="0" dirty="0">
              <a:ea typeface="ＭＳ Ｐゴシック" pitchFamily="34" charset="-128"/>
            </a:endParaRPr>
          </a:p>
          <a:p>
            <a:pPr eaLnBrk="1" hangingPunct="1">
              <a:lnSpc>
                <a:spcPct val="90000"/>
              </a:lnSpc>
              <a:buClrTx/>
              <a:buFont typeface="+mj-lt"/>
              <a:buAutoNum type="alphaLcParenR"/>
            </a:pPr>
            <a:r>
              <a:rPr lang="en-US" altLang="en-US" kern="0" dirty="0">
                <a:ea typeface="ＭＳ Ｐゴシック" pitchFamily="34" charset="-128"/>
              </a:rPr>
              <a:t>30.5</a:t>
            </a:r>
          </a:p>
          <a:p>
            <a:pPr eaLnBrk="1" hangingPunct="1">
              <a:lnSpc>
                <a:spcPct val="90000"/>
              </a:lnSpc>
              <a:buClrTx/>
              <a:buFont typeface="+mj-lt"/>
              <a:buAutoNum type="alphaLcParenR"/>
            </a:pPr>
            <a:r>
              <a:rPr lang="en-US" altLang="en-US" kern="0" dirty="0">
                <a:ea typeface="ＭＳ Ｐゴシック" pitchFamily="34" charset="-128"/>
              </a:rPr>
              <a:t>24.14</a:t>
            </a:r>
          </a:p>
          <a:p>
            <a:pPr eaLnBrk="1" hangingPunct="1">
              <a:lnSpc>
                <a:spcPct val="90000"/>
              </a:lnSpc>
              <a:buClrTx/>
              <a:buFont typeface="+mj-lt"/>
              <a:buAutoNum type="alphaLcParenR"/>
            </a:pPr>
            <a:r>
              <a:rPr lang="en-US" altLang="en-US" kern="0" dirty="0">
                <a:ea typeface="ＭＳ Ｐゴシック" pitchFamily="34" charset="-128"/>
              </a:rPr>
              <a:t>28.2</a:t>
            </a:r>
          </a:p>
          <a:p>
            <a:pPr eaLnBrk="1" hangingPunct="1">
              <a:lnSpc>
                <a:spcPct val="90000"/>
              </a:lnSpc>
              <a:buClrTx/>
              <a:buFont typeface="+mj-lt"/>
              <a:buAutoNum type="alphaLcParenR"/>
            </a:pPr>
            <a:r>
              <a:rPr lang="en-US" altLang="en-US" kern="0" dirty="0">
                <a:ea typeface="ＭＳ Ｐゴシック" pitchFamily="34" charset="-128"/>
              </a:rPr>
              <a:t>17.5				</a:t>
            </a:r>
          </a:p>
        </p:txBody>
      </p:sp>
      <p:sp>
        <p:nvSpPr>
          <p:cNvPr id="3" name="Slide Number Placeholder 2">
            <a:extLst>
              <a:ext uri="{FF2B5EF4-FFF2-40B4-BE49-F238E27FC236}">
                <a16:creationId xmlns:a16="http://schemas.microsoft.com/office/drawing/2014/main" id="{C2ABB3BF-A7D9-FA4F-909D-62AE6FD45FF7}"/>
              </a:ext>
            </a:extLst>
          </p:cNvPr>
          <p:cNvSpPr>
            <a:spLocks noGrp="1"/>
          </p:cNvSpPr>
          <p:nvPr>
            <p:ph type="sldNum" sz="quarter" idx="12"/>
          </p:nvPr>
        </p:nvSpPr>
        <p:spPr/>
        <p:txBody>
          <a:bodyPr/>
          <a:lstStyle/>
          <a:p>
            <a:fld id="{3B9E36B2-B467-4880-AB23-8F1A06B4F20F}" type="slidenum">
              <a:rPr lang="en-US" smtClean="0"/>
              <a:pPr/>
              <a:t>11</a:t>
            </a:fld>
            <a:endParaRPr lang="en-US"/>
          </a:p>
        </p:txBody>
      </p:sp>
    </p:spTree>
    <p:extLst>
      <p:ext uri="{BB962C8B-B14F-4D97-AF65-F5344CB8AC3E}">
        <p14:creationId xmlns:p14="http://schemas.microsoft.com/office/powerpoint/2010/main" val="197706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Regression Line</a:t>
            </a:r>
            <a:endParaRPr lang="en-IN" dirty="0">
              <a:solidFill>
                <a:srgbClr val="9E0000"/>
              </a:solidFill>
            </a:endParaRPr>
          </a:p>
        </p:txBody>
      </p:sp>
      <p:sp>
        <p:nvSpPr>
          <p:cNvPr id="6" name="Rectangle 3"/>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4D26"/>
              </a:buClr>
              <a:buSzPct val="65000"/>
              <a:buFont typeface="Wingdings" pitchFamily="2" charset="2"/>
              <a:buChar char="p"/>
              <a:defRPr sz="2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rgbClr val="CC0000"/>
              </a:buClr>
              <a:buSzPct val="60000"/>
              <a:buFont typeface="Wingdings" pitchFamily="2" charset="2"/>
              <a:buChar char="p"/>
              <a:defRPr>
                <a:solidFill>
                  <a:schemeClr val="tx1"/>
                </a:solidFill>
                <a:latin typeface="+mn-lt"/>
                <a:ea typeface="ＭＳ Ｐゴシック" charset="0"/>
              </a:defRPr>
            </a:lvl2pPr>
            <a:lvl3pPr marL="1022350" indent="-350838" algn="l" rtl="0" eaLnBrk="0" fontAlgn="base" hangingPunct="0">
              <a:spcBef>
                <a:spcPct val="20000"/>
              </a:spcBef>
              <a:spcAft>
                <a:spcPct val="0"/>
              </a:spcAft>
              <a:buClr>
                <a:srgbClr val="004D26"/>
              </a:buClr>
              <a:buSzPct val="65000"/>
              <a:buFont typeface="Wingdings" pitchFamily="2" charset="2"/>
              <a:buChar char="§"/>
              <a:defRPr>
                <a:solidFill>
                  <a:schemeClr val="tx1"/>
                </a:solidFill>
                <a:latin typeface="+mn-lt"/>
                <a:ea typeface="ＭＳ Ｐゴシック" charset="0"/>
              </a:defRPr>
            </a:lvl3pPr>
            <a:lvl4pPr marL="1339850" indent="-315913" algn="l" rtl="0" eaLnBrk="0" fontAlgn="base" hangingPunct="0">
              <a:spcBef>
                <a:spcPct val="20000"/>
              </a:spcBef>
              <a:spcAft>
                <a:spcPct val="0"/>
              </a:spcAft>
              <a:buClr>
                <a:srgbClr val="CC0000"/>
              </a:buClr>
              <a:buSzPct val="70000"/>
              <a:buFont typeface="Wingdings" pitchFamily="2" charset="2"/>
              <a:buChar char="§"/>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9pPr>
          </a:lstStyle>
          <a:p>
            <a:pPr marL="0" indent="0" eaLnBrk="1" hangingPunct="1">
              <a:lnSpc>
                <a:spcPct val="90000"/>
              </a:lnSpc>
              <a:buFont typeface="Wingdings" pitchFamily="2" charset="2"/>
              <a:buNone/>
            </a:pPr>
            <a:r>
              <a:rPr lang="en-US" altLang="en-US" kern="0" dirty="0">
                <a:ea typeface="ＭＳ Ｐゴシック" pitchFamily="34" charset="-128"/>
              </a:rPr>
              <a:t>Consider the following regression line, where </a:t>
            </a:r>
            <a:r>
              <a:rPr lang="en-US" altLang="en-US" i="1" kern="0" dirty="0">
                <a:ea typeface="ＭＳ Ｐゴシック" pitchFamily="34" charset="-128"/>
              </a:rPr>
              <a:t>y</a:t>
            </a:r>
            <a:r>
              <a:rPr lang="en-US" altLang="en-US" kern="0" dirty="0">
                <a:ea typeface="ＭＳ Ｐゴシック" pitchFamily="34" charset="-128"/>
              </a:rPr>
              <a:t> is motor vehicle fatalities per 100,000 residents and </a:t>
            </a:r>
            <a:r>
              <a:rPr lang="en-US" altLang="en-US" i="1" kern="0" dirty="0">
                <a:ea typeface="ＭＳ Ｐゴシック" pitchFamily="34" charset="-128"/>
              </a:rPr>
              <a:t>x</a:t>
            </a:r>
            <a:r>
              <a:rPr lang="en-US" altLang="en-US" kern="0" dirty="0">
                <a:ea typeface="ＭＳ Ｐゴシック" pitchFamily="34" charset="-128"/>
              </a:rPr>
              <a:t> is percent population for ages 18 to 24.</a:t>
            </a:r>
          </a:p>
          <a:p>
            <a:pPr marL="0" indent="0" eaLnBrk="1" hangingPunct="1">
              <a:lnSpc>
                <a:spcPct val="90000"/>
              </a:lnSpc>
              <a:buFont typeface="Wingdings" pitchFamily="2" charset="2"/>
              <a:buNone/>
            </a:pPr>
            <a:endParaRPr lang="en-US" altLang="en-US" i="1" kern="0" dirty="0">
              <a:ea typeface="ＭＳ Ｐゴシック" pitchFamily="34" charset="-128"/>
            </a:endParaRPr>
          </a:p>
          <a:p>
            <a:pPr marL="0" indent="0" eaLnBrk="1" hangingPunct="1">
              <a:lnSpc>
                <a:spcPct val="90000"/>
              </a:lnSpc>
              <a:buFont typeface="Wingdings" pitchFamily="2" charset="2"/>
              <a:buNone/>
              <a:tabLst>
                <a:tab pos="1376363" algn="l"/>
              </a:tabLst>
            </a:pPr>
            <a:r>
              <a:rPr lang="en-US" altLang="en-US" i="1" kern="0" dirty="0">
                <a:ea typeface="ＭＳ Ｐゴシック" pitchFamily="34" charset="-128"/>
              </a:rPr>
              <a:t>	y</a:t>
            </a:r>
            <a:r>
              <a:rPr lang="en-US" altLang="en-US" kern="0" dirty="0">
                <a:ea typeface="ＭＳ Ｐゴシック" pitchFamily="34" charset="-128"/>
              </a:rPr>
              <a:t> = </a:t>
            </a:r>
            <a:r>
              <a:rPr lang="en-US" kern="0" dirty="0"/>
              <a:t>−</a:t>
            </a:r>
            <a:r>
              <a:rPr lang="en-US" altLang="en-US" kern="0" dirty="0">
                <a:ea typeface="ＭＳ Ｐゴシック" pitchFamily="34" charset="-128"/>
              </a:rPr>
              <a:t>10 + 2.7</a:t>
            </a:r>
            <a:r>
              <a:rPr lang="en-US" altLang="en-US" i="1" kern="0" dirty="0">
                <a:ea typeface="ＭＳ Ｐゴシック" pitchFamily="34" charset="-128"/>
              </a:rPr>
              <a:t>x</a:t>
            </a:r>
          </a:p>
          <a:p>
            <a:pPr marL="381000" indent="-381000" eaLnBrk="1" hangingPunct="1">
              <a:lnSpc>
                <a:spcPct val="90000"/>
              </a:lnSpc>
              <a:buFont typeface="Wingdings" pitchFamily="2" charset="2"/>
              <a:buNone/>
              <a:defRPr/>
            </a:pPr>
            <a:endParaRPr lang="en-US" altLang="en-US" kern="0" dirty="0">
              <a:ea typeface="ＭＳ Ｐゴシック" pitchFamily="34" charset="-128"/>
            </a:endParaRPr>
          </a:p>
          <a:p>
            <a:pPr marL="0" indent="0" eaLnBrk="1" hangingPunct="1">
              <a:lnSpc>
                <a:spcPct val="90000"/>
              </a:lnSpc>
              <a:buFont typeface="Wingdings" pitchFamily="2" charset="2"/>
              <a:buNone/>
              <a:defRPr/>
            </a:pPr>
            <a:r>
              <a:rPr lang="en-US" altLang="en-US" kern="0" dirty="0">
                <a:ea typeface="ＭＳ Ｐゴシック" pitchFamily="34" charset="-128"/>
              </a:rPr>
              <a:t>Which of the following correctly predicts the number of motor vehicle fatalities in a state with 25% population age 18 to 24? </a:t>
            </a:r>
          </a:p>
          <a:p>
            <a:pPr marL="381000" indent="-381000" eaLnBrk="1" hangingPunct="1">
              <a:lnSpc>
                <a:spcPct val="90000"/>
              </a:lnSpc>
              <a:buFont typeface="Wingdings" pitchFamily="2" charset="2"/>
              <a:buNone/>
              <a:defRPr/>
            </a:pPr>
            <a:endParaRPr lang="en-US" altLang="en-US" kern="0" dirty="0">
              <a:ea typeface="ＭＳ Ｐゴシック" pitchFamily="34" charset="-128"/>
            </a:endParaRPr>
          </a:p>
          <a:p>
            <a:pPr eaLnBrk="1" hangingPunct="1">
              <a:lnSpc>
                <a:spcPct val="90000"/>
              </a:lnSpc>
              <a:buClrTx/>
              <a:buFont typeface="+mj-lt"/>
              <a:buAutoNum type="alphaLcParenR"/>
              <a:defRPr/>
            </a:pPr>
            <a:r>
              <a:rPr lang="en-US" altLang="en-US" kern="0" dirty="0">
                <a:ea typeface="ＭＳ Ｐゴシック" pitchFamily="34" charset="-128"/>
              </a:rPr>
              <a:t>2.7(25) = 67.5</a:t>
            </a:r>
          </a:p>
          <a:p>
            <a:pPr eaLnBrk="1" hangingPunct="1">
              <a:lnSpc>
                <a:spcPct val="90000"/>
              </a:lnSpc>
              <a:buClrTx/>
              <a:buFont typeface="+mj-lt"/>
              <a:buAutoNum type="alphaLcParenR"/>
              <a:defRPr/>
            </a:pPr>
            <a:r>
              <a:rPr lang="en-US" kern="0" dirty="0"/>
              <a:t>−</a:t>
            </a:r>
            <a:r>
              <a:rPr lang="en-US" altLang="en-US" kern="0" dirty="0">
                <a:ea typeface="ＭＳ Ｐゴシック" pitchFamily="34" charset="-128"/>
              </a:rPr>
              <a:t>10 + 2.7(25) = 57.5</a:t>
            </a:r>
          </a:p>
          <a:p>
            <a:pPr eaLnBrk="1" hangingPunct="1">
              <a:lnSpc>
                <a:spcPct val="90000"/>
              </a:lnSpc>
              <a:buClrTx/>
              <a:buFont typeface="+mj-lt"/>
              <a:buAutoNum type="alphaLcParenR"/>
              <a:defRPr/>
            </a:pPr>
            <a:r>
              <a:rPr lang="en-US" kern="0" dirty="0"/>
              <a:t>−</a:t>
            </a:r>
            <a:r>
              <a:rPr lang="en-US" altLang="en-US" kern="0" dirty="0">
                <a:ea typeface="ＭＳ Ｐゴシック" pitchFamily="34" charset="-128"/>
              </a:rPr>
              <a:t>10(25) = </a:t>
            </a:r>
            <a:r>
              <a:rPr lang="en-US" kern="0" dirty="0"/>
              <a:t>−</a:t>
            </a:r>
            <a:r>
              <a:rPr lang="en-US" altLang="en-US" kern="0" dirty="0">
                <a:ea typeface="ＭＳ Ｐゴシック" pitchFamily="34" charset="-128"/>
              </a:rPr>
              <a:t>250</a:t>
            </a:r>
          </a:p>
          <a:p>
            <a:pPr eaLnBrk="1" hangingPunct="1">
              <a:lnSpc>
                <a:spcPct val="90000"/>
              </a:lnSpc>
              <a:buClrTx/>
              <a:buFont typeface="+mj-lt"/>
              <a:buAutoNum type="alphaLcParenR"/>
              <a:defRPr/>
            </a:pPr>
            <a:r>
              <a:rPr lang="en-US" kern="0" dirty="0"/>
              <a:t>−</a:t>
            </a:r>
            <a:r>
              <a:rPr lang="en-US" altLang="en-US" kern="0" dirty="0">
                <a:ea typeface="ＭＳ Ｐゴシック" pitchFamily="34" charset="-128"/>
              </a:rPr>
              <a:t>10(25) + 2.7 = </a:t>
            </a:r>
            <a:r>
              <a:rPr lang="en-US" kern="0" dirty="0"/>
              <a:t>−</a:t>
            </a:r>
            <a:r>
              <a:rPr lang="en-US" altLang="en-US" kern="0" dirty="0">
                <a:ea typeface="ＭＳ Ｐゴシック" pitchFamily="34" charset="-128"/>
              </a:rPr>
              <a:t>247.3</a:t>
            </a:r>
          </a:p>
        </p:txBody>
      </p:sp>
      <p:sp>
        <p:nvSpPr>
          <p:cNvPr id="3" name="Slide Number Placeholder 2">
            <a:extLst>
              <a:ext uri="{FF2B5EF4-FFF2-40B4-BE49-F238E27FC236}">
                <a16:creationId xmlns:a16="http://schemas.microsoft.com/office/drawing/2014/main" id="{12C8B4F7-1355-7041-A019-B565F8174A62}"/>
              </a:ext>
            </a:extLst>
          </p:cNvPr>
          <p:cNvSpPr>
            <a:spLocks noGrp="1"/>
          </p:cNvSpPr>
          <p:nvPr>
            <p:ph type="sldNum" sz="quarter" idx="12"/>
          </p:nvPr>
        </p:nvSpPr>
        <p:spPr/>
        <p:txBody>
          <a:bodyPr/>
          <a:lstStyle/>
          <a:p>
            <a:fld id="{3B9E36B2-B467-4880-AB23-8F1A06B4F20F}" type="slidenum">
              <a:rPr lang="en-US" smtClean="0"/>
              <a:pPr/>
              <a:t>12</a:t>
            </a:fld>
            <a:endParaRPr lang="en-US"/>
          </a:p>
        </p:txBody>
      </p:sp>
    </p:spTree>
    <p:extLst>
      <p:ext uri="{BB962C8B-B14F-4D97-AF65-F5344CB8AC3E}">
        <p14:creationId xmlns:p14="http://schemas.microsoft.com/office/powerpoint/2010/main" val="243363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Regression Line </a:t>
            </a:r>
            <a:endParaRPr lang="en-IN" dirty="0">
              <a:solidFill>
                <a:srgbClr val="9E0000"/>
              </a:solidFill>
            </a:endParaRPr>
          </a:p>
        </p:txBody>
      </p:sp>
      <p:sp>
        <p:nvSpPr>
          <p:cNvPr id="6" name="Rectangle 3"/>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4D26"/>
              </a:buClr>
              <a:buSzPct val="65000"/>
              <a:buFont typeface="Wingdings" pitchFamily="2" charset="2"/>
              <a:buChar char="p"/>
              <a:defRPr sz="2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rgbClr val="CC0000"/>
              </a:buClr>
              <a:buSzPct val="60000"/>
              <a:buFont typeface="Wingdings" pitchFamily="2" charset="2"/>
              <a:buChar char="p"/>
              <a:defRPr>
                <a:solidFill>
                  <a:schemeClr val="tx1"/>
                </a:solidFill>
                <a:latin typeface="+mn-lt"/>
                <a:ea typeface="ＭＳ Ｐゴシック" charset="0"/>
              </a:defRPr>
            </a:lvl2pPr>
            <a:lvl3pPr marL="1022350" indent="-350838" algn="l" rtl="0" eaLnBrk="0" fontAlgn="base" hangingPunct="0">
              <a:spcBef>
                <a:spcPct val="20000"/>
              </a:spcBef>
              <a:spcAft>
                <a:spcPct val="0"/>
              </a:spcAft>
              <a:buClr>
                <a:srgbClr val="004D26"/>
              </a:buClr>
              <a:buSzPct val="65000"/>
              <a:buFont typeface="Wingdings" pitchFamily="2" charset="2"/>
              <a:buChar char="§"/>
              <a:defRPr>
                <a:solidFill>
                  <a:schemeClr val="tx1"/>
                </a:solidFill>
                <a:latin typeface="+mn-lt"/>
                <a:ea typeface="ＭＳ Ｐゴシック" charset="0"/>
              </a:defRPr>
            </a:lvl3pPr>
            <a:lvl4pPr marL="1339850" indent="-315913" algn="l" rtl="0" eaLnBrk="0" fontAlgn="base" hangingPunct="0">
              <a:spcBef>
                <a:spcPct val="20000"/>
              </a:spcBef>
              <a:spcAft>
                <a:spcPct val="0"/>
              </a:spcAft>
              <a:buClr>
                <a:srgbClr val="CC0000"/>
              </a:buClr>
              <a:buSzPct val="70000"/>
              <a:buFont typeface="Wingdings" pitchFamily="2" charset="2"/>
              <a:buChar char="§"/>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9pPr>
          </a:lstStyle>
          <a:p>
            <a:pPr marL="0" indent="0" eaLnBrk="1" hangingPunct="1">
              <a:lnSpc>
                <a:spcPct val="90000"/>
              </a:lnSpc>
              <a:buFont typeface="Wingdings" pitchFamily="2" charset="2"/>
              <a:buNone/>
            </a:pPr>
            <a:r>
              <a:rPr lang="en-US" altLang="en-US" kern="0" dirty="0"/>
              <a:t>Consider the following regression line, where y is motor vehicle fatalities per 100,000 residents and x is percent population for ages 18 to 24.</a:t>
            </a:r>
          </a:p>
          <a:p>
            <a:pPr marL="0" indent="0" eaLnBrk="1" hangingPunct="1">
              <a:lnSpc>
                <a:spcPct val="90000"/>
              </a:lnSpc>
              <a:buFont typeface="Wingdings" pitchFamily="2" charset="2"/>
              <a:buNone/>
            </a:pPr>
            <a:endParaRPr lang="en-US" altLang="en-US" kern="0" dirty="0"/>
          </a:p>
          <a:p>
            <a:pPr marL="0" indent="0" eaLnBrk="1" hangingPunct="1">
              <a:lnSpc>
                <a:spcPct val="90000"/>
              </a:lnSpc>
              <a:buFont typeface="Wingdings" pitchFamily="2" charset="2"/>
              <a:buNone/>
              <a:tabLst>
                <a:tab pos="1376363" algn="l"/>
              </a:tabLst>
            </a:pPr>
            <a:r>
              <a:rPr lang="en-US" altLang="en-US" kern="0" dirty="0"/>
              <a:t>	y = </a:t>
            </a:r>
            <a:r>
              <a:rPr lang="en-US" kern="0" dirty="0"/>
              <a:t>−</a:t>
            </a:r>
            <a:r>
              <a:rPr lang="en-US" altLang="en-US" kern="0" dirty="0"/>
              <a:t>10 + 2.7x</a:t>
            </a:r>
          </a:p>
          <a:p>
            <a:pPr marL="0" indent="0" eaLnBrk="1" hangingPunct="1">
              <a:lnSpc>
                <a:spcPct val="90000"/>
              </a:lnSpc>
              <a:buFont typeface="Wingdings" pitchFamily="2" charset="2"/>
              <a:buNone/>
            </a:pPr>
            <a:endParaRPr lang="en-US" altLang="en-US" kern="0" dirty="0"/>
          </a:p>
          <a:p>
            <a:pPr marL="0" indent="0" eaLnBrk="1" hangingPunct="1">
              <a:lnSpc>
                <a:spcPct val="90000"/>
              </a:lnSpc>
              <a:buFont typeface="Wingdings" pitchFamily="2" charset="2"/>
              <a:buNone/>
            </a:pPr>
            <a:r>
              <a:rPr lang="en-US" altLang="en-US" kern="0" dirty="0"/>
              <a:t>For every one unit increase in x, the model predicts a change of _________ in the predicted value of y. </a:t>
            </a:r>
          </a:p>
          <a:p>
            <a:pPr marL="381000" indent="-381000" eaLnBrk="1" hangingPunct="1">
              <a:lnSpc>
                <a:spcPct val="90000"/>
              </a:lnSpc>
              <a:buFont typeface="Wingdings" pitchFamily="2" charset="2"/>
              <a:buNone/>
            </a:pPr>
            <a:endParaRPr lang="en-US" altLang="en-US" kern="0" dirty="0"/>
          </a:p>
          <a:p>
            <a:pPr eaLnBrk="1" hangingPunct="1">
              <a:lnSpc>
                <a:spcPct val="90000"/>
              </a:lnSpc>
              <a:buClrTx/>
              <a:buFont typeface="+mj-lt"/>
              <a:buAutoNum type="alphaLcParenR"/>
            </a:pPr>
            <a:r>
              <a:rPr lang="en-US" kern="0" dirty="0"/>
              <a:t>−</a:t>
            </a:r>
            <a:r>
              <a:rPr lang="en-US" altLang="en-US" kern="0" dirty="0"/>
              <a:t>10</a:t>
            </a:r>
          </a:p>
          <a:p>
            <a:pPr eaLnBrk="1" hangingPunct="1">
              <a:lnSpc>
                <a:spcPct val="90000"/>
              </a:lnSpc>
              <a:buClrTx/>
              <a:buFont typeface="+mj-lt"/>
              <a:buAutoNum type="alphaLcParenR"/>
            </a:pPr>
            <a:r>
              <a:rPr lang="en-US" altLang="en-US" kern="0" dirty="0"/>
              <a:t>2.7(</a:t>
            </a:r>
            <a:r>
              <a:rPr lang="en-US" kern="0" dirty="0"/>
              <a:t>−</a:t>
            </a:r>
            <a:r>
              <a:rPr lang="en-US" altLang="en-US" kern="0" dirty="0"/>
              <a:t>10)</a:t>
            </a:r>
          </a:p>
          <a:p>
            <a:pPr eaLnBrk="1" hangingPunct="1">
              <a:lnSpc>
                <a:spcPct val="90000"/>
              </a:lnSpc>
              <a:buClrTx/>
              <a:buFont typeface="+mj-lt"/>
              <a:buAutoNum type="alphaLcParenR"/>
            </a:pPr>
            <a:r>
              <a:rPr lang="en-US" altLang="en-US" kern="0" dirty="0"/>
              <a:t>2.7</a:t>
            </a:r>
          </a:p>
          <a:p>
            <a:pPr eaLnBrk="1" hangingPunct="1">
              <a:lnSpc>
                <a:spcPct val="90000"/>
              </a:lnSpc>
              <a:buClrTx/>
              <a:buFont typeface="+mj-lt"/>
              <a:buAutoNum type="alphaLcParenR"/>
            </a:pPr>
            <a:r>
              <a:rPr lang="en-US" kern="0" dirty="0"/>
              <a:t>−</a:t>
            </a:r>
            <a:r>
              <a:rPr lang="en-US" altLang="en-US" kern="0" dirty="0"/>
              <a:t>10 + 2.7x			</a:t>
            </a:r>
          </a:p>
        </p:txBody>
      </p:sp>
      <p:sp>
        <p:nvSpPr>
          <p:cNvPr id="3" name="Slide Number Placeholder 2">
            <a:extLst>
              <a:ext uri="{FF2B5EF4-FFF2-40B4-BE49-F238E27FC236}">
                <a16:creationId xmlns:a16="http://schemas.microsoft.com/office/drawing/2014/main" id="{61BDB1EB-EE3B-8441-96C2-8003344E3CC5}"/>
              </a:ext>
            </a:extLst>
          </p:cNvPr>
          <p:cNvSpPr>
            <a:spLocks noGrp="1"/>
          </p:cNvSpPr>
          <p:nvPr>
            <p:ph type="sldNum" sz="quarter" idx="12"/>
          </p:nvPr>
        </p:nvSpPr>
        <p:spPr/>
        <p:txBody>
          <a:bodyPr/>
          <a:lstStyle/>
          <a:p>
            <a:fld id="{3B9E36B2-B467-4880-AB23-8F1A06B4F20F}" type="slidenum">
              <a:rPr lang="en-US" smtClean="0"/>
              <a:pPr/>
              <a:t>13</a:t>
            </a:fld>
            <a:endParaRPr lang="en-US"/>
          </a:p>
        </p:txBody>
      </p:sp>
    </p:spTree>
    <p:extLst>
      <p:ext uri="{BB962C8B-B14F-4D97-AF65-F5344CB8AC3E}">
        <p14:creationId xmlns:p14="http://schemas.microsoft.com/office/powerpoint/2010/main" val="71904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E58C7681-6E07-BC45-9B6D-7C08E7BDE425}"/>
              </a:ext>
            </a:extLst>
          </p:cNvPr>
          <p:cNvSpPr>
            <a:spLocks noGrp="1" noChangeArrowheads="1"/>
          </p:cNvSpPr>
          <p:nvPr>
            <p:ph type="title"/>
          </p:nvPr>
        </p:nvSpPr>
        <p:spPr>
          <a:xfrm>
            <a:off x="685800" y="152400"/>
            <a:ext cx="7772400" cy="1219200"/>
          </a:xfrm>
          <a:noFill/>
        </p:spPr>
        <p:txBody>
          <a:bodyPr/>
          <a:lstStyle/>
          <a:p>
            <a:r>
              <a:rPr lang="en-US" altLang="en-US">
                <a:ea typeface="ＭＳ Ｐゴシック" panose="020B0600070205080204" pitchFamily="34" charset="-128"/>
              </a:rPr>
              <a:t>Least Squares</a:t>
            </a:r>
          </a:p>
        </p:txBody>
      </p:sp>
      <p:sp>
        <p:nvSpPr>
          <p:cNvPr id="459779" name="Rectangle 3">
            <a:extLst>
              <a:ext uri="{FF2B5EF4-FFF2-40B4-BE49-F238E27FC236}">
                <a16:creationId xmlns:a16="http://schemas.microsoft.com/office/drawing/2014/main" id="{3245DE0F-BA1C-EC41-9AB3-50C1DE187AFA}"/>
              </a:ext>
            </a:extLst>
          </p:cNvPr>
          <p:cNvSpPr>
            <a:spLocks noGrp="1" noChangeArrowheads="1"/>
          </p:cNvSpPr>
          <p:nvPr>
            <p:ph type="body" idx="1"/>
          </p:nvPr>
        </p:nvSpPr>
        <p:spPr>
          <a:xfrm>
            <a:off x="381000" y="1524000"/>
            <a:ext cx="8534400" cy="4114800"/>
          </a:xfrm>
          <a:noFill/>
        </p:spPr>
        <p:txBody>
          <a:bodyPr/>
          <a:lstStyle/>
          <a:p>
            <a:pPr>
              <a:spcBef>
                <a:spcPct val="40000"/>
              </a:spcBef>
            </a:pPr>
            <a:r>
              <a:rPr lang="en-US" altLang="en-US" sz="3000" dirty="0">
                <a:ea typeface="ＭＳ Ｐゴシック" panose="020B0600070205080204" pitchFamily="34" charset="-128"/>
              </a:rPr>
              <a:t>Used to determine the “best” line</a:t>
            </a:r>
            <a:endParaRPr lang="en-US" altLang="en-US" sz="2800" dirty="0">
              <a:ea typeface="ＭＳ Ｐゴシック" panose="020B0600070205080204" pitchFamily="34" charset="-128"/>
            </a:endParaRPr>
          </a:p>
          <a:p>
            <a:pPr>
              <a:spcBef>
                <a:spcPct val="40000"/>
              </a:spcBef>
            </a:pPr>
            <a:r>
              <a:rPr lang="en-US" altLang="en-US" sz="3000" b="1" dirty="0">
                <a:solidFill>
                  <a:schemeClr val="accent1"/>
                </a:solidFill>
                <a:ea typeface="ＭＳ Ｐゴシック" panose="020B0600070205080204" pitchFamily="34" charset="-128"/>
              </a:rPr>
              <a:t>Least Squares</a:t>
            </a:r>
            <a:r>
              <a:rPr lang="en-US" altLang="en-US" sz="3000" dirty="0">
                <a:ea typeface="ＭＳ Ｐゴシック" panose="020B0600070205080204" pitchFamily="34" charset="-128"/>
              </a:rPr>
              <a:t>:  use the line that minimizes the sum of the squares of the vertical distances of the data points from the line</a:t>
            </a:r>
          </a:p>
          <a:p>
            <a:pPr>
              <a:spcBef>
                <a:spcPct val="40000"/>
              </a:spcBef>
            </a:pPr>
            <a:r>
              <a:rPr lang="en-US" altLang="en-US" sz="3000" dirty="0">
                <a:ea typeface="ＭＳ Ｐゴシック" panose="020B0600070205080204" pitchFamily="34" charset="-128"/>
              </a:rPr>
              <a:t>Draw a picture</a:t>
            </a:r>
          </a:p>
          <a:p>
            <a:pPr>
              <a:spcBef>
                <a:spcPct val="40000"/>
              </a:spcBef>
            </a:pPr>
            <a:endParaRPr lang="en-US" altLang="en-US" sz="3000" dirty="0">
              <a:ea typeface="ＭＳ Ｐゴシック" panose="020B0600070205080204" pitchFamily="34" charset="-128"/>
            </a:endParaRPr>
          </a:p>
          <a:p>
            <a:pPr marL="0" indent="0">
              <a:spcBef>
                <a:spcPct val="40000"/>
              </a:spcBef>
              <a:buNone/>
            </a:pPr>
            <a:endParaRPr lang="en-US" altLang="en-US" sz="30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95B4194E-7DDA-8045-9A52-924C73C63F7C}"/>
              </a:ext>
            </a:extLst>
          </p:cNvPr>
          <p:cNvSpPr>
            <a:spLocks noGrp="1"/>
          </p:cNvSpPr>
          <p:nvPr>
            <p:ph type="sldNum" sz="quarter" idx="12"/>
          </p:nvPr>
        </p:nvSpPr>
        <p:spPr/>
        <p:txBody>
          <a:bodyPr/>
          <a:lstStyle/>
          <a:p>
            <a:fld id="{3B9E36B2-B467-4880-AB23-8F1A06B4F20F}" type="slidenum">
              <a:rPr lang="en-US" smtClean="0"/>
              <a:pPr/>
              <a:t>14</a:t>
            </a:fld>
            <a:endParaRPr lang="en-US"/>
          </a:p>
        </p:txBody>
      </p:sp>
    </p:spTree>
    <p:extLst>
      <p:ext uri="{BB962C8B-B14F-4D97-AF65-F5344CB8AC3E}">
        <p14:creationId xmlns:p14="http://schemas.microsoft.com/office/powerpoint/2010/main" val="39254957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9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9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9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50682"/>
            <a:ext cx="7772400" cy="1000125"/>
          </a:xfrm>
        </p:spPr>
        <p:txBody>
          <a:bodyPr>
            <a:noAutofit/>
          </a:bodyPr>
          <a:lstStyle/>
          <a:p>
            <a:pPr eaLnBrk="1" hangingPunct="1"/>
            <a:r>
              <a:rPr lang="en-US" sz="4000" dirty="0">
                <a:solidFill>
                  <a:srgbClr val="12345A"/>
                </a:solidFill>
                <a:latin typeface="Gill Sans" charset="0"/>
                <a:ea typeface="ＭＳ Ｐゴシック" pitchFamily="34" charset="-128"/>
              </a:rPr>
              <a:t>The least-squares regression line</a:t>
            </a:r>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a:xfrm>
                <a:off x="222070" y="1549977"/>
                <a:ext cx="8673735" cy="1299012"/>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1200"/>
                  </a:spcAft>
                  <a:buNone/>
                </a:pPr>
                <a:r>
                  <a:rPr lang="en-US" sz="3000" dirty="0">
                    <a:solidFill>
                      <a:schemeClr val="tx1"/>
                    </a:solidFill>
                    <a:latin typeface="Arial" pitchFamily="34" charset="0"/>
                    <a:ea typeface="ＭＳ Ｐゴシック" pitchFamily="34" charset="-128"/>
                    <a:cs typeface="Arial" pitchFamily="34" charset="0"/>
                  </a:rPr>
                  <a:t>The </a:t>
                </a:r>
                <a:r>
                  <a:rPr lang="en-US" sz="3000" dirty="0">
                    <a:solidFill>
                      <a:srgbClr val="A40000"/>
                    </a:solidFill>
                    <a:latin typeface="Arial" pitchFamily="34" charset="0"/>
                    <a:ea typeface="ＭＳ Ｐゴシック" pitchFamily="34" charset="-128"/>
                    <a:cs typeface="Arial" pitchFamily="34" charset="0"/>
                  </a:rPr>
                  <a:t>least-squares regression line </a:t>
                </a:r>
                <a:r>
                  <a:rPr lang="en-US" sz="3000" dirty="0">
                    <a:solidFill>
                      <a:schemeClr val="tx1"/>
                    </a:solidFill>
                    <a:latin typeface="Arial" pitchFamily="34" charset="0"/>
                    <a:ea typeface="ＭＳ Ｐゴシック" pitchFamily="34" charset="-128"/>
                    <a:cs typeface="Arial" pitchFamily="34" charset="0"/>
                  </a:rPr>
                  <a:t>of </a:t>
                </a:r>
                <a14:m>
                  <m:oMath xmlns:m="http://schemas.openxmlformats.org/officeDocument/2006/math">
                    <m:r>
                      <a:rPr lang="en-US" sz="3000" i="1" dirty="0" smtClean="0">
                        <a:solidFill>
                          <a:schemeClr val="tx1"/>
                        </a:solidFill>
                        <a:latin typeface="Cambria Math" panose="02040503050406030204" pitchFamily="18" charset="0"/>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on </a:t>
                </a:r>
                <a14:m>
                  <m:oMath xmlns:m="http://schemas.openxmlformats.org/officeDocument/2006/math">
                    <m:r>
                      <a:rPr lang="en-US" sz="3000" i="1" dirty="0" smtClean="0">
                        <a:solidFill>
                          <a:schemeClr val="tx1"/>
                        </a:solidFill>
                        <a:latin typeface="Cambria Math" panose="02040503050406030204" pitchFamily="18" charset="0"/>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is the line that makes the sum of the squares of the vertical distances of the data points from the line as small as possible.</a:t>
                </a:r>
              </a:p>
            </p:txBody>
          </p:sp>
        </mc:Choice>
        <mc:Fallback xmlns="">
          <p:sp>
            <p:nvSpPr>
              <p:cNvPr id="8" name="Rectangle 3"/>
              <p:cNvSpPr txBox="1">
                <a:spLocks noRot="1" noChangeAspect="1" noMove="1" noResize="1" noEditPoints="1" noAdjustHandles="1" noChangeArrowheads="1" noChangeShapeType="1" noTextEdit="1"/>
              </p:cNvSpPr>
              <p:nvPr/>
            </p:nvSpPr>
            <p:spPr>
              <a:xfrm>
                <a:off x="222070" y="1549977"/>
                <a:ext cx="8673735" cy="1299012"/>
              </a:xfrm>
              <a:prstGeom prst="rect">
                <a:avLst/>
              </a:prstGeom>
              <a:blipFill rotWithShape="0">
                <a:blip r:embed="rId3"/>
                <a:stretch>
                  <a:fillRect l="-492" t="-7512" r="-2178" b="-1408"/>
                </a:stretch>
              </a:blipFill>
            </p:spPr>
            <p:txBody>
              <a:bodyPr/>
              <a:lstStyle/>
              <a:p>
                <a:r>
                  <a:rPr lang="en-US">
                    <a:noFill/>
                  </a:rPr>
                  <a:t> </a:t>
                </a:r>
              </a:p>
            </p:txBody>
          </p:sp>
        </mc:Fallback>
      </mc:AlternateContent>
      <p:sp>
        <p:nvSpPr>
          <p:cNvPr id="10" name="Rectangle 9" descr="The rectangular shape highlights the data related to &quot;Least-squares regression line&quot;."/>
          <p:cNvSpPr/>
          <p:nvPr/>
        </p:nvSpPr>
        <p:spPr>
          <a:xfrm>
            <a:off x="291440" y="1468501"/>
            <a:ext cx="8604366" cy="1299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222070" y="3027582"/>
                <a:ext cx="8673736" cy="4024271"/>
              </a:xfrm>
              <a:prstGeom prst="rect">
                <a:avLst/>
              </a:prstGeom>
            </p:spPr>
            <p:txBody>
              <a:bodyPr vert="horz" lIns="91440" tIns="45720" rIns="91440" bIns="45720" rtlCol="0">
                <a:normAutofit fontScale="4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1200"/>
                  </a:spcAft>
                  <a:buNone/>
                </a:pPr>
                <a:r>
                  <a:rPr lang="en-US" sz="3900" b="1" cap="all" dirty="0">
                    <a:solidFill>
                      <a:schemeClr val="tx1"/>
                    </a:solidFill>
                    <a:latin typeface="Arial" pitchFamily="34" charset="0"/>
                    <a:ea typeface="ＭＳ Ｐゴシック" pitchFamily="34" charset="-128"/>
                    <a:cs typeface="Arial" pitchFamily="34" charset="0"/>
                  </a:rPr>
                  <a:t>Equation of the Least-squares regression line</a:t>
                </a:r>
                <a:r>
                  <a:rPr lang="en-US" sz="3500" dirty="0">
                    <a:solidFill>
                      <a:schemeClr val="tx1"/>
                    </a:solidFill>
                    <a:latin typeface="Arial" pitchFamily="34" charset="0"/>
                    <a:ea typeface="ＭＳ Ｐゴシック" pitchFamily="34" charset="-128"/>
                    <a:cs typeface="Arial" pitchFamily="34" charset="0"/>
                  </a:rPr>
                  <a:t>  </a:t>
                </a:r>
              </a:p>
              <a:p>
                <a:pPr fontAlgn="auto">
                  <a:spcAft>
                    <a:spcPts val="1200"/>
                  </a:spcAft>
                </a:pPr>
                <a:r>
                  <a:rPr lang="en-US" sz="4500" dirty="0">
                    <a:solidFill>
                      <a:schemeClr val="tx1"/>
                    </a:solidFill>
                    <a:latin typeface="Arial" pitchFamily="34" charset="0"/>
                    <a:ea typeface="ＭＳ Ｐゴシック" pitchFamily="34" charset="-128"/>
                    <a:cs typeface="Arial" pitchFamily="34" charset="0"/>
                  </a:rPr>
                  <a:t>We have data on an explanatory variable </a:t>
                </a:r>
                <a14:m>
                  <m:oMath xmlns:m="http://schemas.openxmlformats.org/officeDocument/2006/math">
                    <m:r>
                      <a:rPr lang="en-US" sz="4500" i="1" dirty="0" smtClean="0">
                        <a:solidFill>
                          <a:schemeClr val="tx1"/>
                        </a:solidFill>
                        <a:latin typeface="Cambria Math" panose="02040503050406030204" pitchFamily="18" charset="0"/>
                        <a:ea typeface="ＭＳ Ｐゴシック" pitchFamily="34" charset="-128"/>
                        <a:cs typeface="Arial" pitchFamily="34" charset="0"/>
                      </a:rPr>
                      <m:t>𝑥</m:t>
                    </m:r>
                  </m:oMath>
                </a14:m>
                <a:r>
                  <a:rPr lang="en-US" sz="4500" dirty="0">
                    <a:solidFill>
                      <a:schemeClr val="tx1"/>
                    </a:solidFill>
                    <a:latin typeface="Arial" pitchFamily="34" charset="0"/>
                    <a:ea typeface="ＭＳ Ｐゴシック" pitchFamily="34" charset="-128"/>
                    <a:cs typeface="Arial" pitchFamily="34" charset="0"/>
                  </a:rPr>
                  <a:t> and a response variable </a:t>
                </a:r>
                <a14:m>
                  <m:oMath xmlns:m="http://schemas.openxmlformats.org/officeDocument/2006/math">
                    <m:r>
                      <a:rPr lang="en-US" sz="4500" i="1" dirty="0" smtClean="0">
                        <a:solidFill>
                          <a:schemeClr val="tx1"/>
                        </a:solidFill>
                        <a:latin typeface="Cambria Math" panose="02040503050406030204" pitchFamily="18" charset="0"/>
                        <a:ea typeface="ＭＳ Ｐゴシック" pitchFamily="34" charset="-128"/>
                        <a:cs typeface="Arial" pitchFamily="34" charset="0"/>
                      </a:rPr>
                      <m:t>𝑦</m:t>
                    </m:r>
                  </m:oMath>
                </a14:m>
                <a:r>
                  <a:rPr lang="en-US" sz="4500" dirty="0">
                    <a:solidFill>
                      <a:schemeClr val="tx1"/>
                    </a:solidFill>
                    <a:latin typeface="Arial" pitchFamily="34" charset="0"/>
                    <a:ea typeface="ＭＳ Ｐゴシック" pitchFamily="34" charset="-128"/>
                    <a:cs typeface="Arial" pitchFamily="34" charset="0"/>
                  </a:rPr>
                  <a:t> for </a:t>
                </a:r>
                <a14:m>
                  <m:oMath xmlns:m="http://schemas.openxmlformats.org/officeDocument/2006/math">
                    <m:r>
                      <a:rPr lang="en-US" sz="4500" i="1" dirty="0" smtClean="0">
                        <a:solidFill>
                          <a:schemeClr val="tx1"/>
                        </a:solidFill>
                        <a:latin typeface="Cambria Math" panose="02040503050406030204" pitchFamily="18" charset="0"/>
                        <a:ea typeface="ＭＳ Ｐゴシック" pitchFamily="34" charset="-128"/>
                        <a:cs typeface="Arial" pitchFamily="34" charset="0"/>
                      </a:rPr>
                      <m:t>𝑛</m:t>
                    </m:r>
                  </m:oMath>
                </a14:m>
                <a:r>
                  <a:rPr lang="en-US" sz="4500" dirty="0">
                    <a:solidFill>
                      <a:schemeClr val="tx1"/>
                    </a:solidFill>
                    <a:latin typeface="Arial" pitchFamily="34" charset="0"/>
                    <a:ea typeface="ＭＳ Ｐゴシック" pitchFamily="34" charset="-128"/>
                    <a:cs typeface="Arial" pitchFamily="34" charset="0"/>
                  </a:rPr>
                  <a:t> individuals. From the data, calculate the means </a:t>
                </a:r>
                <a14:m>
                  <m:oMath xmlns:m="http://schemas.openxmlformats.org/officeDocument/2006/math">
                    <m:acc>
                      <m:accPr>
                        <m:chr m:val="̅"/>
                        <m:ctrlPr>
                          <a:rPr lang="en-US" sz="4500" i="1" dirty="0" smtClean="0">
                            <a:solidFill>
                              <a:schemeClr val="tx1"/>
                            </a:solidFill>
                            <a:latin typeface="Cambria Math" panose="02040503050406030204" pitchFamily="18" charset="0"/>
                            <a:ea typeface="ＭＳ Ｐゴシック" pitchFamily="34" charset="-128"/>
                            <a:cs typeface="Arial" pitchFamily="34" charset="0"/>
                          </a:rPr>
                        </m:ctrlPr>
                      </m:accPr>
                      <m:e>
                        <m:r>
                          <a:rPr lang="en-US" sz="4500" b="0" i="1" dirty="0" smtClean="0">
                            <a:solidFill>
                              <a:schemeClr val="tx1"/>
                            </a:solidFill>
                            <a:latin typeface="Cambria Math"/>
                            <a:ea typeface="ＭＳ Ｐゴシック" pitchFamily="34" charset="-128"/>
                            <a:cs typeface="Arial" pitchFamily="34" charset="0"/>
                          </a:rPr>
                          <m:t>𝑥</m:t>
                        </m:r>
                      </m:e>
                    </m:acc>
                  </m:oMath>
                </a14:m>
                <a:r>
                  <a:rPr lang="en-US" sz="4500" dirty="0">
                    <a:solidFill>
                      <a:schemeClr val="tx1"/>
                    </a:solidFill>
                    <a:latin typeface="Arial" pitchFamily="34" charset="0"/>
                    <a:ea typeface="ＭＳ Ｐゴシック" pitchFamily="34" charset="-128"/>
                    <a:cs typeface="Arial" pitchFamily="34" charset="0"/>
                  </a:rPr>
                  <a:t> and </a:t>
                </a:r>
                <a14:m>
                  <m:oMath xmlns:m="http://schemas.openxmlformats.org/officeDocument/2006/math">
                    <m:acc>
                      <m:accPr>
                        <m:chr m:val="̅"/>
                        <m:ctrlPr>
                          <a:rPr lang="en-US" sz="4500" i="1" dirty="0" smtClean="0">
                            <a:solidFill>
                              <a:schemeClr val="tx1"/>
                            </a:solidFill>
                            <a:latin typeface="Cambria Math" panose="02040503050406030204" pitchFamily="18" charset="0"/>
                            <a:ea typeface="ＭＳ Ｐゴシック" pitchFamily="34" charset="-128"/>
                            <a:cs typeface="Arial" pitchFamily="34" charset="0"/>
                          </a:rPr>
                        </m:ctrlPr>
                      </m:accPr>
                      <m:e>
                        <m:r>
                          <a:rPr lang="en-US" sz="4500" b="0" i="1" dirty="0" smtClean="0">
                            <a:solidFill>
                              <a:schemeClr val="tx1"/>
                            </a:solidFill>
                            <a:latin typeface="Cambria Math"/>
                            <a:ea typeface="ＭＳ Ｐゴシック" pitchFamily="34" charset="-128"/>
                            <a:cs typeface="Arial" pitchFamily="34" charset="0"/>
                          </a:rPr>
                          <m:t>𝑦</m:t>
                        </m:r>
                      </m:e>
                    </m:acc>
                  </m:oMath>
                </a14:m>
                <a:r>
                  <a:rPr lang="en-US" sz="4500" dirty="0">
                    <a:solidFill>
                      <a:schemeClr val="tx1"/>
                    </a:solidFill>
                    <a:latin typeface="Arial" pitchFamily="34" charset="0"/>
                    <a:ea typeface="ＭＳ Ｐゴシック" pitchFamily="34" charset="-128"/>
                    <a:cs typeface="Arial" pitchFamily="34" charset="0"/>
                  </a:rPr>
                  <a:t> and the standard deviations </a:t>
                </a:r>
                <a14:m>
                  <m:oMath xmlns:m="http://schemas.openxmlformats.org/officeDocument/2006/math">
                    <m:sSub>
                      <m:sSubPr>
                        <m:ctrlPr>
                          <a:rPr lang="en-US" sz="4500" i="1" dirty="0" smtClean="0">
                            <a:solidFill>
                              <a:schemeClr val="tx1"/>
                            </a:solidFill>
                            <a:latin typeface="Cambria Math" panose="02040503050406030204" pitchFamily="18" charset="0"/>
                            <a:ea typeface="ＭＳ Ｐゴシック" pitchFamily="34" charset="-128"/>
                            <a:cs typeface="Arial" pitchFamily="34" charset="0"/>
                          </a:rPr>
                        </m:ctrlPr>
                      </m:sSubPr>
                      <m:e>
                        <m:r>
                          <a:rPr lang="en-US" sz="4500" b="0" i="1" dirty="0" smtClean="0">
                            <a:solidFill>
                              <a:schemeClr val="tx1"/>
                            </a:solidFill>
                            <a:latin typeface="Cambria Math"/>
                            <a:ea typeface="ＭＳ Ｐゴシック" pitchFamily="34" charset="-128"/>
                            <a:cs typeface="Arial" pitchFamily="34" charset="0"/>
                          </a:rPr>
                          <m:t>𝑠</m:t>
                        </m:r>
                      </m:e>
                      <m:sub>
                        <m:r>
                          <a:rPr lang="en-US" sz="4500" b="0" i="1" dirty="0" smtClean="0">
                            <a:solidFill>
                              <a:schemeClr val="tx1"/>
                            </a:solidFill>
                            <a:latin typeface="Cambria Math"/>
                            <a:ea typeface="ＭＳ Ｐゴシック" pitchFamily="34" charset="-128"/>
                            <a:cs typeface="Arial" pitchFamily="34" charset="0"/>
                          </a:rPr>
                          <m:t>𝑥</m:t>
                        </m:r>
                      </m:sub>
                    </m:sSub>
                  </m:oMath>
                </a14:m>
                <a:r>
                  <a:rPr lang="en-US" sz="4500" dirty="0">
                    <a:solidFill>
                      <a:schemeClr val="tx1"/>
                    </a:solidFill>
                    <a:latin typeface="Arial" pitchFamily="34" charset="0"/>
                    <a:ea typeface="ＭＳ Ｐゴシック" pitchFamily="34" charset="-128"/>
                    <a:cs typeface="Arial" pitchFamily="34" charset="0"/>
                  </a:rPr>
                  <a:t> and </a:t>
                </a:r>
                <a14:m>
                  <m:oMath xmlns:m="http://schemas.openxmlformats.org/officeDocument/2006/math">
                    <m:sSub>
                      <m:sSubPr>
                        <m:ctrlPr>
                          <a:rPr lang="en-US" sz="4500" i="1" dirty="0" smtClean="0">
                            <a:solidFill>
                              <a:schemeClr val="tx1"/>
                            </a:solidFill>
                            <a:latin typeface="Cambria Math" panose="02040503050406030204" pitchFamily="18" charset="0"/>
                            <a:ea typeface="ＭＳ Ｐゴシック" pitchFamily="34" charset="-128"/>
                            <a:cs typeface="Arial" pitchFamily="34" charset="0"/>
                          </a:rPr>
                        </m:ctrlPr>
                      </m:sSubPr>
                      <m:e>
                        <m:r>
                          <a:rPr lang="en-US" sz="4500" b="0" i="1" dirty="0" smtClean="0">
                            <a:solidFill>
                              <a:schemeClr val="tx1"/>
                            </a:solidFill>
                            <a:latin typeface="Cambria Math"/>
                            <a:ea typeface="ＭＳ Ｐゴシック" pitchFamily="34" charset="-128"/>
                            <a:cs typeface="Arial" pitchFamily="34" charset="0"/>
                          </a:rPr>
                          <m:t>𝑠</m:t>
                        </m:r>
                      </m:e>
                      <m:sub>
                        <m:r>
                          <a:rPr lang="en-US" sz="4500" b="0" i="1" dirty="0" smtClean="0">
                            <a:solidFill>
                              <a:schemeClr val="tx1"/>
                            </a:solidFill>
                            <a:latin typeface="Cambria Math"/>
                            <a:ea typeface="ＭＳ Ｐゴシック" pitchFamily="34" charset="-128"/>
                            <a:cs typeface="Arial" pitchFamily="34" charset="0"/>
                          </a:rPr>
                          <m:t>𝑦</m:t>
                        </m:r>
                      </m:sub>
                    </m:sSub>
                  </m:oMath>
                </a14:m>
                <a:r>
                  <a:rPr lang="en-US" sz="4500" dirty="0">
                    <a:solidFill>
                      <a:schemeClr val="tx1"/>
                    </a:solidFill>
                    <a:latin typeface="Arial" pitchFamily="34" charset="0"/>
                    <a:ea typeface="ＭＳ Ｐゴシック" pitchFamily="34" charset="-128"/>
                    <a:cs typeface="Arial" pitchFamily="34" charset="0"/>
                  </a:rPr>
                  <a:t> of the two variables and their correlation </a:t>
                </a:r>
                <a14:m>
                  <m:oMath xmlns:m="http://schemas.openxmlformats.org/officeDocument/2006/math">
                    <m:r>
                      <a:rPr lang="en-US" sz="4500" i="1" dirty="0" smtClean="0">
                        <a:solidFill>
                          <a:schemeClr val="tx1"/>
                        </a:solidFill>
                        <a:latin typeface="Cambria Math" panose="02040503050406030204" pitchFamily="18" charset="0"/>
                        <a:ea typeface="ＭＳ Ｐゴシック" pitchFamily="34" charset="-128"/>
                        <a:cs typeface="Arial" pitchFamily="34" charset="0"/>
                      </a:rPr>
                      <m:t>𝑟</m:t>
                    </m:r>
                  </m:oMath>
                </a14:m>
                <a:r>
                  <a:rPr lang="en-US" sz="4500" dirty="0">
                    <a:solidFill>
                      <a:schemeClr val="tx1"/>
                    </a:solidFill>
                    <a:latin typeface="Arial" pitchFamily="34" charset="0"/>
                    <a:ea typeface="ＭＳ Ｐゴシック" pitchFamily="34" charset="-128"/>
                    <a:cs typeface="Arial" pitchFamily="34" charset="0"/>
                  </a:rPr>
                  <a:t>. The least-squares regression line is the line</a:t>
                </a:r>
              </a:p>
              <a:p>
                <a:pPr marL="68580" indent="0" algn="ctr" fontAlgn="auto">
                  <a:spcAft>
                    <a:spcPts val="1200"/>
                  </a:spcAft>
                  <a:buNone/>
                </a:pPr>
                <a14:m>
                  <m:oMathPara xmlns:m="http://schemas.openxmlformats.org/officeDocument/2006/math">
                    <m:oMathParaPr>
                      <m:jc m:val="centerGroup"/>
                    </m:oMathParaPr>
                    <m:oMath xmlns:m="http://schemas.openxmlformats.org/officeDocument/2006/math">
                      <m:acc>
                        <m:accPr>
                          <m:chr m:val="̂"/>
                          <m:ctrlPr>
                            <a:rPr lang="en-US" sz="4500" i="1" smtClean="0">
                              <a:solidFill>
                                <a:schemeClr val="tx1"/>
                              </a:solidFill>
                              <a:latin typeface="Cambria Math" panose="02040503050406030204" pitchFamily="18" charset="0"/>
                              <a:ea typeface="ＭＳ Ｐゴシック" pitchFamily="34" charset="-128"/>
                              <a:cs typeface="Arial" pitchFamily="34" charset="0"/>
                            </a:rPr>
                          </m:ctrlPr>
                        </m:accPr>
                        <m:e>
                          <m:r>
                            <a:rPr lang="en-US" sz="4500" b="0" i="1" smtClean="0">
                              <a:solidFill>
                                <a:schemeClr val="tx1"/>
                              </a:solidFill>
                              <a:latin typeface="Cambria Math"/>
                              <a:ea typeface="ＭＳ Ｐゴシック" pitchFamily="34" charset="-128"/>
                              <a:cs typeface="Arial" pitchFamily="34" charset="0"/>
                            </a:rPr>
                            <m:t>𝑦</m:t>
                          </m:r>
                        </m:e>
                      </m:acc>
                      <m:r>
                        <a:rPr lang="en-US" sz="4500" b="0" i="1" smtClean="0">
                          <a:solidFill>
                            <a:schemeClr val="tx1"/>
                          </a:solidFill>
                          <a:latin typeface="Cambria Math"/>
                          <a:ea typeface="ＭＳ Ｐゴシック" pitchFamily="34" charset="-128"/>
                          <a:cs typeface="Arial" pitchFamily="34" charset="0"/>
                        </a:rPr>
                        <m:t>=</m:t>
                      </m:r>
                      <m:r>
                        <a:rPr lang="en-US" sz="4500" b="0" i="1" smtClean="0">
                          <a:solidFill>
                            <a:schemeClr val="tx1"/>
                          </a:solidFill>
                          <a:latin typeface="Cambria Math"/>
                          <a:ea typeface="ＭＳ Ｐゴシック" pitchFamily="34" charset="-128"/>
                          <a:cs typeface="Arial" pitchFamily="34" charset="0"/>
                        </a:rPr>
                        <m:t>𝑎</m:t>
                      </m:r>
                      <m:r>
                        <a:rPr lang="en-US" sz="4500" b="0" i="1" smtClean="0">
                          <a:solidFill>
                            <a:schemeClr val="tx1"/>
                          </a:solidFill>
                          <a:latin typeface="Cambria Math"/>
                          <a:ea typeface="ＭＳ Ｐゴシック" pitchFamily="34" charset="-128"/>
                          <a:cs typeface="Arial" pitchFamily="34" charset="0"/>
                        </a:rPr>
                        <m:t>+</m:t>
                      </m:r>
                      <m:r>
                        <a:rPr lang="en-US" sz="4500" b="0" i="1" smtClean="0">
                          <a:solidFill>
                            <a:schemeClr val="tx1"/>
                          </a:solidFill>
                          <a:latin typeface="Cambria Math"/>
                          <a:ea typeface="ＭＳ Ｐゴシック" pitchFamily="34" charset="-128"/>
                          <a:cs typeface="Arial" pitchFamily="34" charset="0"/>
                        </a:rPr>
                        <m:t>𝑏𝑥</m:t>
                      </m:r>
                    </m:oMath>
                  </m:oMathPara>
                </a14:m>
                <a:endParaRPr lang="en-US" sz="4500" dirty="0">
                  <a:solidFill>
                    <a:schemeClr val="tx1"/>
                  </a:solidFill>
                  <a:latin typeface="Arial" pitchFamily="34" charset="0"/>
                  <a:ea typeface="ＭＳ Ｐゴシック" pitchFamily="34" charset="-128"/>
                  <a:cs typeface="Arial" pitchFamily="34" charset="0"/>
                </a:endParaRPr>
              </a:p>
              <a:p>
                <a:pPr fontAlgn="auto">
                  <a:spcAft>
                    <a:spcPts val="1200"/>
                  </a:spcAft>
                </a:pPr>
                <a:r>
                  <a:rPr lang="en-US" sz="4500" dirty="0">
                    <a:solidFill>
                      <a:schemeClr val="tx1"/>
                    </a:solidFill>
                    <a:latin typeface="Arial" pitchFamily="34" charset="0"/>
                    <a:ea typeface="ＭＳ Ｐゴシック" pitchFamily="34" charset="-128"/>
                    <a:cs typeface="Arial" pitchFamily="34" charset="0"/>
                  </a:rPr>
                  <a:t>with slope</a:t>
                </a:r>
              </a:p>
              <a:p>
                <a:pPr marL="68580" indent="0" algn="ctr" fontAlgn="auto">
                  <a:spcAft>
                    <a:spcPts val="1200"/>
                  </a:spcAft>
                  <a:buNone/>
                </a:pPr>
                <a14:m>
                  <m:oMathPara xmlns:m="http://schemas.openxmlformats.org/officeDocument/2006/math">
                    <m:oMathParaPr>
                      <m:jc m:val="centerGroup"/>
                    </m:oMathParaPr>
                    <m:oMath xmlns:m="http://schemas.openxmlformats.org/officeDocument/2006/math">
                      <m:r>
                        <a:rPr lang="en-IN" sz="4800" i="1" smtClean="0">
                          <a:solidFill>
                            <a:schemeClr val="tx1"/>
                          </a:solidFill>
                          <a:latin typeface="Cambria Math" panose="02040503050406030204" pitchFamily="18" charset="0"/>
                        </a:rPr>
                        <m:t>𝑏</m:t>
                      </m:r>
                      <m:r>
                        <a:rPr lang="en-IN" sz="4800" i="1" smtClean="0">
                          <a:solidFill>
                            <a:schemeClr val="tx1"/>
                          </a:solidFill>
                          <a:latin typeface="Cambria Math" panose="02040503050406030204" pitchFamily="18" charset="0"/>
                        </a:rPr>
                        <m:t>=</m:t>
                      </m:r>
                      <m:r>
                        <a:rPr lang="en-IN" sz="4800" i="1" smtClean="0">
                          <a:solidFill>
                            <a:schemeClr val="tx1"/>
                          </a:solidFill>
                          <a:latin typeface="Cambria Math" panose="02040503050406030204" pitchFamily="18" charset="0"/>
                        </a:rPr>
                        <m:t>𝑟</m:t>
                      </m:r>
                      <m:f>
                        <m:fPr>
                          <m:ctrlPr>
                            <a:rPr lang="en-IN" sz="4800" i="1">
                              <a:solidFill>
                                <a:schemeClr val="tx1"/>
                              </a:solidFill>
                              <a:latin typeface="Cambria Math" panose="02040503050406030204" pitchFamily="18" charset="0"/>
                            </a:rPr>
                          </m:ctrlPr>
                        </m:fPr>
                        <m:num>
                          <m:sSub>
                            <m:sSubPr>
                              <m:ctrlPr>
                                <a:rPr lang="en-IN" sz="4800" i="1">
                                  <a:solidFill>
                                    <a:schemeClr val="tx1"/>
                                  </a:solidFill>
                                  <a:latin typeface="Cambria Math" panose="02040503050406030204" pitchFamily="18" charset="0"/>
                                </a:rPr>
                              </m:ctrlPr>
                            </m:sSubPr>
                            <m:e>
                              <m:r>
                                <a:rPr lang="en-IN" sz="4800" i="1">
                                  <a:solidFill>
                                    <a:schemeClr val="tx1"/>
                                  </a:solidFill>
                                  <a:latin typeface="Cambria Math" panose="02040503050406030204" pitchFamily="18" charset="0"/>
                                </a:rPr>
                                <m:t>𝑠</m:t>
                              </m:r>
                            </m:e>
                            <m:sub>
                              <m:r>
                                <a:rPr lang="en-IN" sz="4800" i="1">
                                  <a:solidFill>
                                    <a:schemeClr val="tx1"/>
                                  </a:solidFill>
                                  <a:latin typeface="Cambria Math" panose="02040503050406030204" pitchFamily="18" charset="0"/>
                                </a:rPr>
                                <m:t>𝑦</m:t>
                              </m:r>
                            </m:sub>
                          </m:sSub>
                        </m:num>
                        <m:den>
                          <m:sSub>
                            <m:sSubPr>
                              <m:ctrlPr>
                                <a:rPr lang="en-IN" sz="4800" i="1">
                                  <a:solidFill>
                                    <a:schemeClr val="tx1"/>
                                  </a:solidFill>
                                  <a:latin typeface="Cambria Math" panose="02040503050406030204" pitchFamily="18" charset="0"/>
                                </a:rPr>
                              </m:ctrlPr>
                            </m:sSubPr>
                            <m:e>
                              <m:r>
                                <a:rPr lang="en-IN" sz="4800" i="1">
                                  <a:solidFill>
                                    <a:schemeClr val="tx1"/>
                                  </a:solidFill>
                                  <a:latin typeface="Cambria Math" panose="02040503050406030204" pitchFamily="18" charset="0"/>
                                </a:rPr>
                                <m:t>𝑠</m:t>
                              </m:r>
                            </m:e>
                            <m:sub>
                              <m:r>
                                <a:rPr lang="en-IN" sz="4800" i="1">
                                  <a:solidFill>
                                    <a:schemeClr val="tx1"/>
                                  </a:solidFill>
                                  <a:latin typeface="Cambria Math" panose="02040503050406030204" pitchFamily="18" charset="0"/>
                                </a:rPr>
                                <m:t>𝑥</m:t>
                              </m:r>
                            </m:sub>
                          </m:sSub>
                        </m:den>
                      </m:f>
                    </m:oMath>
                  </m:oMathPara>
                </a14:m>
                <a:endParaRPr lang="en-US" sz="4500" dirty="0">
                  <a:solidFill>
                    <a:schemeClr val="tx1"/>
                  </a:solidFill>
                  <a:latin typeface="Arial" pitchFamily="34" charset="0"/>
                  <a:ea typeface="ＭＳ Ｐゴシック" pitchFamily="34" charset="-128"/>
                  <a:cs typeface="Arial" pitchFamily="34" charset="0"/>
                </a:endParaRPr>
              </a:p>
              <a:p>
                <a:pPr fontAlgn="auto">
                  <a:spcAft>
                    <a:spcPts val="1200"/>
                  </a:spcAft>
                </a:pPr>
                <a:r>
                  <a:rPr lang="en-US" sz="4500" dirty="0">
                    <a:solidFill>
                      <a:schemeClr val="tx1"/>
                    </a:solidFill>
                    <a:latin typeface="Arial" pitchFamily="34" charset="0"/>
                    <a:ea typeface="ＭＳ Ｐゴシック" pitchFamily="34" charset="-128"/>
                    <a:cs typeface="Arial" pitchFamily="34" charset="0"/>
                  </a:rPr>
                  <a:t>and intercept</a:t>
                </a:r>
              </a:p>
              <a:p>
                <a:pPr marL="68580" indent="0" fontAlgn="auto">
                  <a:spcAft>
                    <a:spcPts val="1200"/>
                  </a:spcAft>
                  <a:buNone/>
                </a:pPr>
                <a14:m>
                  <m:oMathPara xmlns:m="http://schemas.openxmlformats.org/officeDocument/2006/math">
                    <m:oMathParaPr>
                      <m:jc m:val="centerGroup"/>
                    </m:oMathParaPr>
                    <m:oMath xmlns:m="http://schemas.openxmlformats.org/officeDocument/2006/math">
                      <m:r>
                        <a:rPr lang="en-US" sz="4500" b="0" i="1" smtClean="0">
                          <a:solidFill>
                            <a:schemeClr val="tx1"/>
                          </a:solidFill>
                          <a:latin typeface="Cambria Math"/>
                          <a:ea typeface="ＭＳ Ｐゴシック" pitchFamily="34" charset="-128"/>
                          <a:cs typeface="Arial" pitchFamily="34" charset="0"/>
                        </a:rPr>
                        <m:t>𝑎</m:t>
                      </m:r>
                      <m:r>
                        <a:rPr lang="en-US" sz="4500" b="0" i="1" smtClean="0">
                          <a:solidFill>
                            <a:schemeClr val="tx1"/>
                          </a:solidFill>
                          <a:latin typeface="Cambria Math"/>
                          <a:ea typeface="ＭＳ Ｐゴシック" pitchFamily="34" charset="-128"/>
                          <a:cs typeface="Arial" pitchFamily="34" charset="0"/>
                        </a:rPr>
                        <m:t>=</m:t>
                      </m:r>
                      <m:acc>
                        <m:accPr>
                          <m:chr m:val="̅"/>
                          <m:ctrlPr>
                            <a:rPr lang="en-US" sz="4500" b="0" i="1" smtClean="0">
                              <a:solidFill>
                                <a:schemeClr val="tx1"/>
                              </a:solidFill>
                              <a:latin typeface="Cambria Math" panose="02040503050406030204" pitchFamily="18" charset="0"/>
                              <a:ea typeface="ＭＳ Ｐゴシック" pitchFamily="34" charset="-128"/>
                              <a:cs typeface="Arial" pitchFamily="34" charset="0"/>
                            </a:rPr>
                          </m:ctrlPr>
                        </m:accPr>
                        <m:e>
                          <m:r>
                            <a:rPr lang="en-US" sz="4500" b="0" i="1" smtClean="0">
                              <a:solidFill>
                                <a:schemeClr val="tx1"/>
                              </a:solidFill>
                              <a:latin typeface="Cambria Math"/>
                              <a:ea typeface="ＭＳ Ｐゴシック" pitchFamily="34" charset="-128"/>
                              <a:cs typeface="Arial" pitchFamily="34" charset="0"/>
                            </a:rPr>
                            <m:t>𝑦</m:t>
                          </m:r>
                        </m:e>
                      </m:acc>
                      <m:r>
                        <a:rPr lang="en-US" sz="4500" b="0" i="1" smtClean="0">
                          <a:solidFill>
                            <a:schemeClr val="tx1"/>
                          </a:solidFill>
                          <a:latin typeface="Cambria Math"/>
                          <a:ea typeface="ＭＳ Ｐゴシック" pitchFamily="34" charset="-128"/>
                          <a:cs typeface="Arial" pitchFamily="34" charset="0"/>
                        </a:rPr>
                        <m:t>−</m:t>
                      </m:r>
                      <m:r>
                        <a:rPr lang="en-US" sz="4500" b="0" i="1" smtClean="0">
                          <a:solidFill>
                            <a:schemeClr val="tx1"/>
                          </a:solidFill>
                          <a:latin typeface="Cambria Math"/>
                          <a:ea typeface="ＭＳ Ｐゴシック" pitchFamily="34" charset="-128"/>
                          <a:cs typeface="Arial" pitchFamily="34" charset="0"/>
                        </a:rPr>
                        <m:t>𝑏</m:t>
                      </m:r>
                      <m:acc>
                        <m:accPr>
                          <m:chr m:val="̅"/>
                          <m:ctrlPr>
                            <a:rPr lang="en-US" sz="4500" b="0" i="1" smtClean="0">
                              <a:solidFill>
                                <a:schemeClr val="tx1"/>
                              </a:solidFill>
                              <a:latin typeface="Cambria Math" panose="02040503050406030204" pitchFamily="18" charset="0"/>
                              <a:ea typeface="ＭＳ Ｐゴシック" pitchFamily="34" charset="-128"/>
                              <a:cs typeface="Arial" pitchFamily="34" charset="0"/>
                            </a:rPr>
                          </m:ctrlPr>
                        </m:accPr>
                        <m:e>
                          <m:r>
                            <a:rPr lang="en-US" sz="4500" b="0" i="1" smtClean="0">
                              <a:solidFill>
                                <a:schemeClr val="tx1"/>
                              </a:solidFill>
                              <a:latin typeface="Cambria Math"/>
                              <a:ea typeface="ＭＳ Ｐゴシック" pitchFamily="34" charset="-128"/>
                              <a:cs typeface="Arial" pitchFamily="34" charset="0"/>
                            </a:rPr>
                            <m:t>𝑥</m:t>
                          </m:r>
                        </m:e>
                      </m:acc>
                    </m:oMath>
                  </m:oMathPara>
                </a14:m>
                <a:endParaRPr lang="en-US" sz="4500" dirty="0">
                  <a:solidFill>
                    <a:schemeClr val="tx1"/>
                  </a:solidFill>
                  <a:latin typeface="Arial" pitchFamily="34" charset="0"/>
                  <a:ea typeface="ＭＳ Ｐゴシック" pitchFamily="34" charset="-128"/>
                  <a:cs typeface="Arial" pitchFamily="34" charset="0"/>
                </a:endParaRPr>
              </a:p>
            </p:txBody>
          </p:sp>
        </mc:Choice>
        <mc:Fallback xmlns="">
          <p:sp>
            <p:nvSpPr>
              <p:cNvPr id="5" name="Rectangle 3"/>
              <p:cNvSpPr txBox="1">
                <a:spLocks noRot="1" noChangeAspect="1" noMove="1" noResize="1" noEditPoints="1" noAdjustHandles="1" noChangeArrowheads="1" noChangeShapeType="1" noTextEdit="1"/>
              </p:cNvSpPr>
              <p:nvPr/>
            </p:nvSpPr>
            <p:spPr>
              <a:xfrm>
                <a:off x="222070" y="3027582"/>
                <a:ext cx="8673736" cy="4024271"/>
              </a:xfrm>
              <a:prstGeom prst="rect">
                <a:avLst/>
              </a:prstGeom>
              <a:blipFill rotWithShape="0">
                <a:blip r:embed="rId4"/>
                <a:stretch>
                  <a:fillRect t="-1667"/>
                </a:stretch>
              </a:blipFill>
            </p:spPr>
            <p:txBody>
              <a:bodyPr/>
              <a:lstStyle/>
              <a:p>
                <a:r>
                  <a:rPr lang="en-US">
                    <a:noFill/>
                  </a:rPr>
                  <a:t> </a:t>
                </a:r>
              </a:p>
            </p:txBody>
          </p:sp>
        </mc:Fallback>
      </mc:AlternateContent>
      <p:sp>
        <p:nvSpPr>
          <p:cNvPr id="6" name="Rectangle 5" descr="The rectangular shape highlights the data related to &quot;Equation of the least -squares regression line&quot;."/>
          <p:cNvSpPr/>
          <p:nvPr/>
        </p:nvSpPr>
        <p:spPr>
          <a:xfrm>
            <a:off x="291441" y="2975134"/>
            <a:ext cx="8604365" cy="3858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7EC8714-45B8-CC44-AC14-7B7BC7181B2E}"/>
              </a:ext>
            </a:extLst>
          </p:cNvPr>
          <p:cNvSpPr>
            <a:spLocks noGrp="1"/>
          </p:cNvSpPr>
          <p:nvPr>
            <p:ph type="sldNum" sz="quarter" idx="12"/>
          </p:nvPr>
        </p:nvSpPr>
        <p:spPr/>
        <p:txBody>
          <a:bodyPr/>
          <a:lstStyle/>
          <a:p>
            <a:fld id="{3B9E36B2-B467-4880-AB23-8F1A06B4F20F}" type="slidenum">
              <a:rPr lang="en-US" smtClean="0"/>
              <a:pPr/>
              <a:t>15</a:t>
            </a:fld>
            <a:endParaRPr lang="en-US"/>
          </a:p>
        </p:txBody>
      </p:sp>
    </p:spTree>
    <p:extLst>
      <p:ext uri="{BB962C8B-B14F-4D97-AF65-F5344CB8AC3E}">
        <p14:creationId xmlns:p14="http://schemas.microsoft.com/office/powerpoint/2010/main" val="4027614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5605" name="Rectangle 2">
            <a:extLst>
              <a:ext uri="{FF2B5EF4-FFF2-40B4-BE49-F238E27FC236}">
                <a16:creationId xmlns:a16="http://schemas.microsoft.com/office/drawing/2014/main" id="{91639F28-C5FA-9443-9D70-70DB92B90C18}"/>
              </a:ext>
            </a:extLst>
          </p:cNvPr>
          <p:cNvSpPr>
            <a:spLocks noGrp="1" noChangeArrowheads="1"/>
          </p:cNvSpPr>
          <p:nvPr>
            <p:ph type="title"/>
          </p:nvPr>
        </p:nvSpPr>
        <p:spPr>
          <a:xfrm>
            <a:off x="685800" y="152400"/>
            <a:ext cx="7772400" cy="1219200"/>
          </a:xfrm>
          <a:noFill/>
        </p:spPr>
        <p:txBody>
          <a:bodyPr/>
          <a:lstStyle/>
          <a:p>
            <a:r>
              <a:rPr lang="en-US" altLang="en-US" dirty="0">
                <a:ea typeface="ＭＳ Ｐゴシック" panose="020B0600070205080204" pitchFamily="34" charset="-128"/>
              </a:rPr>
              <a:t>Least Squares Regression Line</a:t>
            </a:r>
          </a:p>
        </p:txBody>
      </p:sp>
      <p:sp>
        <p:nvSpPr>
          <p:cNvPr id="462853" name="Rectangle 5">
            <a:extLst>
              <a:ext uri="{FF2B5EF4-FFF2-40B4-BE49-F238E27FC236}">
                <a16:creationId xmlns:a16="http://schemas.microsoft.com/office/drawing/2014/main" id="{664C4808-6013-E34C-ABCB-121625CAFC40}"/>
              </a:ext>
            </a:extLst>
          </p:cNvPr>
          <p:cNvSpPr>
            <a:spLocks noGrp="1" noChangeArrowheads="1"/>
          </p:cNvSpPr>
          <p:nvPr>
            <p:ph type="body" idx="1"/>
          </p:nvPr>
        </p:nvSpPr>
        <p:spPr>
          <a:xfrm>
            <a:off x="609600" y="1447800"/>
            <a:ext cx="7924800" cy="914400"/>
          </a:xfrm>
          <a:noFill/>
        </p:spPr>
        <p:txBody>
          <a:bodyPr/>
          <a:lstStyle/>
          <a:p>
            <a:r>
              <a:rPr lang="en-US" altLang="en-US" sz="3600">
                <a:ea typeface="ＭＳ Ｐゴシック" panose="020B0600070205080204" pitchFamily="34" charset="-128"/>
              </a:rPr>
              <a:t>Regression equation:    </a:t>
            </a:r>
            <a:r>
              <a:rPr lang="en-US" altLang="en-US" sz="3600" i="1">
                <a:solidFill>
                  <a:schemeClr val="accent1"/>
                </a:solidFill>
                <a:ea typeface="ＭＳ Ｐゴシック" panose="020B0600070205080204" pitchFamily="34" charset="-128"/>
              </a:rPr>
              <a:t>y</a:t>
            </a:r>
            <a:r>
              <a:rPr lang="en-US" altLang="en-US" sz="3600">
                <a:solidFill>
                  <a:schemeClr val="accent1"/>
                </a:solidFill>
                <a:ea typeface="ＭＳ Ｐゴシック" panose="020B0600070205080204" pitchFamily="34" charset="-128"/>
              </a:rPr>
              <a:t> = </a:t>
            </a:r>
            <a:r>
              <a:rPr lang="en-US" altLang="en-US" sz="3600" i="1">
                <a:solidFill>
                  <a:schemeClr val="accent1"/>
                </a:solidFill>
                <a:ea typeface="ＭＳ Ｐゴシック" panose="020B0600070205080204" pitchFamily="34" charset="-128"/>
              </a:rPr>
              <a:t>a</a:t>
            </a:r>
            <a:r>
              <a:rPr lang="en-US" altLang="en-US" sz="3600">
                <a:solidFill>
                  <a:schemeClr val="accent1"/>
                </a:solidFill>
                <a:ea typeface="ＭＳ Ｐゴシック" panose="020B0600070205080204" pitchFamily="34" charset="-128"/>
              </a:rPr>
              <a:t> + </a:t>
            </a:r>
            <a:r>
              <a:rPr lang="en-US" altLang="en-US" sz="3600" i="1">
                <a:solidFill>
                  <a:schemeClr val="accent1"/>
                </a:solidFill>
                <a:ea typeface="ＭＳ Ｐゴシック" panose="020B0600070205080204" pitchFamily="34" charset="-128"/>
              </a:rPr>
              <a:t>bx</a:t>
            </a:r>
            <a:endParaRPr lang="en-US" altLang="en-US" sz="2800">
              <a:solidFill>
                <a:schemeClr val="accent1"/>
              </a:solidFill>
              <a:ea typeface="ＭＳ Ｐゴシック" panose="020B0600070205080204" pitchFamily="34" charset="-128"/>
            </a:endParaRPr>
          </a:p>
        </p:txBody>
      </p:sp>
      <p:sp>
        <p:nvSpPr>
          <p:cNvPr id="462854" name="Text Box 6">
            <a:extLst>
              <a:ext uri="{FF2B5EF4-FFF2-40B4-BE49-F238E27FC236}">
                <a16:creationId xmlns:a16="http://schemas.microsoft.com/office/drawing/2014/main" id="{2569DCEC-149B-F549-A6B0-64EE7E5A6AC1}"/>
              </a:ext>
            </a:extLst>
          </p:cNvPr>
          <p:cNvSpPr txBox="1">
            <a:spLocks noChangeArrowheads="1"/>
          </p:cNvSpPr>
          <p:nvPr/>
        </p:nvSpPr>
        <p:spPr bwMode="auto">
          <a:xfrm>
            <a:off x="57912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400">
                <a:solidFill>
                  <a:schemeClr val="accent1"/>
                </a:solidFill>
              </a:rPr>
              <a:t>^</a:t>
            </a:r>
          </a:p>
        </p:txBody>
      </p:sp>
      <p:sp>
        <p:nvSpPr>
          <p:cNvPr id="462856" name="Rectangle 8">
            <a:extLst>
              <a:ext uri="{FF2B5EF4-FFF2-40B4-BE49-F238E27FC236}">
                <a16:creationId xmlns:a16="http://schemas.microsoft.com/office/drawing/2014/main" id="{6E544EBF-F68D-3341-A713-43A3E8F6CFA8}"/>
              </a:ext>
            </a:extLst>
          </p:cNvPr>
          <p:cNvSpPr>
            <a:spLocks noChangeArrowheads="1"/>
          </p:cNvSpPr>
          <p:nvPr/>
        </p:nvSpPr>
        <p:spPr bwMode="auto">
          <a:xfrm>
            <a:off x="533400" y="22098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4161750" indent="-24161750">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lvl="1">
              <a:lnSpc>
                <a:spcPct val="120000"/>
              </a:lnSpc>
              <a:spcBef>
                <a:spcPct val="20000"/>
              </a:spcBef>
              <a:buClr>
                <a:schemeClr val="tx1"/>
              </a:buClr>
              <a:buFontTx/>
              <a:buChar char="–"/>
            </a:pPr>
            <a:r>
              <a:rPr lang="en-US" altLang="en-US" sz="2800" b="1" i="1" dirty="0">
                <a:solidFill>
                  <a:srgbClr val="FFFF99"/>
                </a:solidFill>
              </a:rPr>
              <a:t>x</a:t>
            </a:r>
            <a:r>
              <a:rPr lang="en-US" altLang="en-US" sz="2800" dirty="0"/>
              <a:t> is the value of the explanatory variable</a:t>
            </a:r>
          </a:p>
          <a:p>
            <a:pPr lvl="1">
              <a:lnSpc>
                <a:spcPct val="90000"/>
              </a:lnSpc>
              <a:spcBef>
                <a:spcPct val="20000"/>
              </a:spcBef>
              <a:buClr>
                <a:schemeClr val="tx1"/>
              </a:buClr>
              <a:buFontTx/>
              <a:buChar char="–"/>
            </a:pPr>
            <a:r>
              <a:rPr lang="en-US" altLang="en-US" sz="2800" b="1" i="1" dirty="0"/>
              <a:t>“</a:t>
            </a:r>
            <a:r>
              <a:rPr lang="en-US" altLang="en-US" sz="2800" b="1" i="1" dirty="0">
                <a:solidFill>
                  <a:srgbClr val="FFFF99"/>
                </a:solidFill>
              </a:rPr>
              <a:t>y-hat</a:t>
            </a:r>
            <a:r>
              <a:rPr lang="en-US" altLang="en-US" sz="2800" b="1" i="1" dirty="0"/>
              <a:t>”</a:t>
            </a:r>
            <a:r>
              <a:rPr lang="en-US" altLang="en-US" sz="2800" dirty="0"/>
              <a:t> is the average value of the response variable </a:t>
            </a:r>
            <a:r>
              <a:rPr lang="en-US" altLang="en-US" sz="2800" i="1" dirty="0"/>
              <a:t>(predicted response for a value of x)</a:t>
            </a:r>
          </a:p>
          <a:p>
            <a:pPr lvl="1">
              <a:lnSpc>
                <a:spcPct val="90000"/>
              </a:lnSpc>
              <a:spcBef>
                <a:spcPct val="60000"/>
              </a:spcBef>
              <a:buClr>
                <a:schemeClr val="tx1"/>
              </a:buClr>
              <a:buFontTx/>
              <a:buChar char="–"/>
            </a:pPr>
            <a:r>
              <a:rPr lang="en-US" altLang="en-US" sz="2800" dirty="0"/>
              <a:t>note that </a:t>
            </a:r>
            <a:r>
              <a:rPr lang="en-US" altLang="en-US" sz="2800" b="1" i="1" dirty="0">
                <a:solidFill>
                  <a:srgbClr val="FFFF99"/>
                </a:solidFill>
              </a:rPr>
              <a:t>a</a:t>
            </a:r>
            <a:r>
              <a:rPr lang="en-US" altLang="en-US" sz="2800" b="1" i="1" dirty="0"/>
              <a:t> </a:t>
            </a:r>
            <a:r>
              <a:rPr lang="en-US" altLang="en-US" sz="2800" dirty="0"/>
              <a:t>and </a:t>
            </a:r>
            <a:r>
              <a:rPr lang="en-US" altLang="en-US" sz="2800" b="1" i="1" dirty="0">
                <a:solidFill>
                  <a:srgbClr val="FFFF99"/>
                </a:solidFill>
              </a:rPr>
              <a:t>b</a:t>
            </a:r>
            <a:r>
              <a:rPr lang="en-US" altLang="en-US" sz="2800" dirty="0"/>
              <a:t> are just the intercept and slope of a straight line</a:t>
            </a:r>
          </a:p>
          <a:p>
            <a:pPr lvl="1">
              <a:lnSpc>
                <a:spcPct val="90000"/>
              </a:lnSpc>
              <a:spcBef>
                <a:spcPct val="20000"/>
              </a:spcBef>
              <a:buClr>
                <a:schemeClr val="tx1"/>
              </a:buClr>
              <a:buFontTx/>
              <a:buChar char="–"/>
            </a:pPr>
            <a:r>
              <a:rPr lang="en-US" altLang="en-US" sz="2800" dirty="0"/>
              <a:t>note that</a:t>
            </a:r>
            <a:r>
              <a:rPr lang="en-US" altLang="en-US" sz="2800" b="1" i="1" dirty="0"/>
              <a:t> r</a:t>
            </a:r>
            <a:r>
              <a:rPr lang="en-US" altLang="en-US" sz="2800" dirty="0"/>
              <a:t> and </a:t>
            </a:r>
            <a:r>
              <a:rPr lang="en-US" altLang="en-US" sz="2800" b="1" i="1" dirty="0"/>
              <a:t>b</a:t>
            </a:r>
            <a:r>
              <a:rPr lang="en-US" altLang="en-US" sz="2800" dirty="0"/>
              <a:t> are not the same thing, but their signs will agree</a:t>
            </a:r>
          </a:p>
        </p:txBody>
      </p:sp>
      <p:sp>
        <p:nvSpPr>
          <p:cNvPr id="2" name="Slide Number Placeholder 1">
            <a:extLst>
              <a:ext uri="{FF2B5EF4-FFF2-40B4-BE49-F238E27FC236}">
                <a16:creationId xmlns:a16="http://schemas.microsoft.com/office/drawing/2014/main" id="{40FFDCFA-3CEC-F840-94FE-D4D366B0A5FB}"/>
              </a:ext>
            </a:extLst>
          </p:cNvPr>
          <p:cNvSpPr>
            <a:spLocks noGrp="1"/>
          </p:cNvSpPr>
          <p:nvPr>
            <p:ph type="sldNum" sz="quarter" idx="12"/>
          </p:nvPr>
        </p:nvSpPr>
        <p:spPr/>
        <p:txBody>
          <a:bodyPr/>
          <a:lstStyle/>
          <a:p>
            <a:fld id="{3B9E36B2-B467-4880-AB23-8F1A06B4F20F}" type="slidenum">
              <a:rPr lang="en-US" smtClean="0"/>
              <a:pPr/>
              <a:t>16</a:t>
            </a:fld>
            <a:endParaRPr lang="en-US"/>
          </a:p>
        </p:txBody>
      </p:sp>
    </p:spTree>
    <p:extLst>
      <p:ext uri="{BB962C8B-B14F-4D97-AF65-F5344CB8AC3E}">
        <p14:creationId xmlns:p14="http://schemas.microsoft.com/office/powerpoint/2010/main" val="4181858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28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6285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62856">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62856">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628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build="p"/>
      <p:bldP spid="462854" grpId="0"/>
      <p:bldP spid="462856"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09280" y="606577"/>
            <a:ext cx="8077200" cy="781151"/>
          </a:xfrm>
        </p:spPr>
        <p:txBody>
          <a:bodyPr>
            <a:normAutofit/>
          </a:bodyPr>
          <a:lstStyle/>
          <a:p>
            <a:pPr eaLnBrk="1" hangingPunct="1">
              <a:lnSpc>
                <a:spcPct val="90000"/>
              </a:lnSpc>
            </a:pPr>
            <a:r>
              <a:rPr lang="en-US" dirty="0">
                <a:solidFill>
                  <a:srgbClr val="12345A"/>
                </a:solidFill>
                <a:latin typeface="Gill Sans" charset="0"/>
                <a:ea typeface="ＭＳ Ｐゴシック" pitchFamily="34" charset="-128"/>
              </a:rPr>
              <a:t>Prediction via regression line</a:t>
            </a:r>
            <a:endParaRPr lang="en-US" sz="3200" dirty="0">
              <a:solidFill>
                <a:srgbClr val="12345A"/>
              </a:solidFill>
              <a:latin typeface="Gill Sans" charset="0"/>
              <a:ea typeface="ＭＳ Ｐゴシック" pitchFamily="34" charset="-128"/>
            </a:endParaRPr>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a:xfrm>
                <a:off x="304800" y="1494438"/>
                <a:ext cx="7975599" cy="1952201"/>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600"/>
                  </a:spcAft>
                </a:pPr>
                <a:r>
                  <a:rPr lang="en-US" sz="2200" dirty="0">
                    <a:solidFill>
                      <a:schemeClr val="tx1"/>
                    </a:solidFill>
                    <a:latin typeface="Arial" pitchFamily="34" charset="0"/>
                    <a:ea typeface="ＭＳ Ｐゴシック" pitchFamily="34" charset="-128"/>
                    <a:cs typeface="Arial" pitchFamily="34" charset="0"/>
                  </a:rPr>
                  <a:t>For the non-exercise activity example, the least-squares regression line is: </a:t>
                </a:r>
                <a:br>
                  <a:rPr lang="en-US" sz="2200" dirty="0">
                    <a:solidFill>
                      <a:schemeClr val="tx1"/>
                    </a:solidFill>
                    <a:latin typeface="Arial" pitchFamily="34" charset="0"/>
                    <a:ea typeface="ＭＳ Ｐゴシック" pitchFamily="34" charset="-128"/>
                    <a:cs typeface="Arial" pitchFamily="34" charset="0"/>
                  </a:rPr>
                </a:br>
                <a:r>
                  <a:rPr lang="en-US" sz="2200" dirty="0">
                    <a:solidFill>
                      <a:schemeClr val="tx1"/>
                    </a:solidFill>
                    <a:latin typeface="Arial" pitchFamily="34" charset="0"/>
                    <a:ea typeface="ＭＳ Ｐゴシック" pitchFamily="34" charset="-128"/>
                    <a:cs typeface="Arial" pitchFamily="34" charset="0"/>
                  </a:rPr>
                  <a:t>           </a:t>
                </a:r>
                <a14:m>
                  <m:oMath xmlns:m="http://schemas.openxmlformats.org/officeDocument/2006/math">
                    <m:acc>
                      <m:accPr>
                        <m:chr m:val="̂"/>
                        <m:ctrlPr>
                          <a:rPr lang="en-US" sz="2200" i="1" dirty="0" smtClean="0">
                            <a:solidFill>
                              <a:schemeClr val="tx1"/>
                            </a:solidFill>
                            <a:latin typeface="Cambria Math" panose="02040503050406030204" pitchFamily="18" charset="0"/>
                            <a:ea typeface="ＭＳ Ｐゴシック" pitchFamily="34" charset="-128"/>
                            <a:cs typeface="Arial" pitchFamily="34" charset="0"/>
                          </a:rPr>
                        </m:ctrlPr>
                      </m:accPr>
                      <m:e>
                        <m:r>
                          <a:rPr lang="en-US" sz="2200" i="1" dirty="0">
                            <a:solidFill>
                              <a:schemeClr val="tx1"/>
                            </a:solidFill>
                            <a:latin typeface="Cambria Math"/>
                            <a:ea typeface="ＭＳ Ｐゴシック" pitchFamily="34" charset="-128"/>
                            <a:cs typeface="Arial" pitchFamily="34" charset="0"/>
                          </a:rPr>
                          <m:t>𝑦</m:t>
                        </m:r>
                      </m:e>
                    </m:acc>
                    <m:r>
                      <a:rPr lang="en-US" sz="2200" i="1" dirty="0" smtClean="0">
                        <a:solidFill>
                          <a:schemeClr val="tx1"/>
                        </a:solidFill>
                        <a:latin typeface="Cambria Math"/>
                        <a:ea typeface="ＭＳ Ｐゴシック" pitchFamily="34" charset="-128"/>
                        <a:cs typeface="Arial" pitchFamily="34" charset="0"/>
                      </a:rPr>
                      <m:t>= 3</m:t>
                    </m:r>
                    <m:r>
                      <a:rPr lang="en-US" sz="2200" b="0" i="1" dirty="0" smtClean="0">
                        <a:solidFill>
                          <a:schemeClr val="tx1"/>
                        </a:solidFill>
                        <a:latin typeface="Cambria Math"/>
                        <a:ea typeface="ＭＳ Ｐゴシック" pitchFamily="34" charset="-128"/>
                        <a:cs typeface="Arial" pitchFamily="34" charset="0"/>
                      </a:rPr>
                      <m:t>.5051−</m:t>
                    </m:r>
                    <m:r>
                      <a:rPr lang="en-US" sz="2200" i="1" dirty="0" smtClean="0">
                        <a:solidFill>
                          <a:schemeClr val="tx1"/>
                        </a:solidFill>
                        <a:latin typeface="Cambria Math"/>
                        <a:ea typeface="ＭＳ Ｐゴシック" pitchFamily="34" charset="-128"/>
                        <a:cs typeface="Arial" pitchFamily="34" charset="0"/>
                      </a:rPr>
                      <m:t>0.</m:t>
                    </m:r>
                    <m:r>
                      <a:rPr lang="en-US" sz="2200" b="0" i="1" dirty="0" smtClean="0">
                        <a:solidFill>
                          <a:schemeClr val="tx1"/>
                        </a:solidFill>
                        <a:latin typeface="Cambria Math"/>
                        <a:ea typeface="ＭＳ Ｐゴシック" pitchFamily="34" charset="-128"/>
                        <a:cs typeface="Arial" pitchFamily="34" charset="0"/>
                      </a:rPr>
                      <m:t>00</m:t>
                    </m:r>
                    <m:r>
                      <a:rPr lang="en-US" sz="2200" i="1" dirty="0" smtClean="0">
                        <a:solidFill>
                          <a:schemeClr val="tx1"/>
                        </a:solidFill>
                        <a:latin typeface="Cambria Math"/>
                        <a:ea typeface="ＭＳ Ｐゴシック" pitchFamily="34" charset="-128"/>
                        <a:cs typeface="Arial" pitchFamily="34" charset="0"/>
                      </a:rPr>
                      <m:t>34</m:t>
                    </m:r>
                    <m:r>
                      <a:rPr lang="en-US" sz="2200" i="1" dirty="0" smtClean="0">
                        <a:solidFill>
                          <a:schemeClr val="tx1"/>
                        </a:solidFill>
                        <a:latin typeface="Cambria Math"/>
                        <a:ea typeface="ＭＳ Ｐゴシック" pitchFamily="34" charset="-128"/>
                        <a:cs typeface="Arial" pitchFamily="34" charset="0"/>
                      </a:rPr>
                      <m:t>𝑥</m:t>
                    </m:r>
                  </m:oMath>
                </a14:m>
                <a:endParaRPr lang="en-US" sz="2200" dirty="0">
                  <a:solidFill>
                    <a:schemeClr val="tx1"/>
                  </a:solidFill>
                  <a:latin typeface="Arial" pitchFamily="34" charset="0"/>
                  <a:ea typeface="ＭＳ Ｐゴシック" pitchFamily="34" charset="-128"/>
                  <a:cs typeface="Arial" pitchFamily="34" charset="0"/>
                </a:endParaRPr>
              </a:p>
              <a:p>
                <a:pPr fontAlgn="auto">
                  <a:spcAft>
                    <a:spcPts val="1200"/>
                  </a:spcAft>
                </a:pPr>
                <a14:m>
                  <m:oMath xmlns:m="http://schemas.openxmlformats.org/officeDocument/2006/math">
                    <m:acc>
                      <m:accPr>
                        <m:chr m:val="̂"/>
                        <m:ctrlPr>
                          <a:rPr lang="en-US" sz="2200" i="1" dirty="0" smtClean="0">
                            <a:solidFill>
                              <a:schemeClr val="tx1"/>
                            </a:solidFill>
                            <a:latin typeface="Cambria Math" panose="02040503050406030204" pitchFamily="18" charset="0"/>
                            <a:ea typeface="ＭＳ Ｐゴシック" pitchFamily="34" charset="-128"/>
                            <a:cs typeface="Arial" pitchFamily="34" charset="0"/>
                          </a:rPr>
                        </m:ctrlPr>
                      </m:accPr>
                      <m:e>
                        <m:r>
                          <a:rPr lang="en-US" sz="2200" i="1" dirty="0">
                            <a:solidFill>
                              <a:schemeClr val="tx1"/>
                            </a:solidFill>
                            <a:latin typeface="Cambria Math"/>
                            <a:ea typeface="ＭＳ Ｐゴシック" pitchFamily="34" charset="-128"/>
                            <a:cs typeface="Arial" pitchFamily="34" charset="0"/>
                          </a:rPr>
                          <m:t>𝑦</m:t>
                        </m:r>
                        <m:r>
                          <a:rPr lang="en-US" sz="2200" b="0" i="1" dirty="0" smtClean="0">
                            <a:solidFill>
                              <a:schemeClr val="tx1"/>
                            </a:solidFill>
                            <a:latin typeface="Cambria Math"/>
                            <a:ea typeface="ＭＳ Ｐゴシック" pitchFamily="34" charset="-128"/>
                            <a:cs typeface="Arial" pitchFamily="34" charset="0"/>
                          </a:rPr>
                          <m:t> </m:t>
                        </m:r>
                      </m:e>
                    </m:acc>
                  </m:oMath>
                </a14:m>
                <a:r>
                  <a:rPr lang="en-US" sz="2200" dirty="0">
                    <a:solidFill>
                      <a:schemeClr val="tx1"/>
                    </a:solidFill>
                    <a:latin typeface="Arial" pitchFamily="34" charset="0"/>
                    <a:ea typeface="ＭＳ Ｐゴシック" pitchFamily="34" charset="-128"/>
                    <a:cs typeface="Arial" pitchFamily="34" charset="0"/>
                  </a:rPr>
                  <a:t>is the predicted fat gain (in kg) with </a:t>
                </a:r>
                <a:r>
                  <a:rPr lang="en-US" sz="2200" i="1" dirty="0">
                    <a:solidFill>
                      <a:schemeClr val="tx1"/>
                    </a:solidFill>
                    <a:latin typeface="Times New Roman" pitchFamily="18" charset="0"/>
                    <a:ea typeface="ＭＳ Ｐゴシック" pitchFamily="34" charset="-128"/>
                    <a:cs typeface="Times New Roman" pitchFamily="18" charset="0"/>
                  </a:rPr>
                  <a:t>x</a:t>
                </a:r>
                <a:r>
                  <a:rPr lang="en-US" sz="2200" dirty="0">
                    <a:solidFill>
                      <a:schemeClr val="tx1"/>
                    </a:solidFill>
                    <a:latin typeface="Arial" pitchFamily="34" charset="0"/>
                    <a:ea typeface="ＭＳ Ｐゴシック" pitchFamily="34" charset="-128"/>
                    <a:cs typeface="Arial" pitchFamily="34" charset="0"/>
                  </a:rPr>
                  <a:t> calories of Non-Exercise Activity</a:t>
                </a:r>
              </a:p>
            </p:txBody>
          </p:sp>
        </mc:Choice>
        <mc:Fallback xmlns="">
          <p:sp>
            <p:nvSpPr>
              <p:cNvPr id="8" name="Rectangle 3"/>
              <p:cNvSpPr txBox="1">
                <a:spLocks noRot="1" noChangeAspect="1" noMove="1" noResize="1" noEditPoints="1" noAdjustHandles="1" noChangeArrowheads="1" noChangeShapeType="1" noTextEdit="1"/>
              </p:cNvSpPr>
              <p:nvPr/>
            </p:nvSpPr>
            <p:spPr>
              <a:xfrm>
                <a:off x="304800" y="1494438"/>
                <a:ext cx="7975599" cy="1952201"/>
              </a:xfrm>
              <a:prstGeom prst="rect">
                <a:avLst/>
              </a:prstGeom>
              <a:blipFill rotWithShape="0">
                <a:blip r:embed="rId2"/>
                <a:stretch>
                  <a:fillRect t="-1875" b="-4688"/>
                </a:stretch>
              </a:blipFill>
            </p:spPr>
            <p:txBody>
              <a:bodyPr/>
              <a:lstStyle/>
              <a:p>
                <a:r>
                  <a:rPr lang="en-CA">
                    <a:noFill/>
                  </a:rPr>
                  <a:t> </a:t>
                </a:r>
              </a:p>
            </p:txBody>
          </p:sp>
        </mc:Fallback>
      </mc:AlternateContent>
      <p:sp>
        <p:nvSpPr>
          <p:cNvPr id="2" name="Rectangle 1"/>
          <p:cNvSpPr/>
          <p:nvPr/>
        </p:nvSpPr>
        <p:spPr>
          <a:xfrm>
            <a:off x="304800" y="3533375"/>
            <a:ext cx="4203701" cy="2197480"/>
          </a:xfrm>
          <a:prstGeom prst="rect">
            <a:avLst/>
          </a:prstGeom>
        </p:spPr>
        <p:txBody>
          <a:bodyPr wrap="square">
            <a:noAutofit/>
          </a:bodyPr>
          <a:lstStyle/>
          <a:p>
            <a:pPr marL="342900" indent="-274320" defTabSz="914400" fontAlgn="auto">
              <a:lnSpc>
                <a:spcPct val="90000"/>
              </a:lnSpc>
              <a:spcBef>
                <a:spcPct val="20000"/>
              </a:spcBef>
              <a:spcAft>
                <a:spcPts val="1200"/>
              </a:spcAft>
              <a:buClr>
                <a:schemeClr val="accent1"/>
              </a:buClr>
              <a:buSzPct val="76000"/>
              <a:buFont typeface="Wingdings 2" pitchFamily="18" charset="2"/>
              <a:buChar char=""/>
            </a:pPr>
            <a:r>
              <a:rPr lang="en-US" sz="2200" dirty="0">
                <a:cs typeface="Arial" pitchFamily="34" charset="0"/>
              </a:rPr>
              <a:t>Suppose we know someone has an increase of 400 calories of NEA. What would we predict for fat gain?</a:t>
            </a:r>
          </a:p>
          <a:p>
            <a:pPr marL="342900" indent="-274320" defTabSz="914400" fontAlgn="auto">
              <a:lnSpc>
                <a:spcPct val="90000"/>
              </a:lnSpc>
              <a:spcBef>
                <a:spcPct val="20000"/>
              </a:spcBef>
              <a:spcAft>
                <a:spcPts val="1200"/>
              </a:spcAft>
              <a:buClr>
                <a:schemeClr val="accent1"/>
              </a:buClr>
              <a:buSzPct val="76000"/>
              <a:buFont typeface="Wingdings 2" pitchFamily="18" charset="2"/>
              <a:buChar char=""/>
            </a:pPr>
            <a:r>
              <a:rPr lang="en-US" sz="2200" dirty="0">
                <a:cs typeface="Arial" pitchFamily="34" charset="0"/>
              </a:rPr>
              <a:t>For someone with 400 calories of NEA, we would predict fat gain of:</a:t>
            </a:r>
          </a:p>
        </p:txBody>
      </p:sp>
      <p:grpSp>
        <p:nvGrpSpPr>
          <p:cNvPr id="20" name="Group 19" descr="The scatterplot represents &quot;NEA change in calorie&quot; on the horizontal axis, which starts from 0 and ends at 800 in intervals of 200. It represents &quot;Fat gain in kilogram&quot; on the vertical axis, which starts from 0 and ends at 4.5 in intervals of 0.5. The graph presents a regression line which depicts a negative relationship between the variables. The regression line predicts a response that an individual with an increase of 400 calories of NEA will have a fat gain of 2.2 kg."/>
          <p:cNvGrpSpPr/>
          <p:nvPr/>
        </p:nvGrpSpPr>
        <p:grpSpPr>
          <a:xfrm>
            <a:off x="4849054" y="3262541"/>
            <a:ext cx="4119563" cy="3077369"/>
            <a:chOff x="4572000" y="3434556"/>
            <a:chExt cx="4119563" cy="3077369"/>
          </a:xfrm>
        </p:grpSpPr>
        <p:grpSp>
          <p:nvGrpSpPr>
            <p:cNvPr id="11" name="Group 10"/>
            <p:cNvGrpSpPr/>
            <p:nvPr/>
          </p:nvGrpSpPr>
          <p:grpSpPr>
            <a:xfrm>
              <a:off x="4572000" y="3434556"/>
              <a:ext cx="4119563" cy="3077369"/>
              <a:chOff x="4572000" y="3345656"/>
              <a:chExt cx="4119563" cy="3077369"/>
            </a:xfrm>
          </p:grpSpPr>
          <p:pic>
            <p:nvPicPr>
              <p:cNvPr id="12" name="Picture 2" descr="The graph represents 'Nea change in calorie' on horizontal axis which starts from 0 and ends on 800 with the interval of 200 and it represents &quot;Fat gain in kgs&quot; on vertical axis which starts from 0 and ends on 4.5 with the interval of 0.5. The graph is representing a regression line  which describes the overall pattern of the relationship. The area 0 to 400 are on x axis and the area 0 to 2.2 on y axis is represented by a rectangle and it predicted response for someone with an of 400 calories of NE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45656"/>
                <a:ext cx="4119563" cy="307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flipV="1">
                <a:off x="7058025" y="4693285"/>
                <a:ext cx="0" cy="11125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56885" y="4679950"/>
                <a:ext cx="1501140" cy="13335"/>
              </a:xfrm>
              <a:prstGeom prst="line">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a:stCxn id="18" idx="0"/>
            </p:cNvCxnSpPr>
            <p:nvPr/>
          </p:nvCxnSpPr>
          <p:spPr>
            <a:xfrm flipH="1" flipV="1">
              <a:off x="5981702" y="4782185"/>
              <a:ext cx="238440" cy="2489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56884" y="5031125"/>
              <a:ext cx="1326515" cy="707886"/>
            </a:xfrm>
            <a:prstGeom prst="rect">
              <a:avLst/>
            </a:prstGeom>
            <a:noFill/>
          </p:spPr>
          <p:txBody>
            <a:bodyPr wrap="square" rtlCol="0">
              <a:spAutoFit/>
            </a:bodyPr>
            <a:lstStyle/>
            <a:p>
              <a:r>
                <a:rPr lang="en-US" sz="1000" dirty="0"/>
                <a:t>This is the predicted response for someone with an of 400 calories of NEA</a:t>
              </a:r>
            </a:p>
          </p:txBody>
        </p:sp>
      </p:grpSp>
      <mc:AlternateContent xmlns:mc="http://schemas.openxmlformats.org/markup-compatibility/2006" xmlns:a14="http://schemas.microsoft.com/office/drawing/2010/main">
        <mc:Choice Requires="a14">
          <p:sp>
            <p:nvSpPr>
              <p:cNvPr id="14" name="Rectangle 13"/>
              <p:cNvSpPr/>
              <p:nvPr/>
            </p:nvSpPr>
            <p:spPr>
              <a:xfrm>
                <a:off x="573599" y="6038646"/>
                <a:ext cx="4170427" cy="524207"/>
              </a:xfrm>
              <a:prstGeom prst="rect">
                <a:avLst/>
              </a:prstGeom>
            </p:spPr>
            <p:txBody>
              <a:bodyPr wrap="square">
                <a:normAutofit fontScale="70000" lnSpcReduction="20000"/>
              </a:bodyPr>
              <a:lstStyle/>
              <a:p>
                <a:pPr marL="68580" defTabSz="914400" fontAlgn="auto">
                  <a:lnSpc>
                    <a:spcPct val="90000"/>
                  </a:lnSpc>
                  <a:spcBef>
                    <a:spcPct val="20000"/>
                  </a:spcBef>
                  <a:spcAft>
                    <a:spcPts val="1200"/>
                  </a:spcAft>
                  <a:buClr>
                    <a:schemeClr val="accent1"/>
                  </a:buClr>
                  <a:buSzPct val="76000"/>
                </a:pPr>
                <a14:m>
                  <m:oMathPara xmlns:m="http://schemas.openxmlformats.org/officeDocument/2006/math">
                    <m:oMathParaPr>
                      <m:jc m:val="centerGroup"/>
                    </m:oMathParaPr>
                    <m:oMath xmlns:m="http://schemas.openxmlformats.org/officeDocument/2006/math">
                      <m:r>
                        <a:rPr lang="en-US" sz="2800" i="1">
                          <a:latin typeface="Cambria Math"/>
                        </a:rPr>
                        <m:t>3.5051−0.0034</m:t>
                      </m:r>
                      <m:d>
                        <m:dPr>
                          <m:ctrlPr>
                            <a:rPr lang="en-US" sz="2800" i="1">
                              <a:latin typeface="Cambria Math" panose="02040503050406030204" pitchFamily="18" charset="0"/>
                            </a:rPr>
                          </m:ctrlPr>
                        </m:dPr>
                        <m:e>
                          <m:r>
                            <a:rPr lang="en-US" sz="2800" i="1">
                              <a:latin typeface="Cambria Math"/>
                            </a:rPr>
                            <m:t>400</m:t>
                          </m:r>
                        </m:e>
                      </m:d>
                      <m:r>
                        <a:rPr lang="en-US" sz="2800" i="1">
                          <a:latin typeface="Cambria Math"/>
                        </a:rPr>
                        <m:t>=2.1451 </m:t>
                      </m:r>
                      <m:r>
                        <m:rPr>
                          <m:nor/>
                        </m:rPr>
                        <a:rPr lang="en-US" sz="2800">
                          <a:latin typeface="Cambria Math"/>
                        </a:rPr>
                        <m:t>kg</m:t>
                      </m:r>
                    </m:oMath>
                  </m:oMathPara>
                </a14:m>
                <a:endParaRPr lang="en-US" sz="2800" dirty="0"/>
              </a:p>
              <a:p>
                <a:pPr marL="342900" indent="-274320" defTabSz="914400" fontAlgn="auto">
                  <a:lnSpc>
                    <a:spcPct val="90000"/>
                  </a:lnSpc>
                  <a:spcBef>
                    <a:spcPct val="20000"/>
                  </a:spcBef>
                  <a:spcAft>
                    <a:spcPts val="1200"/>
                  </a:spcAft>
                  <a:buClr>
                    <a:schemeClr val="accent1"/>
                  </a:buClr>
                  <a:buSzPct val="76000"/>
                  <a:buFont typeface="Wingdings 2" pitchFamily="18" charset="2"/>
                  <a:buChar char=""/>
                </a:pPr>
                <a:endParaRPr lang="en-US" sz="2800" dirty="0">
                  <a:cs typeface="Arial"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73599" y="6038646"/>
                <a:ext cx="4170427" cy="524207"/>
              </a:xfrm>
              <a:prstGeom prst="rect">
                <a:avLst/>
              </a:prstGeom>
              <a:blipFill rotWithShape="0">
                <a:blip r:embed="rId4"/>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6C3A107B-BC58-614C-852B-13F95F8B01B5}"/>
              </a:ext>
            </a:extLst>
          </p:cNvPr>
          <p:cNvSpPr>
            <a:spLocks noGrp="1"/>
          </p:cNvSpPr>
          <p:nvPr>
            <p:ph type="sldNum" sz="quarter" idx="12"/>
          </p:nvPr>
        </p:nvSpPr>
        <p:spPr/>
        <p:txBody>
          <a:bodyPr/>
          <a:lstStyle/>
          <a:p>
            <a:fld id="{A8BFC0E0-2D67-4F09-9805-E820004D83CB}" type="slidenum">
              <a:rPr lang="en-US" smtClean="0"/>
              <a:pPr/>
              <a:t>17</a:t>
            </a:fld>
            <a:endParaRPr lang="en-US"/>
          </a:p>
        </p:txBody>
      </p:sp>
    </p:spTree>
    <p:extLst>
      <p:ext uri="{BB962C8B-B14F-4D97-AF65-F5344CB8AC3E}">
        <p14:creationId xmlns:p14="http://schemas.microsoft.com/office/powerpoint/2010/main" val="2193005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a:extLst>
              <a:ext uri="{FF2B5EF4-FFF2-40B4-BE49-F238E27FC236}">
                <a16:creationId xmlns:a16="http://schemas.microsoft.com/office/drawing/2014/main" id="{C45E3639-1529-974F-9346-446DC71451B4}"/>
              </a:ext>
            </a:extLst>
          </p:cNvPr>
          <p:cNvSpPr>
            <a:spLocks noGrp="1" noChangeArrowheads="1"/>
          </p:cNvSpPr>
          <p:nvPr>
            <p:ph type="title"/>
          </p:nvPr>
        </p:nvSpPr>
        <p:spPr>
          <a:noFill/>
        </p:spPr>
        <p:txBody>
          <a:bodyPr>
            <a:normAutofit fontScale="90000"/>
          </a:bodyPr>
          <a:lstStyle/>
          <a:p>
            <a:r>
              <a:rPr lang="en-US" altLang="en-US" sz="4000">
                <a:ea typeface="ＭＳ Ｐゴシック" panose="020B0600070205080204" pitchFamily="34" charset="-128"/>
              </a:rPr>
              <a:t>Regression Calculation</a:t>
            </a:r>
            <a:br>
              <a:rPr lang="en-US" altLang="en-US" sz="4000">
                <a:ea typeface="ＭＳ Ｐゴシック" panose="020B0600070205080204" pitchFamily="34" charset="-128"/>
              </a:rPr>
            </a:br>
            <a:r>
              <a:rPr lang="en-US" altLang="en-US" sz="4000">
                <a:ea typeface="ＭＳ Ｐゴシック" panose="020B0600070205080204" pitchFamily="34" charset="-128"/>
              </a:rPr>
              <a:t>Case Study</a:t>
            </a:r>
          </a:p>
        </p:txBody>
      </p:sp>
      <p:graphicFrame>
        <p:nvGraphicFramePr>
          <p:cNvPr id="28674" name="Object 2">
            <a:extLst>
              <a:ext uri="{FF2B5EF4-FFF2-40B4-BE49-F238E27FC236}">
                <a16:creationId xmlns:a16="http://schemas.microsoft.com/office/drawing/2014/main" id="{AFDBAE50-8F78-6443-A007-BC8FAF6A87B5}"/>
              </a:ext>
            </a:extLst>
          </p:cNvPr>
          <p:cNvGraphicFramePr>
            <a:graphicFrameLocks/>
          </p:cNvGraphicFramePr>
          <p:nvPr/>
        </p:nvGraphicFramePr>
        <p:xfrm>
          <a:off x="7931150" y="228600"/>
          <a:ext cx="831850" cy="1189038"/>
        </p:xfrm>
        <a:graphic>
          <a:graphicData uri="http://schemas.openxmlformats.org/presentationml/2006/ole">
            <mc:AlternateContent xmlns:mc="http://schemas.openxmlformats.org/markup-compatibility/2006">
              <mc:Choice xmlns:v="urn:schemas-microsoft-com:vml" Requires="v">
                <p:oleObj spid="_x0000_s20488" name="Clip" r:id="rId3" imgW="7905750" imgH="11309350" progId="MS_ClipArt_Gallery.2">
                  <p:embed/>
                </p:oleObj>
              </mc:Choice>
              <mc:Fallback>
                <p:oleObj name="Clip" r:id="rId3" imgW="7905750" imgH="11309350" progId="MS_ClipArt_Gallery.2">
                  <p:embed/>
                  <p:pic>
                    <p:nvPicPr>
                      <p:cNvPr id="28674" name="Object 2">
                        <a:extLst>
                          <a:ext uri="{FF2B5EF4-FFF2-40B4-BE49-F238E27FC236}">
                            <a16:creationId xmlns:a16="http://schemas.microsoft.com/office/drawing/2014/main" id="{AFDBAE50-8F78-6443-A007-BC8FAF6A87B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150" y="228600"/>
                        <a:ext cx="8318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Rectangle 4">
            <a:extLst>
              <a:ext uri="{FF2B5EF4-FFF2-40B4-BE49-F238E27FC236}">
                <a16:creationId xmlns:a16="http://schemas.microsoft.com/office/drawing/2014/main" id="{1B1DB71D-BF27-DA4B-ABAA-A4FCC5F6B6B6}"/>
              </a:ext>
            </a:extLst>
          </p:cNvPr>
          <p:cNvSpPr>
            <a:spLocks noChangeArrowheads="1"/>
          </p:cNvSpPr>
          <p:nvPr/>
        </p:nvSpPr>
        <p:spPr bwMode="auto">
          <a:xfrm>
            <a:off x="1416050" y="2332038"/>
            <a:ext cx="66135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33CCFF"/>
                </a:solidFill>
              </a:rPr>
              <a:t>Per Capita Gross Domestic Product</a:t>
            </a:r>
          </a:p>
          <a:p>
            <a:pPr algn="ctr"/>
            <a:r>
              <a:rPr lang="en-US" altLang="en-US">
                <a:solidFill>
                  <a:srgbClr val="33CCFF"/>
                </a:solidFill>
              </a:rPr>
              <a:t>and Average Life Expectancy for</a:t>
            </a:r>
          </a:p>
          <a:p>
            <a:pPr algn="ctr"/>
            <a:r>
              <a:rPr lang="en-US" altLang="en-US">
                <a:solidFill>
                  <a:srgbClr val="33CCFF"/>
                </a:solidFill>
              </a:rPr>
              <a:t>Countries in Western Europe</a:t>
            </a:r>
          </a:p>
        </p:txBody>
      </p:sp>
      <p:sp>
        <p:nvSpPr>
          <p:cNvPr id="2" name="Slide Number Placeholder 1">
            <a:extLst>
              <a:ext uri="{FF2B5EF4-FFF2-40B4-BE49-F238E27FC236}">
                <a16:creationId xmlns:a16="http://schemas.microsoft.com/office/drawing/2014/main" id="{87499F42-53DA-B547-A921-4CEBEB125EBB}"/>
              </a:ext>
            </a:extLst>
          </p:cNvPr>
          <p:cNvSpPr>
            <a:spLocks noGrp="1"/>
          </p:cNvSpPr>
          <p:nvPr>
            <p:ph type="sldNum" sz="quarter" idx="12"/>
          </p:nvPr>
        </p:nvSpPr>
        <p:spPr/>
        <p:txBody>
          <a:bodyPr/>
          <a:lstStyle/>
          <a:p>
            <a:fld id="{A8BFC0E0-2D67-4F09-9805-E820004D83CB}" type="slidenum">
              <a:rPr lang="en-US" smtClean="0"/>
              <a:pPr/>
              <a:t>18</a:t>
            </a:fld>
            <a:endParaRPr lang="en-US"/>
          </a:p>
        </p:txBody>
      </p:sp>
    </p:spTree>
    <p:extLst>
      <p:ext uri="{BB962C8B-B14F-4D97-AF65-F5344CB8AC3E}">
        <p14:creationId xmlns:p14="http://schemas.microsoft.com/office/powerpoint/2010/main" val="299825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a:extLst>
              <a:ext uri="{FF2B5EF4-FFF2-40B4-BE49-F238E27FC236}">
                <a16:creationId xmlns:a16="http://schemas.microsoft.com/office/drawing/2014/main" id="{40E1D626-8C45-514E-AED1-31FCA4769468}"/>
              </a:ext>
            </a:extLst>
          </p:cNvPr>
          <p:cNvGraphicFramePr>
            <a:graphicFrameLocks/>
          </p:cNvGraphicFramePr>
          <p:nvPr/>
        </p:nvGraphicFramePr>
        <p:xfrm>
          <a:off x="7931150" y="228600"/>
          <a:ext cx="831850" cy="1189038"/>
        </p:xfrm>
        <a:graphic>
          <a:graphicData uri="http://schemas.openxmlformats.org/presentationml/2006/ole">
            <mc:AlternateContent xmlns:mc="http://schemas.openxmlformats.org/markup-compatibility/2006">
              <mc:Choice xmlns:v="urn:schemas-microsoft-com:vml" Requires="v">
                <p:oleObj spid="_x0000_s22536" name="Clip" r:id="rId3" imgW="7905750" imgH="11309350" progId="MS_ClipArt_Gallery.2">
                  <p:embed/>
                </p:oleObj>
              </mc:Choice>
              <mc:Fallback>
                <p:oleObj name="Clip" r:id="rId3" imgW="7905750" imgH="11309350" progId="MS_ClipArt_Gallery.2">
                  <p:embed/>
                  <p:pic>
                    <p:nvPicPr>
                      <p:cNvPr id="29698" name="Object 2">
                        <a:extLst>
                          <a:ext uri="{FF2B5EF4-FFF2-40B4-BE49-F238E27FC236}">
                            <a16:creationId xmlns:a16="http://schemas.microsoft.com/office/drawing/2014/main" id="{40E1D626-8C45-514E-AED1-31FCA476946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150" y="228600"/>
                        <a:ext cx="8318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0020" name="Group 4">
            <a:extLst>
              <a:ext uri="{FF2B5EF4-FFF2-40B4-BE49-F238E27FC236}">
                <a16:creationId xmlns:a16="http://schemas.microsoft.com/office/drawing/2014/main" id="{D4E50E1A-373C-1C43-A735-DDBEC0AA8606}"/>
              </a:ext>
            </a:extLst>
          </p:cNvPr>
          <p:cNvGraphicFramePr>
            <a:graphicFrameLocks noGrp="1"/>
          </p:cNvGraphicFramePr>
          <p:nvPr>
            <p:ph idx="1"/>
          </p:nvPr>
        </p:nvGraphicFramePr>
        <p:xfrm>
          <a:off x="762000" y="1600200"/>
          <a:ext cx="7772400" cy="4178301"/>
        </p:xfrm>
        <a:graphic>
          <a:graphicData uri="http://schemas.openxmlformats.org/drawingml/2006/table">
            <a:tbl>
              <a:tblPr/>
              <a:tblGrid>
                <a:gridCol w="2590800">
                  <a:extLst>
                    <a:ext uri="{9D8B030D-6E8A-4147-A177-3AD203B41FA5}">
                      <a16:colId xmlns:a16="http://schemas.microsoft.com/office/drawing/2014/main" val="288501911"/>
                    </a:ext>
                  </a:extLst>
                </a:gridCol>
                <a:gridCol w="2590800">
                  <a:extLst>
                    <a:ext uri="{9D8B030D-6E8A-4147-A177-3AD203B41FA5}">
                      <a16:colId xmlns:a16="http://schemas.microsoft.com/office/drawing/2014/main" val="2773604252"/>
                    </a:ext>
                  </a:extLst>
                </a:gridCol>
                <a:gridCol w="2590800">
                  <a:extLst>
                    <a:ext uri="{9D8B030D-6E8A-4147-A177-3AD203B41FA5}">
                      <a16:colId xmlns:a16="http://schemas.microsoft.com/office/drawing/2014/main" val="3071471214"/>
                    </a:ext>
                  </a:extLst>
                </a:gridCol>
              </a:tblGrid>
              <a:tr h="381000">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Country</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Per Capita GDP (</a:t>
                      </a:r>
                      <a:r>
                        <a:rPr kumimoji="0" lang="en-US" altLang="en-US" sz="20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Life Expectancy (</a:t>
                      </a:r>
                      <a:r>
                        <a:rPr kumimoji="0" lang="en-US" altLang="en-US" sz="20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y</a:t>
                      </a: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123988"/>
                  </a:ext>
                </a:extLst>
              </a:tr>
              <a:tr h="377825">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Austria</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21.4</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77.48</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731708145"/>
                  </a:ext>
                </a:extLst>
              </a:tr>
              <a:tr h="381000">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Belgium</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23.2</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77.53</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00740321"/>
                  </a:ext>
                </a:extLst>
              </a:tr>
              <a:tr h="379413">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Finland</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20.0</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77.32</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9965372"/>
                  </a:ext>
                </a:extLst>
              </a:tr>
              <a:tr h="381000">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France</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22.7</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78.63</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34996676"/>
                  </a:ext>
                </a:extLst>
              </a:tr>
              <a:tr h="377825">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Germany</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20.8</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77.17</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0531928"/>
                  </a:ext>
                </a:extLst>
              </a:tr>
              <a:tr h="381000">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Ireland</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18.6</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76.39</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46464631"/>
                  </a:ext>
                </a:extLst>
              </a:tr>
              <a:tr h="379413">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Italy</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21.5</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78.51</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88526522"/>
                  </a:ext>
                </a:extLst>
              </a:tr>
              <a:tr h="381000">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Netherlands</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22.0</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78.15</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26603878"/>
                  </a:ext>
                </a:extLst>
              </a:tr>
              <a:tr h="377825">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Switzerland</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23.8</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78.99</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39293467"/>
                  </a:ext>
                </a:extLst>
              </a:tr>
              <a:tr h="381000">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United Kingdom</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21.2</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60000"/>
                        </a:lnSpc>
                        <a:spcBef>
                          <a:spcPct val="20000"/>
                        </a:spcBef>
                        <a:spcAft>
                          <a:spcPct val="0"/>
                        </a:spcAft>
                        <a:buClr>
                          <a:schemeClr val="tx2"/>
                        </a:buClr>
                        <a:buSzPct val="75000"/>
                        <a:buFont typeface="Monotype Sorts"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77.37</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10057247"/>
                  </a:ext>
                </a:extLst>
              </a:tr>
            </a:tbl>
          </a:graphicData>
        </a:graphic>
      </p:graphicFrame>
      <p:sp>
        <p:nvSpPr>
          <p:cNvPr id="29737" name="Rectangle 68">
            <a:extLst>
              <a:ext uri="{FF2B5EF4-FFF2-40B4-BE49-F238E27FC236}">
                <a16:creationId xmlns:a16="http://schemas.microsoft.com/office/drawing/2014/main" id="{D9361DFD-8C64-B54C-ACD0-2C87043EFE37}"/>
              </a:ext>
            </a:extLst>
          </p:cNvPr>
          <p:cNvSpPr>
            <a:spLocks noGrp="1" noChangeArrowheads="1"/>
          </p:cNvSpPr>
          <p:nvPr>
            <p:ph type="title"/>
          </p:nvPr>
        </p:nvSpPr>
        <p:spPr>
          <a:noFill/>
        </p:spPr>
        <p:txBody>
          <a:bodyPr>
            <a:normAutofit fontScale="90000"/>
          </a:bodyPr>
          <a:lstStyle/>
          <a:p>
            <a:r>
              <a:rPr lang="en-US" altLang="en-US" sz="4000">
                <a:ea typeface="ＭＳ Ｐゴシック" panose="020B0600070205080204" pitchFamily="34" charset="-128"/>
              </a:rPr>
              <a:t>Regression Calculation</a:t>
            </a:r>
            <a:br>
              <a:rPr lang="en-US" altLang="en-US" sz="4000">
                <a:ea typeface="ＭＳ Ｐゴシック" panose="020B0600070205080204" pitchFamily="34" charset="-128"/>
              </a:rPr>
            </a:br>
            <a:r>
              <a:rPr lang="en-US" altLang="en-US" sz="4000">
                <a:ea typeface="ＭＳ Ｐゴシック" panose="020B0600070205080204" pitchFamily="34" charset="-128"/>
              </a:rPr>
              <a:t>Case Study</a:t>
            </a:r>
          </a:p>
        </p:txBody>
      </p:sp>
      <p:sp>
        <p:nvSpPr>
          <p:cNvPr id="2" name="Slide Number Placeholder 1">
            <a:extLst>
              <a:ext uri="{FF2B5EF4-FFF2-40B4-BE49-F238E27FC236}">
                <a16:creationId xmlns:a16="http://schemas.microsoft.com/office/drawing/2014/main" id="{E2BFEF05-D37D-894E-918E-1659ED1B55A7}"/>
              </a:ext>
            </a:extLst>
          </p:cNvPr>
          <p:cNvSpPr>
            <a:spLocks noGrp="1"/>
          </p:cNvSpPr>
          <p:nvPr>
            <p:ph type="sldNum" sz="quarter" idx="12"/>
          </p:nvPr>
        </p:nvSpPr>
        <p:spPr/>
        <p:txBody>
          <a:bodyPr/>
          <a:lstStyle/>
          <a:p>
            <a:fld id="{4E6C3DFA-DC16-1C49-91E8-8EC5F67C6E42}" type="slidenum">
              <a:rPr lang="en-US" altLang="en-US" smtClean="0"/>
              <a:pPr/>
              <a:t>19</a:t>
            </a:fld>
            <a:endParaRPr lang="en-US" altLang="en-US" sz="1400"/>
          </a:p>
        </p:txBody>
      </p:sp>
    </p:spTree>
    <p:extLst>
      <p:ext uri="{BB962C8B-B14F-4D97-AF65-F5344CB8AC3E}">
        <p14:creationId xmlns:p14="http://schemas.microsoft.com/office/powerpoint/2010/main" val="208212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685800" y="547317"/>
            <a:ext cx="7772400" cy="914400"/>
          </a:xfrm>
        </p:spPr>
        <p:txBody>
          <a:bodyPr/>
          <a:lstStyle/>
          <a:p>
            <a:pPr eaLnBrk="1" hangingPunct="1"/>
            <a:r>
              <a:rPr lang="en-US" dirty="0">
                <a:solidFill>
                  <a:srgbClr val="12345A"/>
                </a:solidFill>
                <a:latin typeface="Gill Sans" charset="0"/>
                <a:ea typeface="ＭＳ Ｐゴシック" pitchFamily="34" charset="-128"/>
              </a:rPr>
              <a:t>In chapter 5, we cover …</a:t>
            </a:r>
          </a:p>
        </p:txBody>
      </p:sp>
      <p:sp>
        <p:nvSpPr>
          <p:cNvPr id="12292" name="Rectangle 3"/>
          <p:cNvSpPr>
            <a:spLocks noGrp="1" noChangeArrowheads="1"/>
          </p:cNvSpPr>
          <p:nvPr>
            <p:ph idx="1"/>
          </p:nvPr>
        </p:nvSpPr>
        <p:spPr>
          <a:xfrm>
            <a:off x="609600" y="1669886"/>
            <a:ext cx="8302625" cy="5111153"/>
          </a:xfrm>
        </p:spPr>
        <p:txBody>
          <a:bodyPr>
            <a:normAutofit fontScale="92500" lnSpcReduction="20000"/>
          </a:bodyPr>
          <a:lstStyle/>
          <a:p>
            <a:pPr marL="361950" indent="-361950">
              <a:spcAft>
                <a:spcPts val="1200"/>
              </a:spcAft>
            </a:pPr>
            <a:r>
              <a:rPr lang="en-US" sz="3000" dirty="0">
                <a:latin typeface="Arial" pitchFamily="34" charset="0"/>
                <a:ea typeface="ＭＳ Ｐゴシック" pitchFamily="34" charset="-128"/>
                <a:cs typeface="Arial" pitchFamily="34" charset="0"/>
              </a:rPr>
              <a:t>Regression lines</a:t>
            </a:r>
          </a:p>
          <a:p>
            <a:pPr marL="361950" indent="-361950">
              <a:spcAft>
                <a:spcPts val="1200"/>
              </a:spcAft>
            </a:pPr>
            <a:r>
              <a:rPr lang="en-US" sz="3000" dirty="0">
                <a:latin typeface="Arial" pitchFamily="34" charset="0"/>
                <a:ea typeface="ＭＳ Ｐゴシック" pitchFamily="34" charset="-128"/>
                <a:cs typeface="Arial" pitchFamily="34" charset="0"/>
              </a:rPr>
              <a:t>The least-squares regression line</a:t>
            </a:r>
          </a:p>
          <a:p>
            <a:pPr marL="361950" indent="-361950">
              <a:spcAft>
                <a:spcPts val="1200"/>
              </a:spcAft>
            </a:pPr>
            <a:r>
              <a:rPr lang="en-US" sz="3000" dirty="0">
                <a:latin typeface="Arial" pitchFamily="34" charset="0"/>
                <a:ea typeface="ＭＳ Ｐゴシック" pitchFamily="34" charset="-128"/>
                <a:cs typeface="Arial" pitchFamily="34" charset="0"/>
              </a:rPr>
              <a:t>Examples of technology</a:t>
            </a:r>
          </a:p>
          <a:p>
            <a:pPr marL="361950" indent="-361950">
              <a:spcAft>
                <a:spcPts val="1200"/>
              </a:spcAft>
            </a:pPr>
            <a:r>
              <a:rPr lang="en-US" sz="3000" dirty="0">
                <a:latin typeface="Arial" pitchFamily="34" charset="0"/>
                <a:ea typeface="ＭＳ Ｐゴシック" pitchFamily="34" charset="-128"/>
                <a:cs typeface="Arial" pitchFamily="34" charset="0"/>
              </a:rPr>
              <a:t>Facts about least-squares regression</a:t>
            </a:r>
          </a:p>
          <a:p>
            <a:pPr marL="361950" indent="-361950">
              <a:spcAft>
                <a:spcPts val="1200"/>
              </a:spcAft>
            </a:pPr>
            <a:r>
              <a:rPr lang="en-US" sz="3000" dirty="0">
                <a:latin typeface="Arial" pitchFamily="34" charset="0"/>
                <a:ea typeface="ＭＳ Ｐゴシック" pitchFamily="34" charset="-128"/>
                <a:cs typeface="Arial" pitchFamily="34" charset="0"/>
              </a:rPr>
              <a:t>Residuals</a:t>
            </a:r>
          </a:p>
          <a:p>
            <a:pPr marL="361950" indent="-361950">
              <a:spcAft>
                <a:spcPts val="1200"/>
              </a:spcAft>
            </a:pPr>
            <a:r>
              <a:rPr lang="en-US" sz="3000" dirty="0">
                <a:latin typeface="Arial" pitchFamily="34" charset="0"/>
                <a:ea typeface="ＭＳ Ｐゴシック" pitchFamily="34" charset="-128"/>
                <a:cs typeface="Arial" pitchFamily="34" charset="0"/>
              </a:rPr>
              <a:t>Influential observations</a:t>
            </a:r>
          </a:p>
          <a:p>
            <a:pPr marL="361950" indent="-361950">
              <a:spcAft>
                <a:spcPts val="1200"/>
              </a:spcAft>
            </a:pPr>
            <a:r>
              <a:rPr lang="en-US" sz="3000" dirty="0">
                <a:latin typeface="Arial" pitchFamily="34" charset="0"/>
                <a:ea typeface="ＭＳ Ｐゴシック" pitchFamily="34" charset="-128"/>
                <a:cs typeface="Arial" pitchFamily="34" charset="0"/>
              </a:rPr>
              <a:t>Cautions about correlation and regression</a:t>
            </a:r>
          </a:p>
          <a:p>
            <a:pPr marL="361950" indent="-361950">
              <a:spcAft>
                <a:spcPts val="1200"/>
              </a:spcAft>
            </a:pPr>
            <a:r>
              <a:rPr lang="en-US" sz="3000" dirty="0">
                <a:latin typeface="Arial" pitchFamily="34" charset="0"/>
                <a:ea typeface="ＭＳ Ｐゴシック" pitchFamily="34" charset="-128"/>
                <a:cs typeface="Arial" pitchFamily="34" charset="0"/>
              </a:rPr>
              <a:t>Association does not imply causation</a:t>
            </a:r>
          </a:p>
          <a:p>
            <a:pPr marL="361950" indent="-361950">
              <a:spcAft>
                <a:spcPts val="1200"/>
              </a:spcAft>
            </a:pPr>
            <a:r>
              <a:rPr lang="en-US" sz="3000" dirty="0">
                <a:latin typeface="Arial" pitchFamily="34" charset="0"/>
                <a:ea typeface="ＭＳ Ｐゴシック" pitchFamily="34" charset="-128"/>
                <a:cs typeface="Arial" pitchFamily="34" charset="0"/>
              </a:rPr>
              <a:t>Correlation, prediction, and big data*</a:t>
            </a:r>
          </a:p>
        </p:txBody>
      </p:sp>
      <p:sp>
        <p:nvSpPr>
          <p:cNvPr id="2" name="Slide Number Placeholder 1">
            <a:extLst>
              <a:ext uri="{FF2B5EF4-FFF2-40B4-BE49-F238E27FC236}">
                <a16:creationId xmlns:a16="http://schemas.microsoft.com/office/drawing/2014/main" id="{78A0B293-8C1D-F048-962A-009784AC9E7F}"/>
              </a:ext>
            </a:extLst>
          </p:cNvPr>
          <p:cNvSpPr>
            <a:spLocks noGrp="1"/>
          </p:cNvSpPr>
          <p:nvPr>
            <p:ph type="sldNum" sz="quarter" idx="12"/>
          </p:nvPr>
        </p:nvSpPr>
        <p:spPr/>
        <p:txBody>
          <a:bodyPr/>
          <a:lstStyle/>
          <a:p>
            <a:fld id="{3B9E36B2-B467-4880-AB23-8F1A06B4F20F}" type="slidenum">
              <a:rPr lang="en-US" smtClean="0"/>
              <a:pPr/>
              <a:t>2</a:t>
            </a:fld>
            <a:endParaRPr lang="en-US"/>
          </a:p>
        </p:txBody>
      </p:sp>
    </p:spTree>
    <p:extLst>
      <p:ext uri="{BB962C8B-B14F-4D97-AF65-F5344CB8AC3E}">
        <p14:creationId xmlns:p14="http://schemas.microsoft.com/office/powerpoint/2010/main" val="352703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67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aphicFrame>
        <p:nvGraphicFramePr>
          <p:cNvPr id="471108" name="Object 2">
            <a:extLst>
              <a:ext uri="{FF2B5EF4-FFF2-40B4-BE49-F238E27FC236}">
                <a16:creationId xmlns:a16="http://schemas.microsoft.com/office/drawing/2014/main" id="{20519A11-04D5-2946-8102-2D938DC23688}"/>
              </a:ext>
            </a:extLst>
          </p:cNvPr>
          <p:cNvGraphicFramePr>
            <a:graphicFrameLocks noGrp="1" noChangeAspect="1"/>
          </p:cNvGraphicFramePr>
          <p:nvPr>
            <p:ph sz="quarter" idx="1"/>
            <p:extLst>
              <p:ext uri="{D42A27DB-BD31-4B8C-83A1-F6EECF244321}">
                <p14:modId xmlns:p14="http://schemas.microsoft.com/office/powerpoint/2010/main" val="2445631823"/>
              </p:ext>
            </p:extLst>
          </p:nvPr>
        </p:nvGraphicFramePr>
        <p:xfrm>
          <a:off x="1431925" y="2133600"/>
          <a:ext cx="6188075" cy="1096963"/>
        </p:xfrm>
        <a:graphic>
          <a:graphicData uri="http://schemas.openxmlformats.org/presentationml/2006/ole">
            <mc:AlternateContent xmlns:mc="http://schemas.openxmlformats.org/markup-compatibility/2006">
              <mc:Choice xmlns:v="urn:schemas-microsoft-com:vml" Requires="v">
                <p:oleObj spid="_x0000_s24598" name="Equation" r:id="rId3" imgW="29698950" imgH="5264150" progId="Equation.3">
                  <p:embed/>
                </p:oleObj>
              </mc:Choice>
              <mc:Fallback>
                <p:oleObj name="Equation" r:id="rId3" imgW="29698950" imgH="5264150" progId="Equation.3">
                  <p:embed/>
                  <p:pic>
                    <p:nvPicPr>
                      <p:cNvPr id="471108" name="Object 2">
                        <a:extLst>
                          <a:ext uri="{FF2B5EF4-FFF2-40B4-BE49-F238E27FC236}">
                            <a16:creationId xmlns:a16="http://schemas.microsoft.com/office/drawing/2014/main" id="{20519A11-04D5-2946-8102-2D938DC23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1431925" y="2133600"/>
                        <a:ext cx="6188075" cy="1096963"/>
                      </a:xfrm>
                      <a:prstGeom prst="rect">
                        <a:avLst/>
                      </a:prstGeom>
                      <a:noFill/>
                      <a:ln>
                        <a:noFill/>
                      </a:ln>
                      <a:effectLst/>
                    </p:spPr>
                  </p:pic>
                </p:oleObj>
              </mc:Fallback>
            </mc:AlternateContent>
          </a:graphicData>
        </a:graphic>
      </p:graphicFrame>
      <p:graphicFrame>
        <p:nvGraphicFramePr>
          <p:cNvPr id="30723" name="Object 3">
            <a:extLst>
              <a:ext uri="{FF2B5EF4-FFF2-40B4-BE49-F238E27FC236}">
                <a16:creationId xmlns:a16="http://schemas.microsoft.com/office/drawing/2014/main" id="{E83DA24E-AE1D-E742-98B7-22B4E9BA439C}"/>
              </a:ext>
            </a:extLst>
          </p:cNvPr>
          <p:cNvGraphicFramePr>
            <a:graphicFrameLocks/>
          </p:cNvGraphicFramePr>
          <p:nvPr/>
        </p:nvGraphicFramePr>
        <p:xfrm>
          <a:off x="7931150" y="228600"/>
          <a:ext cx="831850" cy="1189038"/>
        </p:xfrm>
        <a:graphic>
          <a:graphicData uri="http://schemas.openxmlformats.org/presentationml/2006/ole">
            <mc:AlternateContent xmlns:mc="http://schemas.openxmlformats.org/markup-compatibility/2006">
              <mc:Choice xmlns:v="urn:schemas-microsoft-com:vml" Requires="v">
                <p:oleObj spid="_x0000_s24599" name="Clip" r:id="rId5" imgW="7905750" imgH="11309350" progId="MS_ClipArt_Gallery.2">
                  <p:embed/>
                </p:oleObj>
              </mc:Choice>
              <mc:Fallback>
                <p:oleObj name="Clip" r:id="rId5" imgW="7905750" imgH="11309350" progId="MS_ClipArt_Gallery.2">
                  <p:embed/>
                  <p:pic>
                    <p:nvPicPr>
                      <p:cNvPr id="30723" name="Object 3">
                        <a:extLst>
                          <a:ext uri="{FF2B5EF4-FFF2-40B4-BE49-F238E27FC236}">
                            <a16:creationId xmlns:a16="http://schemas.microsoft.com/office/drawing/2014/main" id="{E83DA24E-AE1D-E742-98B7-22B4E9BA439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1150" y="228600"/>
                        <a:ext cx="8318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8" name="Text Box 70">
            <a:extLst>
              <a:ext uri="{FF2B5EF4-FFF2-40B4-BE49-F238E27FC236}">
                <a16:creationId xmlns:a16="http://schemas.microsoft.com/office/drawing/2014/main" id="{A23F6296-2BE9-344E-B4C8-9C2DF6A5C3E2}"/>
              </a:ext>
            </a:extLst>
          </p:cNvPr>
          <p:cNvSpPr txBox="1">
            <a:spLocks noChangeArrowheads="1"/>
          </p:cNvSpPr>
          <p:nvPr/>
        </p:nvSpPr>
        <p:spPr bwMode="auto">
          <a:xfrm>
            <a:off x="914400" y="14478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Linear regression equation:</a:t>
            </a:r>
          </a:p>
        </p:txBody>
      </p:sp>
      <p:graphicFrame>
        <p:nvGraphicFramePr>
          <p:cNvPr id="471117" name="Object 4">
            <a:extLst>
              <a:ext uri="{FF2B5EF4-FFF2-40B4-BE49-F238E27FC236}">
                <a16:creationId xmlns:a16="http://schemas.microsoft.com/office/drawing/2014/main" id="{A357F044-B97E-0943-A8BD-BA6C75D6B8BC}"/>
              </a:ext>
            </a:extLst>
          </p:cNvPr>
          <p:cNvGraphicFramePr>
            <a:graphicFrameLocks noChangeAspect="1"/>
          </p:cNvGraphicFramePr>
          <p:nvPr>
            <p:extLst>
              <p:ext uri="{D42A27DB-BD31-4B8C-83A1-F6EECF244321}">
                <p14:modId xmlns:p14="http://schemas.microsoft.com/office/powerpoint/2010/main" val="2425632569"/>
              </p:ext>
            </p:extLst>
          </p:nvPr>
        </p:nvGraphicFramePr>
        <p:xfrm>
          <a:off x="914400" y="3276600"/>
          <a:ext cx="7589838" cy="1736725"/>
        </p:xfrm>
        <a:graphic>
          <a:graphicData uri="http://schemas.openxmlformats.org/presentationml/2006/ole">
            <mc:AlternateContent xmlns:mc="http://schemas.openxmlformats.org/markup-compatibility/2006">
              <mc:Choice xmlns:v="urn:schemas-microsoft-com:vml" Requires="v">
                <p:oleObj spid="_x0000_s24600" name="Equation" r:id="rId7" imgW="34524950" imgH="7899400" progId="Equation.3">
                  <p:embed/>
                </p:oleObj>
              </mc:Choice>
              <mc:Fallback>
                <p:oleObj name="Equation" r:id="rId7" imgW="34524950" imgH="7899400" progId="Equation.3">
                  <p:embed/>
                  <p:pic>
                    <p:nvPicPr>
                      <p:cNvPr id="471117" name="Object 4">
                        <a:extLst>
                          <a:ext uri="{FF2B5EF4-FFF2-40B4-BE49-F238E27FC236}">
                            <a16:creationId xmlns:a16="http://schemas.microsoft.com/office/drawing/2014/main" id="{A357F044-B97E-0943-A8BD-BA6C75D6B8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914400" y="3276600"/>
                        <a:ext cx="7589838" cy="1736725"/>
                      </a:xfrm>
                      <a:prstGeom prst="rect">
                        <a:avLst/>
                      </a:prstGeom>
                      <a:noFill/>
                      <a:ln>
                        <a:noFill/>
                      </a:ln>
                      <a:effectLst/>
                    </p:spPr>
                  </p:pic>
                </p:oleObj>
              </mc:Fallback>
            </mc:AlternateContent>
          </a:graphicData>
        </a:graphic>
      </p:graphicFrame>
      <p:sp>
        <p:nvSpPr>
          <p:cNvPr id="471121" name="Rectangle 81">
            <a:extLst>
              <a:ext uri="{FF2B5EF4-FFF2-40B4-BE49-F238E27FC236}">
                <a16:creationId xmlns:a16="http://schemas.microsoft.com/office/drawing/2014/main" id="{3D2128BC-4B92-E645-99C5-6F449FAC60B0}"/>
              </a:ext>
            </a:extLst>
          </p:cNvPr>
          <p:cNvSpPr>
            <a:spLocks noChangeArrowheads="1"/>
          </p:cNvSpPr>
          <p:nvPr/>
        </p:nvSpPr>
        <p:spPr bwMode="auto">
          <a:xfrm>
            <a:off x="685800" y="51054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20000"/>
              </a:spcBef>
              <a:buClr>
                <a:schemeClr val="tx2"/>
              </a:buClr>
              <a:buSzPct val="75000"/>
              <a:buFont typeface="Monotype Sorts" pitchFamily="2" charset="2"/>
              <a:buNone/>
            </a:pPr>
            <a:r>
              <a:rPr lang="en-US" altLang="en-US" sz="3600" i="1" dirty="0">
                <a:solidFill>
                  <a:srgbClr val="FF0000"/>
                </a:solidFill>
              </a:rPr>
              <a:t>y</a:t>
            </a:r>
            <a:r>
              <a:rPr lang="en-US" altLang="en-US" sz="3600" dirty="0">
                <a:solidFill>
                  <a:srgbClr val="FF0000"/>
                </a:solidFill>
              </a:rPr>
              <a:t> = </a:t>
            </a:r>
            <a:r>
              <a:rPr lang="en-US" altLang="en-US" sz="3600" i="1" dirty="0">
                <a:solidFill>
                  <a:srgbClr val="FF0000"/>
                </a:solidFill>
              </a:rPr>
              <a:t>68.716</a:t>
            </a:r>
            <a:r>
              <a:rPr lang="en-US" altLang="en-US" sz="3600" dirty="0">
                <a:solidFill>
                  <a:srgbClr val="FF0000"/>
                </a:solidFill>
              </a:rPr>
              <a:t> + </a:t>
            </a:r>
            <a:r>
              <a:rPr lang="en-US" altLang="en-US" sz="3600" i="1" dirty="0">
                <a:solidFill>
                  <a:srgbClr val="FF0000"/>
                </a:solidFill>
              </a:rPr>
              <a:t>0.420x</a:t>
            </a:r>
            <a:endParaRPr lang="en-US" altLang="en-US" sz="2800" dirty="0">
              <a:solidFill>
                <a:srgbClr val="FF0000"/>
              </a:solidFill>
            </a:endParaRPr>
          </a:p>
        </p:txBody>
      </p:sp>
      <p:sp>
        <p:nvSpPr>
          <p:cNvPr id="471122" name="Text Box 82">
            <a:extLst>
              <a:ext uri="{FF2B5EF4-FFF2-40B4-BE49-F238E27FC236}">
                <a16:creationId xmlns:a16="http://schemas.microsoft.com/office/drawing/2014/main" id="{8E516177-3DD1-C646-BD04-35FC3C1C5943}"/>
              </a:ext>
            </a:extLst>
          </p:cNvPr>
          <p:cNvSpPr txBox="1">
            <a:spLocks noChangeArrowheads="1"/>
          </p:cNvSpPr>
          <p:nvPr/>
        </p:nvSpPr>
        <p:spPr bwMode="auto">
          <a:xfrm>
            <a:off x="254000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400" dirty="0">
                <a:solidFill>
                  <a:srgbClr val="FF0000"/>
                </a:solidFill>
              </a:rPr>
              <a:t>^</a:t>
            </a:r>
          </a:p>
        </p:txBody>
      </p:sp>
      <p:sp>
        <p:nvSpPr>
          <p:cNvPr id="30731" name="Rectangle 84">
            <a:extLst>
              <a:ext uri="{FF2B5EF4-FFF2-40B4-BE49-F238E27FC236}">
                <a16:creationId xmlns:a16="http://schemas.microsoft.com/office/drawing/2014/main" id="{4552C03A-E193-984F-B765-D88096796DC9}"/>
              </a:ext>
            </a:extLst>
          </p:cNvPr>
          <p:cNvSpPr>
            <a:spLocks noGrp="1" noChangeArrowheads="1"/>
          </p:cNvSpPr>
          <p:nvPr>
            <p:ph type="title"/>
          </p:nvPr>
        </p:nvSpPr>
        <p:spPr>
          <a:noFill/>
        </p:spPr>
        <p:txBody>
          <a:bodyPr>
            <a:normAutofit fontScale="90000"/>
          </a:bodyPr>
          <a:lstStyle/>
          <a:p>
            <a:r>
              <a:rPr lang="en-US" altLang="en-US" sz="4000" dirty="0">
                <a:ea typeface="ＭＳ Ｐゴシック" panose="020B0600070205080204" pitchFamily="34" charset="-128"/>
              </a:rPr>
              <a:t>Regression Calculation</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Case Study</a:t>
            </a:r>
          </a:p>
        </p:txBody>
      </p:sp>
      <p:sp>
        <p:nvSpPr>
          <p:cNvPr id="2" name="Slide Number Placeholder 1">
            <a:extLst>
              <a:ext uri="{FF2B5EF4-FFF2-40B4-BE49-F238E27FC236}">
                <a16:creationId xmlns:a16="http://schemas.microsoft.com/office/drawing/2014/main" id="{7E90A60B-A8D3-2C4C-A7B0-2DF96B5D9538}"/>
              </a:ext>
            </a:extLst>
          </p:cNvPr>
          <p:cNvSpPr>
            <a:spLocks noGrp="1"/>
          </p:cNvSpPr>
          <p:nvPr>
            <p:ph type="sldNum" sz="quarter" idx="12"/>
          </p:nvPr>
        </p:nvSpPr>
        <p:spPr/>
        <p:txBody>
          <a:bodyPr/>
          <a:lstStyle/>
          <a:p>
            <a:fld id="{4845D194-76E7-9F42-B1A0-75A87DB35CA9}" type="slidenum">
              <a:rPr lang="en-US" altLang="en-US" smtClean="0"/>
              <a:pPr/>
              <a:t>20</a:t>
            </a:fld>
            <a:endParaRPr lang="en-US" altLang="en-US" sz="1400"/>
          </a:p>
        </p:txBody>
      </p:sp>
    </p:spTree>
    <p:extLst>
      <p:ext uri="{BB962C8B-B14F-4D97-AF65-F5344CB8AC3E}">
        <p14:creationId xmlns:p14="http://schemas.microsoft.com/office/powerpoint/2010/main" val="2709284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1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2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1" grpId="0" build="p"/>
      <p:bldP spid="4711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490B-F221-2A4F-9A21-F269B4116B43}"/>
              </a:ext>
            </a:extLst>
          </p:cNvPr>
          <p:cNvSpPr>
            <a:spLocks noGrp="1"/>
          </p:cNvSpPr>
          <p:nvPr>
            <p:ph type="title"/>
          </p:nvPr>
        </p:nvSpPr>
        <p:spPr>
          <a:xfrm>
            <a:off x="457200" y="0"/>
            <a:ext cx="8229600" cy="696087"/>
          </a:xfrm>
        </p:spPr>
        <p:txBody>
          <a:bodyPr>
            <a:normAutofit fontScale="90000"/>
          </a:bodyPr>
          <a:lstStyle/>
          <a:p>
            <a:r>
              <a:rPr lang="en-US" dirty="0"/>
              <a:t>Apply your knowledge</a:t>
            </a:r>
          </a:p>
        </p:txBody>
      </p:sp>
      <p:pic>
        <p:nvPicPr>
          <p:cNvPr id="5" name="Content Placeholder 4">
            <a:extLst>
              <a:ext uri="{FF2B5EF4-FFF2-40B4-BE49-F238E27FC236}">
                <a16:creationId xmlns:a16="http://schemas.microsoft.com/office/drawing/2014/main" id="{84DFC4EE-697D-F64D-8DC6-A2CEF20AC8D9}"/>
              </a:ext>
            </a:extLst>
          </p:cNvPr>
          <p:cNvPicPr>
            <a:picLocks noGrp="1" noChangeAspect="1"/>
          </p:cNvPicPr>
          <p:nvPr>
            <p:ph idx="1"/>
          </p:nvPr>
        </p:nvPicPr>
        <p:blipFill>
          <a:blip r:embed="rId2"/>
          <a:stretch>
            <a:fillRect/>
          </a:stretch>
        </p:blipFill>
        <p:spPr>
          <a:xfrm>
            <a:off x="228600" y="1000125"/>
            <a:ext cx="8743950" cy="4757738"/>
          </a:xfrm>
        </p:spPr>
      </p:pic>
      <p:sp>
        <p:nvSpPr>
          <p:cNvPr id="6" name="Slide Number Placeholder 5">
            <a:extLst>
              <a:ext uri="{FF2B5EF4-FFF2-40B4-BE49-F238E27FC236}">
                <a16:creationId xmlns:a16="http://schemas.microsoft.com/office/drawing/2014/main" id="{9D9E1674-29EE-9242-8336-A8942AED8BCD}"/>
              </a:ext>
            </a:extLst>
          </p:cNvPr>
          <p:cNvSpPr>
            <a:spLocks noGrp="1"/>
          </p:cNvSpPr>
          <p:nvPr>
            <p:ph type="sldNum" sz="quarter" idx="12"/>
          </p:nvPr>
        </p:nvSpPr>
        <p:spPr/>
        <p:txBody>
          <a:bodyPr/>
          <a:lstStyle/>
          <a:p>
            <a:fld id="{3B9E36B2-B467-4880-AB23-8F1A06B4F20F}" type="slidenum">
              <a:rPr lang="en-US" smtClean="0"/>
              <a:pPr/>
              <a:t>21</a:t>
            </a:fld>
            <a:endParaRPr lang="en-US"/>
          </a:p>
        </p:txBody>
      </p:sp>
    </p:spTree>
    <p:extLst>
      <p:ext uri="{BB962C8B-B14F-4D97-AF65-F5344CB8AC3E}">
        <p14:creationId xmlns:p14="http://schemas.microsoft.com/office/powerpoint/2010/main" val="352179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F87EA1D-DC73-1D49-A939-F47CCDE9D11B}"/>
              </a:ext>
            </a:extLst>
          </p:cNvPr>
          <p:cNvPicPr>
            <a:picLocks noGrp="1" noChangeAspect="1"/>
          </p:cNvPicPr>
          <p:nvPr>
            <p:ph idx="1"/>
          </p:nvPr>
        </p:nvPicPr>
        <p:blipFill>
          <a:blip r:embed="rId2"/>
          <a:stretch>
            <a:fillRect/>
          </a:stretch>
        </p:blipFill>
        <p:spPr>
          <a:xfrm>
            <a:off x="0" y="0"/>
            <a:ext cx="9144000" cy="2896680"/>
          </a:xfrm>
        </p:spPr>
      </p:pic>
      <p:pic>
        <p:nvPicPr>
          <p:cNvPr id="11" name="Picture 10">
            <a:extLst>
              <a:ext uri="{FF2B5EF4-FFF2-40B4-BE49-F238E27FC236}">
                <a16:creationId xmlns:a16="http://schemas.microsoft.com/office/drawing/2014/main" id="{E2F61240-5557-314E-8353-825B8DDB5726}"/>
              </a:ext>
            </a:extLst>
          </p:cNvPr>
          <p:cNvPicPr>
            <a:picLocks noChangeAspect="1"/>
          </p:cNvPicPr>
          <p:nvPr/>
        </p:nvPicPr>
        <p:blipFill>
          <a:blip r:embed="rId3"/>
          <a:stretch>
            <a:fillRect/>
          </a:stretch>
        </p:blipFill>
        <p:spPr>
          <a:xfrm>
            <a:off x="0" y="2896680"/>
            <a:ext cx="9144000" cy="3427706"/>
          </a:xfrm>
          <a:prstGeom prst="rect">
            <a:avLst/>
          </a:prstGeom>
        </p:spPr>
      </p:pic>
      <p:sp>
        <p:nvSpPr>
          <p:cNvPr id="12" name="Slide Number Placeholder 11">
            <a:extLst>
              <a:ext uri="{FF2B5EF4-FFF2-40B4-BE49-F238E27FC236}">
                <a16:creationId xmlns:a16="http://schemas.microsoft.com/office/drawing/2014/main" id="{2B897F39-9EBC-FA44-AEB1-0873FC516171}"/>
              </a:ext>
            </a:extLst>
          </p:cNvPr>
          <p:cNvSpPr>
            <a:spLocks noGrp="1"/>
          </p:cNvSpPr>
          <p:nvPr>
            <p:ph type="sldNum" sz="quarter" idx="12"/>
          </p:nvPr>
        </p:nvSpPr>
        <p:spPr/>
        <p:txBody>
          <a:bodyPr/>
          <a:lstStyle/>
          <a:p>
            <a:fld id="{3B9E36B2-B467-4880-AB23-8F1A06B4F20F}" type="slidenum">
              <a:rPr lang="en-US" smtClean="0"/>
              <a:pPr/>
              <a:t>22</a:t>
            </a:fld>
            <a:endParaRPr lang="en-US"/>
          </a:p>
        </p:txBody>
      </p:sp>
    </p:spTree>
    <p:extLst>
      <p:ext uri="{BB962C8B-B14F-4D97-AF65-F5344CB8AC3E}">
        <p14:creationId xmlns:p14="http://schemas.microsoft.com/office/powerpoint/2010/main" val="367802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4735" y="812919"/>
            <a:ext cx="6005588" cy="770708"/>
          </a:xfrm>
        </p:spPr>
        <p:txBody>
          <a:bodyPr>
            <a:normAutofit/>
          </a:bodyPr>
          <a:lstStyle/>
          <a:p>
            <a:pPr eaLnBrk="1" hangingPunct="1">
              <a:lnSpc>
                <a:spcPct val="90000"/>
              </a:lnSpc>
            </a:pPr>
            <a:r>
              <a:rPr lang="en-US" sz="4000" dirty="0">
                <a:solidFill>
                  <a:srgbClr val="12345A"/>
                </a:solidFill>
                <a:latin typeface="Gill Sans" charset="0"/>
                <a:ea typeface="ＭＳ Ｐゴシック" pitchFamily="34" charset="-128"/>
              </a:rPr>
              <a:t>Examples of technology</a:t>
            </a:r>
          </a:p>
        </p:txBody>
      </p:sp>
      <p:pic>
        <p:nvPicPr>
          <p:cNvPr id="16386" name="Picture 2" descr="The data on the Texas Instruments Graphing Calculator reads:&#10;y equals a plus bx&#10;a equals 3.505122916&#10;b equals minus.003441487&#10;r square equals .6061492049&#10;r equals minus .7785558457&#10;" title="Output of Least-squares regression displayed on a Texas Instruments Graphing Calc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780" y="127306"/>
            <a:ext cx="2954274" cy="181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he data on the Minitab screen is titled, “Regression Analysis: fat versus nea”&#10;The text reads, “The regression equation is fat equals 3.51 minus 0.00344 nea”&#10;The data from the upper table are as follows:&#10;Predictor  Coef  SE Coef  T  P&#10;Constant  3.5051  0.3036  11.54  0.000&#10;nea  Minus 0.0034415 0.0007414  Minus 4.64  0.000&#10;&#10;The data from the lower table are as follows:&#10;S equals 0.739853  R minus Sq = 60.6%  R minus Sq (adj) equals 57.8%&#10;&#10;" title="Output of Least-squares regression displayed on  a Minitab program screen. "/>
          <p:cNvPicPr>
            <a:picLocks noChangeAspect="1"/>
          </p:cNvPicPr>
          <p:nvPr/>
        </p:nvPicPr>
        <p:blipFill>
          <a:blip r:embed="rId3">
            <a:clrChange>
              <a:clrFrom>
                <a:srgbClr val="FFFFFF"/>
              </a:clrFrom>
              <a:clrTo>
                <a:srgbClr val="FFFFFF">
                  <a:alpha val="0"/>
                </a:srgbClr>
              </a:clrTo>
            </a:clrChange>
          </a:blip>
          <a:stretch>
            <a:fillRect/>
          </a:stretch>
        </p:blipFill>
        <p:spPr>
          <a:xfrm>
            <a:off x="596589" y="1808590"/>
            <a:ext cx="3686032" cy="1992190"/>
          </a:xfrm>
          <a:prstGeom prst="rect">
            <a:avLst/>
          </a:prstGeom>
        </p:spPr>
      </p:pic>
      <p:pic>
        <p:nvPicPr>
          <p:cNvPr id="7" name="Picture 6" descr="The heading on the JMP screen reads, “Linear Fit” followed by the equation, “Fat equals 3.5051229 minus 0.0034415*NEA”.&#10;The upper table is labeled “Summary of Fit.” The data from are as follows:&#10;RSquare 0.606149&#10;RSquare Adj  0.578017&#10;Root Mean Square Error  0.739853&#10;Mean of Response  2.3875&#10;Observations (or Sum Wgts)  16&#10;&#10;The lower table is labeled “Analysis of Variance” with a subheading “Parameter Estimates.” The data are as follows:&#10;Term  Estimate Std Error  t Ratio  Prob (is greater than absolute value of t)&#10;Intercept  3.5051229 0.303616 11.54 Value less than .0001*&#10;NEA  Minus 0.003441 0.000741 minus 4.64 0.0004*&#10;" title="Output of Least-squares regression displayed on a JMP screen."/>
          <p:cNvPicPr>
            <a:picLocks noChangeAspect="1"/>
          </p:cNvPicPr>
          <p:nvPr/>
        </p:nvPicPr>
        <p:blipFill>
          <a:blip r:embed="rId4"/>
          <a:stretch>
            <a:fillRect/>
          </a:stretch>
        </p:blipFill>
        <p:spPr>
          <a:xfrm>
            <a:off x="5104165" y="1900995"/>
            <a:ext cx="3668746" cy="2973554"/>
          </a:xfrm>
          <a:prstGeom prst="rect">
            <a:avLst/>
          </a:prstGeom>
        </p:spPr>
      </p:pic>
      <p:pic>
        <p:nvPicPr>
          <p:cNvPr id="5" name="Picture 4" descr="The Microsoft Excel spreadsheet titled “SUMMARY OUTPUT” has the heading “Regression statistics.” The data from the upper table are as follows:&#10;Multiple R  minus 0.778555846&#10;R Square 0.606149205&#10;Adjusted R Square 0.578017005&#10;Standard Error  0.739852874&#10;Observations 16&#10;&#10;The data from the lower table are as follows:&#10;No data Coefficients  Standard Error  t Stat  P-value&#10;Intercept 3.505122916  0.303616403 11.54458 1.53E-08&#10;NEA Minus 0.003441487  0.00074141 Minus 4.64182 0.000381&#10;" title="Output of Least-squares regression displayed on a Microsoft Excel window"/>
          <p:cNvPicPr>
            <a:picLocks noChangeAspect="1"/>
          </p:cNvPicPr>
          <p:nvPr/>
        </p:nvPicPr>
        <p:blipFill>
          <a:blip r:embed="rId5"/>
          <a:stretch>
            <a:fillRect/>
          </a:stretch>
        </p:blipFill>
        <p:spPr>
          <a:xfrm>
            <a:off x="51566" y="4125331"/>
            <a:ext cx="4685548" cy="2696457"/>
          </a:xfrm>
          <a:prstGeom prst="rect">
            <a:avLst/>
          </a:prstGeom>
        </p:spPr>
      </p:pic>
      <p:pic>
        <p:nvPicPr>
          <p:cNvPr id="6" name="Picture 5" descr="Under CrunchIt! is the heading “Export.”&#10;The text reads: “Fitted Equation: Fat equals 3.505 minus 0.003441 * NEA”&#10;The data from the upper table are as follows:&#10;No data Estimate  Std. Error  t value  Pr (is greater than absolute value of t)&#10;(Intercept)  3.505  0.3036  11.54  Value less than 0.0001&#10;NEA  Minus 0.003441 0.0007414  Minus 4.642  0.0003810&#10;&#10;The data from the lower table are as follows:&#10;r-Squared: 0.6061  Adjusted r-Squared: 0.5780  sigma: 0.7399&#10;" title="Output of Least-squares regression displayed on a CrunchIt! screen"/>
          <p:cNvPicPr>
            <a:picLocks noChangeAspect="1"/>
          </p:cNvPicPr>
          <p:nvPr/>
        </p:nvPicPr>
        <p:blipFill>
          <a:blip r:embed="rId6"/>
          <a:stretch>
            <a:fillRect/>
          </a:stretch>
        </p:blipFill>
        <p:spPr>
          <a:xfrm>
            <a:off x="4782379" y="4943416"/>
            <a:ext cx="4312318" cy="1845717"/>
          </a:xfrm>
          <a:prstGeom prst="rect">
            <a:avLst/>
          </a:prstGeom>
        </p:spPr>
      </p:pic>
      <p:sp>
        <p:nvSpPr>
          <p:cNvPr id="4" name="Slide Number Placeholder 3">
            <a:extLst>
              <a:ext uri="{FF2B5EF4-FFF2-40B4-BE49-F238E27FC236}">
                <a16:creationId xmlns:a16="http://schemas.microsoft.com/office/drawing/2014/main" id="{4E4D5113-AB6D-D940-B4C5-E2C1063C089D}"/>
              </a:ext>
            </a:extLst>
          </p:cNvPr>
          <p:cNvSpPr>
            <a:spLocks noGrp="1"/>
          </p:cNvSpPr>
          <p:nvPr>
            <p:ph type="sldNum" sz="quarter" idx="12"/>
          </p:nvPr>
        </p:nvSpPr>
        <p:spPr/>
        <p:txBody>
          <a:bodyPr/>
          <a:lstStyle/>
          <a:p>
            <a:fld id="{A8BFC0E0-2D67-4F09-9805-E820004D83CB}" type="slidenum">
              <a:rPr lang="en-US" smtClean="0"/>
              <a:pPr/>
              <a:t>23</a:t>
            </a:fld>
            <a:endParaRPr lang="en-US"/>
          </a:p>
        </p:txBody>
      </p:sp>
    </p:spTree>
    <p:extLst>
      <p:ext uri="{BB962C8B-B14F-4D97-AF65-F5344CB8AC3E}">
        <p14:creationId xmlns:p14="http://schemas.microsoft.com/office/powerpoint/2010/main" val="21136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027"/>
            <a:ext cx="8229600" cy="737798"/>
          </a:xfrm>
        </p:spPr>
        <p:txBody>
          <a:bodyPr>
            <a:normAutofit/>
          </a:bodyPr>
          <a:lstStyle/>
          <a:p>
            <a:r>
              <a:rPr lang="en-US" altLang="en-US" sz="4000" dirty="0">
                <a:solidFill>
                  <a:srgbClr val="9E0000"/>
                </a:solidFill>
                <a:ea typeface="ＭＳ Ｐゴシック" pitchFamily="34" charset="-128"/>
              </a:rPr>
              <a:t>Least-Squares Regression Line (1 of 2)</a:t>
            </a:r>
            <a:endParaRPr lang="en-IN" sz="4000" dirty="0">
              <a:solidFill>
                <a:srgbClr val="9E0000"/>
              </a:solidFill>
            </a:endParaRPr>
          </a:p>
        </p:txBody>
      </p:sp>
      <p:sp>
        <p:nvSpPr>
          <p:cNvPr id="5" name="Content Placeholder 4"/>
          <p:cNvSpPr>
            <a:spLocks noGrp="1"/>
          </p:cNvSpPr>
          <p:nvPr>
            <p:ph idx="1"/>
          </p:nvPr>
        </p:nvSpPr>
        <p:spPr/>
        <p:txBody>
          <a:bodyPr/>
          <a:lstStyle/>
          <a:p>
            <a:pPr marL="0" indent="0">
              <a:buNone/>
            </a:pPr>
            <a:r>
              <a:rPr lang="en-US" altLang="en-US" sz="2000" dirty="0">
                <a:ea typeface="ＭＳ Ｐゴシック" pitchFamily="34" charset="-128"/>
              </a:rPr>
              <a:t>Look at the following least-squares regression line. Compare the squared errors from the points A and B.</a:t>
            </a:r>
          </a:p>
        </p:txBody>
      </p:sp>
      <p:pic>
        <p:nvPicPr>
          <p:cNvPr id="7" name="Picture 6" descr="The horizontal line measures &quot;Size of Diamond (carats)&quot; and the vertical line measures &quot;Price (in US Dollars)&quot;. The vertical line has points from 100 to 600 in an interval of 100. And the horizontal line has points 0.10 to 0.35 in increasing interval of 0.05. A least square regression line is given. There are two arrows, one in the lower section of the line and another is marked on the upper section of the line. The arrow marked in the lower section of the line is given as &quot;Point A&quot; and the arrow marked on the above section of the line is given as &quot;Point B&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994" y="1824427"/>
            <a:ext cx="3402013" cy="251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0"/>
          </p:nvPr>
        </p:nvSpPr>
        <p:spPr>
          <a:xfrm>
            <a:off x="457200" y="4724400"/>
            <a:ext cx="8529638" cy="1490663"/>
          </a:xfrm>
        </p:spPr>
        <p:txBody>
          <a:bodyPr>
            <a:normAutofit lnSpcReduction="10000"/>
          </a:bodyPr>
          <a:lstStyle/>
          <a:p>
            <a:pPr marL="342900" indent="-342900" eaLnBrk="1" hangingPunct="1">
              <a:buClrTx/>
              <a:buFont typeface="+mj-lt"/>
              <a:buAutoNum type="alphaLcParenR"/>
            </a:pPr>
            <a:r>
              <a:rPr lang="en-US" altLang="en-US" sz="2000" dirty="0">
                <a:ea typeface="ＭＳ Ｐゴシック" pitchFamily="34" charset="-128"/>
              </a:rPr>
              <a:t>Point A</a:t>
            </a:r>
            <a:r>
              <a:rPr lang="en-US" altLang="ja-JP" sz="2000" dirty="0">
                <a:ea typeface="ＭＳ Ｐゴシック" pitchFamily="34" charset="-128"/>
              </a:rPr>
              <a:t>’s squared errors would be greater than Point B’s.</a:t>
            </a:r>
          </a:p>
          <a:p>
            <a:pPr marL="342900" indent="-342900" eaLnBrk="1" hangingPunct="1">
              <a:buClrTx/>
              <a:buFont typeface="+mj-lt"/>
              <a:buAutoNum type="alphaLcParenR"/>
            </a:pPr>
            <a:r>
              <a:rPr lang="en-US" altLang="en-US" sz="2000" dirty="0">
                <a:ea typeface="ＭＳ Ｐゴシック" pitchFamily="34" charset="-128"/>
              </a:rPr>
              <a:t>Point A</a:t>
            </a:r>
            <a:r>
              <a:rPr lang="en-US" altLang="ja-JP" sz="2000" dirty="0">
                <a:ea typeface="ＭＳ Ｐゴシック" pitchFamily="34" charset="-128"/>
              </a:rPr>
              <a:t>’s squared errors would be less than Point B’s.</a:t>
            </a:r>
          </a:p>
          <a:p>
            <a:pPr marL="342900" indent="-342900" eaLnBrk="1" hangingPunct="1">
              <a:buClrTx/>
              <a:buFont typeface="+mj-lt"/>
              <a:buAutoNum type="alphaLcParenR"/>
            </a:pPr>
            <a:r>
              <a:rPr lang="en-US" altLang="en-US" sz="2000" dirty="0">
                <a:ea typeface="ＭＳ Ｐゴシック" pitchFamily="34" charset="-128"/>
              </a:rPr>
              <a:t>Point A</a:t>
            </a:r>
            <a:r>
              <a:rPr lang="en-US" altLang="ja-JP" sz="2000" dirty="0">
                <a:ea typeface="ＭＳ Ｐゴシック" pitchFamily="34" charset="-128"/>
              </a:rPr>
              <a:t>’s squared errors would be equal to Point B’s.</a:t>
            </a:r>
          </a:p>
          <a:p>
            <a:pPr marL="342900" indent="-342900" eaLnBrk="1" hangingPunct="1">
              <a:buClrTx/>
              <a:buFont typeface="+mj-lt"/>
              <a:buAutoNum type="alphaLcParenR"/>
            </a:pPr>
            <a:r>
              <a:rPr lang="en-US" altLang="en-US" sz="2000" dirty="0">
                <a:ea typeface="ＭＳ Ｐゴシック" pitchFamily="34" charset="-128"/>
              </a:rPr>
              <a:t>The answer cannot</a:t>
            </a:r>
            <a:r>
              <a:rPr lang="en-US" altLang="ja-JP" sz="2000" dirty="0">
                <a:ea typeface="ＭＳ Ｐゴシック" pitchFamily="34" charset="-128"/>
              </a:rPr>
              <a:t> be determined from the information given.</a:t>
            </a:r>
            <a:r>
              <a:rPr lang="en-US" altLang="en-US" sz="2000" dirty="0">
                <a:ea typeface="ＭＳ Ｐゴシック" pitchFamily="34" charset="-128"/>
              </a:rPr>
              <a:t>	</a:t>
            </a:r>
            <a:endParaRPr lang="en-IN" sz="2000" dirty="0"/>
          </a:p>
        </p:txBody>
      </p:sp>
    </p:spTree>
    <p:extLst>
      <p:ext uri="{BB962C8B-B14F-4D97-AF65-F5344CB8AC3E}">
        <p14:creationId xmlns:p14="http://schemas.microsoft.com/office/powerpoint/2010/main" val="134230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7663"/>
            <a:ext cx="8229600" cy="467487"/>
          </a:xfrm>
        </p:spPr>
        <p:txBody>
          <a:bodyPr>
            <a:noAutofit/>
          </a:bodyPr>
          <a:lstStyle/>
          <a:p>
            <a:r>
              <a:rPr lang="en-US" altLang="en-US" sz="4000" dirty="0">
                <a:solidFill>
                  <a:srgbClr val="9E0000"/>
                </a:solidFill>
                <a:ea typeface="ＭＳ Ｐゴシック" pitchFamily="34" charset="-128"/>
              </a:rPr>
              <a:t>Least-Squares Regression Line (2 of 2)</a:t>
            </a:r>
            <a:endParaRPr lang="en-IN" sz="4000" dirty="0">
              <a:solidFill>
                <a:srgbClr val="9E0000"/>
              </a:solidFill>
            </a:endParaRPr>
          </a:p>
        </p:txBody>
      </p:sp>
      <p:sp>
        <p:nvSpPr>
          <p:cNvPr id="5" name="Content Placeholder 4"/>
          <p:cNvSpPr>
            <a:spLocks noGrp="1"/>
          </p:cNvSpPr>
          <p:nvPr>
            <p:ph idx="1"/>
          </p:nvPr>
        </p:nvSpPr>
        <p:spPr/>
        <p:txBody>
          <a:bodyPr/>
          <a:lstStyle/>
          <a:p>
            <a:pPr marL="0" indent="0">
              <a:buNone/>
            </a:pPr>
            <a:r>
              <a:rPr lang="en-US" altLang="en-US" sz="2000" dirty="0">
                <a:ea typeface="ＭＳ Ｐゴシック" pitchFamily="34" charset="-128"/>
              </a:rPr>
              <a:t>What will happen to the slope of the least-squares regression line if we remove Utah and North Dakota?</a:t>
            </a:r>
            <a:endParaRPr lang="en-IN" sz="2000" dirty="0"/>
          </a:p>
        </p:txBody>
      </p:sp>
      <p:pic>
        <p:nvPicPr>
          <p:cNvPr id="7" name="Picture 7" descr="The scatter plot measures &quot;Motor vehicle fatalities (per 100,000 pop)&quot; on the vertical axis and &quot;Percent age 18-24 (2004)&quot; on the horizontal&quot;. The vertical line has points 5.00 to 35.00 in interval of 5.00. The horizontal axis has points 8.00 to 13.00 in the interval of 1.00. A least square regression line is given and all the skaters have been marked around this line. The scatters present different cities. There are two outliers namely North Dakota and Utah, which have been marked with arrows."/>
          <p:cNvPicPr>
            <a:picLocks noChangeAspect="1" noChangeArrowheads="1"/>
          </p:cNvPicPr>
          <p:nvPr/>
        </p:nvPicPr>
        <p:blipFill>
          <a:blip r:embed="rId2">
            <a:extLst>
              <a:ext uri="{28A0092B-C50C-407E-A947-70E740481C1C}">
                <a14:useLocalDpi xmlns:a14="http://schemas.microsoft.com/office/drawing/2010/main" val="0"/>
              </a:ext>
            </a:extLst>
          </a:blip>
          <a:srcRect r="15601"/>
          <a:stretch>
            <a:fillRect/>
          </a:stretch>
        </p:blipFill>
        <p:spPr bwMode="auto">
          <a:xfrm>
            <a:off x="4508466" y="1592580"/>
            <a:ext cx="4025934" cy="381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descr="Group shows in graph"/>
          <p:cNvGrpSpPr/>
          <p:nvPr/>
        </p:nvGrpSpPr>
        <p:grpSpPr>
          <a:xfrm>
            <a:off x="7620000" y="3657600"/>
            <a:ext cx="457200" cy="1066800"/>
            <a:chOff x="7772400" y="4572000"/>
            <a:chExt cx="457200" cy="1066800"/>
          </a:xfrm>
        </p:grpSpPr>
        <p:cxnSp>
          <p:nvCxnSpPr>
            <p:cNvPr id="9" name="Straight Arrow Connector 8"/>
            <p:cNvCxnSpPr>
              <a:cxnSpLocks noChangeShapeType="1"/>
            </p:cNvCxnSpPr>
            <p:nvPr/>
          </p:nvCxnSpPr>
          <p:spPr bwMode="auto">
            <a:xfrm flipV="1">
              <a:off x="7772400" y="4572000"/>
              <a:ext cx="152400" cy="1066800"/>
            </a:xfrm>
            <a:prstGeom prst="straightConnector1">
              <a:avLst/>
            </a:prstGeom>
            <a:noFill/>
            <a:ln w="28575">
              <a:solidFill>
                <a:schemeClr val="tx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7772400" y="4876800"/>
              <a:ext cx="457200" cy="762000"/>
            </a:xfrm>
            <a:prstGeom prst="straightConnector1">
              <a:avLst/>
            </a:prstGeom>
            <a:noFill/>
            <a:ln w="28575">
              <a:solidFill>
                <a:schemeClr val="tx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grpSp>
      <p:sp>
        <p:nvSpPr>
          <p:cNvPr id="6" name="Content Placeholder 5"/>
          <p:cNvSpPr>
            <a:spLocks noGrp="1"/>
          </p:cNvSpPr>
          <p:nvPr>
            <p:ph idx="10"/>
          </p:nvPr>
        </p:nvSpPr>
        <p:spPr/>
        <p:txBody>
          <a:bodyPr/>
          <a:lstStyle/>
          <a:p>
            <a:pPr marL="342900" indent="-342900" eaLnBrk="1" hangingPunct="1">
              <a:buClrTx/>
              <a:buSzPct val="80000"/>
              <a:buFont typeface="+mj-lt"/>
              <a:buAutoNum type="alphaLcParenR"/>
            </a:pPr>
            <a:r>
              <a:rPr lang="en-US" altLang="en-US" sz="2000" dirty="0">
                <a:ea typeface="ＭＳ Ｐゴシック" pitchFamily="34" charset="-128"/>
              </a:rPr>
              <a:t>increase (more positive)</a:t>
            </a:r>
          </a:p>
          <a:p>
            <a:pPr marL="342900" indent="-342900" eaLnBrk="1" hangingPunct="1">
              <a:buClrTx/>
              <a:buSzPct val="80000"/>
              <a:buFont typeface="+mj-lt"/>
              <a:buAutoNum type="alphaLcParenR"/>
            </a:pPr>
            <a:r>
              <a:rPr lang="en-US" altLang="en-US" sz="2000" dirty="0">
                <a:ea typeface="ＭＳ Ｐゴシック" pitchFamily="34" charset="-128"/>
              </a:rPr>
              <a:t>decrease (more negative)</a:t>
            </a:r>
          </a:p>
          <a:p>
            <a:pPr marL="342900" indent="-342900" eaLnBrk="1" hangingPunct="1">
              <a:buClrTx/>
              <a:buSzPct val="80000"/>
              <a:buFont typeface="+mj-lt"/>
              <a:buAutoNum type="alphaLcParenR"/>
            </a:pPr>
            <a:r>
              <a:rPr lang="en-US" altLang="en-US" sz="2000" dirty="0">
                <a:ea typeface="ＭＳ Ｐゴシック" pitchFamily="34" charset="-128"/>
              </a:rPr>
              <a:t>remain the same</a:t>
            </a:r>
          </a:p>
          <a:p>
            <a:pPr marL="342900" indent="-342900" eaLnBrk="1" hangingPunct="1">
              <a:buClrTx/>
              <a:buSzPct val="80000"/>
              <a:buFont typeface="+mj-lt"/>
              <a:buAutoNum type="alphaLcParenR"/>
            </a:pPr>
            <a:r>
              <a:rPr lang="en-US" altLang="en-US" sz="2000" dirty="0">
                <a:ea typeface="ＭＳ Ｐゴシック" pitchFamily="34" charset="-128"/>
              </a:rPr>
              <a:t>The answer cannot</a:t>
            </a:r>
            <a:r>
              <a:rPr lang="en-US" altLang="ja-JP" sz="2000" dirty="0">
                <a:ea typeface="ＭＳ Ｐゴシック" pitchFamily="34" charset="-128"/>
              </a:rPr>
              <a:t> be determined from the information given.</a:t>
            </a:r>
          </a:p>
        </p:txBody>
      </p:sp>
    </p:spTree>
    <p:extLst>
      <p:ext uri="{BB962C8B-B14F-4D97-AF65-F5344CB8AC3E}">
        <p14:creationId xmlns:p14="http://schemas.microsoft.com/office/powerpoint/2010/main" val="972506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6400" y="293603"/>
            <a:ext cx="8077200" cy="1107209"/>
          </a:xfrm>
        </p:spPr>
        <p:txBody>
          <a:bodyPr>
            <a:normAutofit/>
          </a:bodyPr>
          <a:lstStyle/>
          <a:p>
            <a:pPr eaLnBrk="1" hangingPunct="1"/>
            <a:r>
              <a:rPr lang="en-US" sz="4000" dirty="0">
                <a:solidFill>
                  <a:srgbClr val="12345A"/>
                </a:solidFill>
                <a:latin typeface="Gill Sans" charset="0"/>
                <a:ea typeface="ＭＳ Ｐゴシック" pitchFamily="34" charset="-128"/>
              </a:rPr>
              <a:t>Facts about least-squares regression</a:t>
            </a: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235132" y="1590932"/>
                <a:ext cx="8752114" cy="523537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42913" indent="-442913" fontAlgn="auto">
                  <a:spcBef>
                    <a:spcPts val="600"/>
                  </a:spcBef>
                  <a:spcAft>
                    <a:spcPts val="600"/>
                  </a:spcAft>
                </a:pPr>
                <a:r>
                  <a:rPr lang="en-US" dirty="0">
                    <a:latin typeface="Arial" pitchFamily="34" charset="0"/>
                    <a:ea typeface="ＭＳ Ｐゴシック" pitchFamily="34" charset="-128"/>
                    <a:cs typeface="Arial" pitchFamily="34" charset="0"/>
                  </a:rPr>
                  <a:t>T</a:t>
                </a:r>
                <a:r>
                  <a:rPr lang="en-US" dirty="0">
                    <a:solidFill>
                      <a:schemeClr val="tx1"/>
                    </a:solidFill>
                    <a:latin typeface="Arial" pitchFamily="34" charset="0"/>
                    <a:ea typeface="ＭＳ Ｐゴシック" pitchFamily="34" charset="-128"/>
                    <a:cs typeface="Arial" pitchFamily="34" charset="0"/>
                  </a:rPr>
                  <a:t>he distinction between explanatory variables and response variables is essential in regression.</a:t>
                </a:r>
              </a:p>
              <a:p>
                <a:pPr marL="442913" indent="-442913" fontAlgn="auto">
                  <a:spcBef>
                    <a:spcPts val="600"/>
                  </a:spcBef>
                  <a:spcAft>
                    <a:spcPts val="600"/>
                  </a:spcAft>
                </a:pPr>
                <a:r>
                  <a:rPr lang="en-US" dirty="0">
                    <a:solidFill>
                      <a:schemeClr val="tx1"/>
                    </a:solidFill>
                    <a:latin typeface="Arial" pitchFamily="34" charset="0"/>
                    <a:ea typeface="ＭＳ Ｐゴシック" pitchFamily="34" charset="-128"/>
                    <a:cs typeface="Arial" pitchFamily="34" charset="0"/>
                  </a:rPr>
                  <a:t>There is a close connection between correlation and the slope of the least-squares line. The slope is</a:t>
                </a:r>
              </a:p>
              <a:p>
                <a:pPr marL="442913" indent="-442913" fontAlgn="auto">
                  <a:spcBef>
                    <a:spcPts val="600"/>
                  </a:spcBef>
                  <a:spcAft>
                    <a:spcPts val="600"/>
                  </a:spcAft>
                  <a:buNone/>
                </a:pPr>
                <a14:m>
                  <m:oMathPara xmlns:m="http://schemas.openxmlformats.org/officeDocument/2006/math">
                    <m:oMathParaPr>
                      <m:jc m:val="centerGroup"/>
                    </m:oMathParaPr>
                    <m:oMath xmlns:m="http://schemas.openxmlformats.org/officeDocument/2006/math">
                      <m:r>
                        <a:rPr lang="en-IN" i="1" smtClean="0">
                          <a:solidFill>
                            <a:schemeClr val="tx1"/>
                          </a:solidFill>
                          <a:latin typeface="Cambria Math" panose="02040503050406030204" pitchFamily="18" charset="0"/>
                        </a:rPr>
                        <m:t>𝑏</m:t>
                      </m:r>
                      <m:r>
                        <a:rPr lang="en-IN" i="1" smtClean="0">
                          <a:solidFill>
                            <a:schemeClr val="tx1"/>
                          </a:solidFill>
                          <a:latin typeface="Cambria Math" panose="02040503050406030204" pitchFamily="18" charset="0"/>
                        </a:rPr>
                        <m:t>=</m:t>
                      </m:r>
                      <m:r>
                        <a:rPr lang="en-IN" i="1" smtClean="0">
                          <a:solidFill>
                            <a:schemeClr val="tx1"/>
                          </a:solidFill>
                          <a:latin typeface="Cambria Math" panose="02040503050406030204" pitchFamily="18" charset="0"/>
                        </a:rPr>
                        <m:t>𝑟</m:t>
                      </m:r>
                      <m:f>
                        <m:fPr>
                          <m:ctrlPr>
                            <a:rPr lang="en-IN" i="1">
                              <a:solidFill>
                                <a:schemeClr val="tx1"/>
                              </a:solidFill>
                              <a:latin typeface="Cambria Math" panose="02040503050406030204" pitchFamily="18" charset="0"/>
                            </a:rPr>
                          </m:ctrlPr>
                        </m:fPr>
                        <m:num>
                          <m:sSub>
                            <m:sSubPr>
                              <m:ctrlPr>
                                <a:rPr lang="en-IN" i="1">
                                  <a:solidFill>
                                    <a:schemeClr val="tx1"/>
                                  </a:solidFill>
                                  <a:latin typeface="Cambria Math" panose="02040503050406030204" pitchFamily="18" charset="0"/>
                                </a:rPr>
                              </m:ctrlPr>
                            </m:sSubPr>
                            <m:e>
                              <m:r>
                                <a:rPr lang="en-IN" i="1">
                                  <a:solidFill>
                                    <a:schemeClr val="tx1"/>
                                  </a:solidFill>
                                  <a:latin typeface="Cambria Math" panose="02040503050406030204" pitchFamily="18" charset="0"/>
                                </a:rPr>
                                <m:t>𝑠</m:t>
                              </m:r>
                            </m:e>
                            <m:sub>
                              <m:r>
                                <a:rPr lang="en-IN" i="1">
                                  <a:solidFill>
                                    <a:schemeClr val="tx1"/>
                                  </a:solidFill>
                                  <a:latin typeface="Cambria Math" panose="02040503050406030204" pitchFamily="18" charset="0"/>
                                </a:rPr>
                                <m:t>𝑦</m:t>
                              </m:r>
                            </m:sub>
                          </m:sSub>
                        </m:num>
                        <m:den>
                          <m:sSub>
                            <m:sSubPr>
                              <m:ctrlPr>
                                <a:rPr lang="en-IN" i="1">
                                  <a:solidFill>
                                    <a:schemeClr val="tx1"/>
                                  </a:solidFill>
                                  <a:latin typeface="Cambria Math" panose="02040503050406030204" pitchFamily="18" charset="0"/>
                                </a:rPr>
                              </m:ctrlPr>
                            </m:sSubPr>
                            <m:e>
                              <m:r>
                                <a:rPr lang="en-IN" i="1">
                                  <a:solidFill>
                                    <a:schemeClr val="tx1"/>
                                  </a:solidFill>
                                  <a:latin typeface="Cambria Math" panose="02040503050406030204" pitchFamily="18" charset="0"/>
                                </a:rPr>
                                <m:t>𝑠</m:t>
                              </m:r>
                            </m:e>
                            <m:sub>
                              <m:r>
                                <a:rPr lang="en-IN" i="1">
                                  <a:solidFill>
                                    <a:schemeClr val="tx1"/>
                                  </a:solidFill>
                                  <a:latin typeface="Cambria Math" panose="02040503050406030204" pitchFamily="18" charset="0"/>
                                </a:rPr>
                                <m:t>𝑥</m:t>
                              </m:r>
                            </m:sub>
                          </m:sSub>
                        </m:den>
                      </m:f>
                    </m:oMath>
                  </m:oMathPara>
                </a14:m>
                <a:endParaRPr lang="en-US" dirty="0">
                  <a:solidFill>
                    <a:schemeClr val="tx1"/>
                  </a:solidFill>
                  <a:latin typeface="Arial" pitchFamily="34" charset="0"/>
                  <a:ea typeface="ＭＳ Ｐゴシック" pitchFamily="34" charset="-128"/>
                  <a:cs typeface="Arial" pitchFamily="34" charset="0"/>
                </a:endParaRPr>
              </a:p>
              <a:p>
                <a:pPr marL="442913" lvl="1" indent="-442913" fontAlgn="auto">
                  <a:spcBef>
                    <a:spcPts val="600"/>
                  </a:spcBef>
                  <a:spcAft>
                    <a:spcPts val="600"/>
                  </a:spcAft>
                </a:pPr>
                <a:r>
                  <a:rPr lang="en-US" sz="2400" dirty="0">
                    <a:solidFill>
                      <a:schemeClr val="tx1"/>
                    </a:solidFill>
                    <a:latin typeface="Arial" pitchFamily="34" charset="0"/>
                    <a:ea typeface="ＭＳ Ｐゴシック" pitchFamily="34" charset="-128"/>
                    <a:cs typeface="Arial" pitchFamily="34" charset="0"/>
                  </a:rPr>
                  <a:t>The slope </a:t>
                </a:r>
                <a:r>
                  <a:rPr lang="en-US" sz="2400" i="1" dirty="0">
                    <a:solidFill>
                      <a:schemeClr val="tx1"/>
                    </a:solidFill>
                    <a:latin typeface="Times New Roman" pitchFamily="18" charset="0"/>
                    <a:ea typeface="ＭＳ Ｐゴシック" pitchFamily="34" charset="-128"/>
                    <a:cs typeface="Times New Roman" pitchFamily="18" charset="0"/>
                  </a:rPr>
                  <a:t>b</a:t>
                </a:r>
                <a:r>
                  <a:rPr lang="en-US" sz="2400" dirty="0">
                    <a:solidFill>
                      <a:schemeClr val="tx1"/>
                    </a:solidFill>
                    <a:latin typeface="Arial" pitchFamily="34" charset="0"/>
                    <a:ea typeface="ＭＳ Ｐゴシック" pitchFamily="34" charset="-128"/>
                    <a:cs typeface="Arial" pitchFamily="34" charset="0"/>
                  </a:rPr>
                  <a:t> and correlation </a:t>
                </a:r>
                <a:r>
                  <a:rPr lang="en-US" sz="2400" i="1" dirty="0">
                    <a:solidFill>
                      <a:schemeClr val="tx1"/>
                    </a:solidFill>
                    <a:latin typeface="Times New Roman" pitchFamily="18" charset="0"/>
                    <a:ea typeface="ＭＳ Ｐゴシック" pitchFamily="34" charset="-128"/>
                    <a:cs typeface="Times New Roman" pitchFamily="18" charset="0"/>
                  </a:rPr>
                  <a:t>r</a:t>
                </a:r>
                <a:r>
                  <a:rPr lang="en-US" sz="2400" dirty="0">
                    <a:solidFill>
                      <a:schemeClr val="tx1"/>
                    </a:solidFill>
                    <a:latin typeface="Arial" pitchFamily="34" charset="0"/>
                    <a:ea typeface="ＭＳ Ｐゴシック" pitchFamily="34" charset="-128"/>
                    <a:cs typeface="Arial" pitchFamily="34" charset="0"/>
                  </a:rPr>
                  <a:t> always have the same sign.</a:t>
                </a:r>
              </a:p>
              <a:p>
                <a:pPr marL="442913" lvl="1" indent="-442913" fontAlgn="auto">
                  <a:spcBef>
                    <a:spcPts val="600"/>
                  </a:spcBef>
                  <a:spcAft>
                    <a:spcPts val="600"/>
                  </a:spcAft>
                </a:pPr>
                <a:r>
                  <a:rPr lang="en-US" sz="2400" dirty="0">
                    <a:solidFill>
                      <a:schemeClr val="tx1"/>
                    </a:solidFill>
                    <a:latin typeface="Arial" pitchFamily="34" charset="0"/>
                    <a:ea typeface="ＭＳ Ｐゴシック" pitchFamily="34" charset="-128"/>
                    <a:cs typeface="Arial" pitchFamily="34" charset="0"/>
                  </a:rPr>
                  <a:t>Along the regression line, a change of 1 standard deviation in </a:t>
                </a:r>
                <a14:m>
                  <m:oMath xmlns:m="http://schemas.openxmlformats.org/officeDocument/2006/math">
                    <m:r>
                      <a:rPr lang="en-US" sz="2400" i="1" dirty="0" smtClean="0">
                        <a:solidFill>
                          <a:schemeClr val="tx1"/>
                        </a:solidFill>
                        <a:latin typeface="Cambria Math"/>
                        <a:ea typeface="ＭＳ Ｐゴシック" pitchFamily="34" charset="-128"/>
                        <a:cs typeface="Arial" pitchFamily="34" charset="0"/>
                      </a:rPr>
                      <m:t>𝑥</m:t>
                    </m:r>
                  </m:oMath>
                </a14:m>
                <a:r>
                  <a:rPr lang="en-US" sz="2400" dirty="0">
                    <a:solidFill>
                      <a:schemeClr val="tx1"/>
                    </a:solidFill>
                    <a:latin typeface="Arial" pitchFamily="34" charset="0"/>
                    <a:ea typeface="ＭＳ Ｐゴシック" pitchFamily="34" charset="-128"/>
                    <a:cs typeface="Arial" pitchFamily="34" charset="0"/>
                  </a:rPr>
                  <a:t> corresponds to a change of </a:t>
                </a:r>
                <a14:m>
                  <m:oMath xmlns:m="http://schemas.openxmlformats.org/officeDocument/2006/math">
                    <m:r>
                      <a:rPr lang="en-US" sz="2400" i="1" dirty="0" smtClean="0">
                        <a:solidFill>
                          <a:schemeClr val="tx1"/>
                        </a:solidFill>
                        <a:latin typeface="Cambria Math"/>
                        <a:ea typeface="ＭＳ Ｐゴシック" pitchFamily="34" charset="-128"/>
                        <a:cs typeface="Arial" pitchFamily="34" charset="0"/>
                      </a:rPr>
                      <m:t>𝑟</m:t>
                    </m:r>
                  </m:oMath>
                </a14:m>
                <a:r>
                  <a:rPr lang="en-US" sz="2400" dirty="0">
                    <a:solidFill>
                      <a:schemeClr val="tx1"/>
                    </a:solidFill>
                    <a:latin typeface="Arial" pitchFamily="34" charset="0"/>
                    <a:ea typeface="ＭＳ Ｐゴシック" pitchFamily="34" charset="-128"/>
                    <a:cs typeface="Arial" pitchFamily="34" charset="0"/>
                  </a:rPr>
                  <a:t> standard deviations in </a:t>
                </a:r>
                <a14:m>
                  <m:oMath xmlns:m="http://schemas.openxmlformats.org/officeDocument/2006/math">
                    <m:r>
                      <a:rPr lang="en-US" sz="2400" i="1" dirty="0" smtClean="0">
                        <a:solidFill>
                          <a:schemeClr val="tx1"/>
                        </a:solidFill>
                        <a:latin typeface="Cambria Math"/>
                        <a:ea typeface="ＭＳ Ｐゴシック" pitchFamily="34" charset="-128"/>
                        <a:cs typeface="Arial" pitchFamily="34" charset="0"/>
                      </a:rPr>
                      <m:t>𝑦</m:t>
                    </m:r>
                  </m:oMath>
                </a14:m>
                <a:r>
                  <a:rPr lang="en-US" sz="2400" dirty="0">
                    <a:solidFill>
                      <a:schemeClr val="tx1"/>
                    </a:solidFill>
                    <a:latin typeface="Arial" pitchFamily="34" charset="0"/>
                    <a:ea typeface="ＭＳ Ｐゴシック" pitchFamily="34" charset="-128"/>
                    <a:cs typeface="Arial" pitchFamily="34" charset="0"/>
                  </a:rPr>
                  <a:t>.</a:t>
                </a:r>
              </a:p>
              <a:p>
                <a:pPr marL="442913" indent="-442913" fontAlgn="auto">
                  <a:spcBef>
                    <a:spcPts val="600"/>
                  </a:spcBef>
                  <a:spcAft>
                    <a:spcPts val="600"/>
                  </a:spcAft>
                </a:pPr>
                <a:r>
                  <a:rPr lang="en-US" dirty="0">
                    <a:solidFill>
                      <a:schemeClr val="tx1"/>
                    </a:solidFill>
                    <a:latin typeface="Arial" pitchFamily="34" charset="0"/>
                    <a:ea typeface="ＭＳ Ｐゴシック" pitchFamily="34" charset="-128"/>
                    <a:cs typeface="Arial" pitchFamily="34" charset="0"/>
                  </a:rPr>
                  <a:t>The least-squares regression line always passes through (</a:t>
                </a:r>
                <a14:m>
                  <m:oMath xmlns:m="http://schemas.openxmlformats.org/officeDocument/2006/math">
                    <m:acc>
                      <m:accPr>
                        <m:chr m:val="̅"/>
                        <m:ctrlPr>
                          <a:rPr lang="en-US" i="1" smtClean="0">
                            <a:solidFill>
                              <a:schemeClr val="tx1"/>
                            </a:solidFill>
                            <a:latin typeface="Cambria Math" panose="02040503050406030204" pitchFamily="18" charset="0"/>
                            <a:ea typeface="ＭＳ Ｐゴシック" pitchFamily="34" charset="-128"/>
                            <a:cs typeface="Arial" pitchFamily="34" charset="0"/>
                          </a:rPr>
                        </m:ctrlPr>
                      </m:accPr>
                      <m:e>
                        <m:r>
                          <a:rPr lang="en-US" b="0" i="1" smtClean="0">
                            <a:solidFill>
                              <a:schemeClr val="tx1"/>
                            </a:solidFill>
                            <a:latin typeface="Cambria Math"/>
                            <a:ea typeface="ＭＳ Ｐゴシック" pitchFamily="34" charset="-128"/>
                            <a:cs typeface="Arial" pitchFamily="34" charset="0"/>
                          </a:rPr>
                          <m:t>𝑥</m:t>
                        </m:r>
                      </m:e>
                    </m:acc>
                  </m:oMath>
                </a14:m>
                <a:r>
                  <a:rPr lang="en-US" dirty="0">
                    <a:solidFill>
                      <a:schemeClr val="tx1"/>
                    </a:solidFill>
                    <a:latin typeface="Arial" pitchFamily="34" charset="0"/>
                    <a:ea typeface="ＭＳ Ｐゴシック" pitchFamily="34" charset="-128"/>
                    <a:cs typeface="Arial" pitchFamily="34" charset="0"/>
                  </a:rPr>
                  <a:t>, </a:t>
                </a:r>
                <a14:m>
                  <m:oMath xmlns:m="http://schemas.openxmlformats.org/officeDocument/2006/math">
                    <m:acc>
                      <m:accPr>
                        <m:chr m:val="̅"/>
                        <m:ctrlPr>
                          <a:rPr lang="en-US" i="1" dirty="0" smtClean="0">
                            <a:solidFill>
                              <a:schemeClr val="tx1"/>
                            </a:solidFill>
                            <a:latin typeface="Cambria Math" panose="02040503050406030204" pitchFamily="18" charset="0"/>
                            <a:ea typeface="ＭＳ Ｐゴシック" pitchFamily="34" charset="-128"/>
                            <a:cs typeface="Arial" pitchFamily="34" charset="0"/>
                          </a:rPr>
                        </m:ctrlPr>
                      </m:accPr>
                      <m:e>
                        <m:r>
                          <a:rPr lang="en-US" b="0" i="1" dirty="0" smtClean="0">
                            <a:solidFill>
                              <a:schemeClr val="tx1"/>
                            </a:solidFill>
                            <a:latin typeface="Cambria Math"/>
                            <a:ea typeface="ＭＳ Ｐゴシック" pitchFamily="34" charset="-128"/>
                            <a:cs typeface="Arial" pitchFamily="34" charset="0"/>
                          </a:rPr>
                          <m:t>𝑦</m:t>
                        </m:r>
                      </m:e>
                    </m:acc>
                  </m:oMath>
                </a14:m>
                <a:r>
                  <a:rPr lang="en-US" dirty="0">
                    <a:solidFill>
                      <a:schemeClr val="tx1"/>
                    </a:solidFill>
                    <a:latin typeface="Arial" pitchFamily="34" charset="0"/>
                    <a:ea typeface="ＭＳ Ｐゴシック" pitchFamily="34" charset="-128"/>
                    <a:cs typeface="Arial" pitchFamily="34" charset="0"/>
                  </a:rPr>
                  <a:t>) on the graph of </a:t>
                </a:r>
                <a:r>
                  <a:rPr lang="en-US" i="1" dirty="0">
                    <a:solidFill>
                      <a:schemeClr val="tx1"/>
                    </a:solidFill>
                    <a:latin typeface="Times New Roman" pitchFamily="18" charset="0"/>
                    <a:ea typeface="ＭＳ Ｐゴシック" pitchFamily="34" charset="-128"/>
                    <a:cs typeface="Times New Roman" pitchFamily="18" charset="0"/>
                  </a:rPr>
                  <a:t>y</a:t>
                </a:r>
                <a:r>
                  <a:rPr lang="en-US" dirty="0">
                    <a:solidFill>
                      <a:schemeClr val="tx1"/>
                    </a:solidFill>
                    <a:latin typeface="Arial" pitchFamily="34" charset="0"/>
                    <a:ea typeface="ＭＳ Ｐゴシック" pitchFamily="34" charset="-128"/>
                    <a:cs typeface="Arial" pitchFamily="34" charset="0"/>
                  </a:rPr>
                  <a:t> against </a:t>
                </a:r>
                <a:r>
                  <a:rPr lang="en-US" i="1" dirty="0">
                    <a:solidFill>
                      <a:schemeClr val="tx1"/>
                    </a:solidFill>
                    <a:latin typeface="Times New Roman" pitchFamily="18" charset="0"/>
                    <a:ea typeface="ＭＳ Ｐゴシック" pitchFamily="34" charset="-128"/>
                    <a:cs typeface="Times New Roman" pitchFamily="18" charset="0"/>
                  </a:rPr>
                  <a:t>x</a:t>
                </a:r>
                <a:r>
                  <a:rPr lang="en-US" dirty="0">
                    <a:solidFill>
                      <a:schemeClr val="tx1"/>
                    </a:solidFill>
                    <a:latin typeface="Arial" pitchFamily="34" charset="0"/>
                    <a:ea typeface="ＭＳ Ｐゴシック" pitchFamily="34" charset="-128"/>
                    <a:cs typeface="Arial" pitchFamily="34" charset="0"/>
                  </a:rPr>
                  <a:t>.</a:t>
                </a:r>
              </a:p>
            </p:txBody>
          </p:sp>
        </mc:Choice>
        <mc:Fallback xmlns="">
          <p:sp>
            <p:nvSpPr>
              <p:cNvPr id="6" name="Rectangle 3"/>
              <p:cNvSpPr txBox="1">
                <a:spLocks noRot="1" noChangeAspect="1" noMove="1" noResize="1" noEditPoints="1" noAdjustHandles="1" noChangeArrowheads="1" noChangeShapeType="1" noTextEdit="1"/>
              </p:cNvSpPr>
              <p:nvPr/>
            </p:nvSpPr>
            <p:spPr>
              <a:xfrm>
                <a:off x="235132" y="1590932"/>
                <a:ext cx="8752114" cy="5235378"/>
              </a:xfrm>
              <a:prstGeom prst="rect">
                <a:avLst/>
              </a:prstGeom>
              <a:blipFill rotWithShape="0">
                <a:blip r:embed="rId2"/>
                <a:stretch>
                  <a:fillRect l="-418" t="-815" r="-1882"/>
                </a:stretch>
              </a:blipFill>
            </p:spPr>
            <p:txBody>
              <a:bodyPr/>
              <a:lstStyle/>
              <a:p>
                <a:r>
                  <a:rPr lang="en-IN">
                    <a:noFill/>
                  </a:rPr>
                  <a:t> </a:t>
                </a:r>
              </a:p>
            </p:txBody>
          </p:sp>
        </mc:Fallback>
      </mc:AlternateContent>
      <p:sp>
        <p:nvSpPr>
          <p:cNvPr id="2" name="Slide Number Placeholder 1">
            <a:extLst>
              <a:ext uri="{FF2B5EF4-FFF2-40B4-BE49-F238E27FC236}">
                <a16:creationId xmlns:a16="http://schemas.microsoft.com/office/drawing/2014/main" id="{44E222F7-5172-3543-B087-C92C0C54FAD1}"/>
              </a:ext>
            </a:extLst>
          </p:cNvPr>
          <p:cNvSpPr>
            <a:spLocks noGrp="1"/>
          </p:cNvSpPr>
          <p:nvPr>
            <p:ph type="sldNum" sz="quarter" idx="12"/>
          </p:nvPr>
        </p:nvSpPr>
        <p:spPr/>
        <p:txBody>
          <a:bodyPr/>
          <a:lstStyle/>
          <a:p>
            <a:fld id="{3B9E36B2-B467-4880-AB23-8F1A06B4F20F}" type="slidenum">
              <a:rPr lang="en-US" smtClean="0"/>
              <a:pPr/>
              <a:t>26</a:t>
            </a:fld>
            <a:endParaRPr lang="en-US"/>
          </a:p>
        </p:txBody>
      </p:sp>
    </p:spTree>
    <p:extLst>
      <p:ext uri="{BB962C8B-B14F-4D97-AF65-F5344CB8AC3E}">
        <p14:creationId xmlns:p14="http://schemas.microsoft.com/office/powerpoint/2010/main" val="1378582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9E0000"/>
                </a:solidFill>
                <a:ea typeface="ＭＳ Ｐゴシック" pitchFamily="34" charset="-128"/>
              </a:rPr>
              <a:t>Facts about Least Squares</a:t>
            </a:r>
            <a:endParaRPr lang="en-IN" dirty="0">
              <a:solidFill>
                <a:srgbClr val="9E0000"/>
              </a:solidFill>
            </a:endParaRPr>
          </a:p>
        </p:txBody>
      </p:sp>
      <mc:AlternateContent xmlns:mc="http://schemas.openxmlformats.org/markup-compatibility/2006" xmlns:a14="http://schemas.microsoft.com/office/drawing/2010/main">
        <mc:Choice Requires="a14">
          <p:sp>
            <p:nvSpPr>
              <p:cNvPr id="4" name="Rectangle 3"/>
              <p:cNvSpPr txBox="1">
                <a:spLocks noGrp="1" noChangeArrowheads="1"/>
              </p:cNvSpPr>
              <p:nvPr>
                <p:ph idx="1"/>
              </p:nvPr>
            </p:nvSpPr>
            <p:spPr bwMode="auto">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4D26"/>
                  </a:buClr>
                  <a:buSzPct val="65000"/>
                  <a:buFont typeface="Wingdings" pitchFamily="2" charset="2"/>
                  <a:buChar char="p"/>
                  <a:defRPr sz="2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rgbClr val="CC0000"/>
                  </a:buClr>
                  <a:buSzPct val="60000"/>
                  <a:buFont typeface="Wingdings" pitchFamily="2" charset="2"/>
                  <a:buChar char="p"/>
                  <a:defRPr>
                    <a:solidFill>
                      <a:schemeClr val="tx1"/>
                    </a:solidFill>
                    <a:latin typeface="+mn-lt"/>
                    <a:ea typeface="ＭＳ Ｐゴシック" charset="0"/>
                  </a:defRPr>
                </a:lvl2pPr>
                <a:lvl3pPr marL="1022350" indent="-350838" algn="l" rtl="0" eaLnBrk="0" fontAlgn="base" hangingPunct="0">
                  <a:spcBef>
                    <a:spcPct val="20000"/>
                  </a:spcBef>
                  <a:spcAft>
                    <a:spcPct val="0"/>
                  </a:spcAft>
                  <a:buClr>
                    <a:srgbClr val="004D26"/>
                  </a:buClr>
                  <a:buSzPct val="65000"/>
                  <a:buFont typeface="Wingdings" pitchFamily="2" charset="2"/>
                  <a:buChar char="§"/>
                  <a:defRPr>
                    <a:solidFill>
                      <a:schemeClr val="tx1"/>
                    </a:solidFill>
                    <a:latin typeface="+mn-lt"/>
                    <a:ea typeface="ＭＳ Ｐゴシック" charset="0"/>
                  </a:defRPr>
                </a:lvl3pPr>
                <a:lvl4pPr marL="1339850" indent="-315913" algn="l" rtl="0" eaLnBrk="0" fontAlgn="base" hangingPunct="0">
                  <a:spcBef>
                    <a:spcPct val="20000"/>
                  </a:spcBef>
                  <a:spcAft>
                    <a:spcPct val="0"/>
                  </a:spcAft>
                  <a:buClr>
                    <a:srgbClr val="CC0000"/>
                  </a:buClr>
                  <a:buSzPct val="70000"/>
                  <a:buFont typeface="Wingdings" pitchFamily="2" charset="2"/>
                  <a:buChar char="§"/>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9pPr>
              </a:lstStyle>
              <a:p>
                <a:pPr marL="381000" indent="-381000" eaLnBrk="1" hangingPunct="1">
                  <a:buFont typeface="Wingdings" pitchFamily="2" charset="2"/>
                  <a:buNone/>
                </a:pPr>
                <a:r>
                  <a:rPr lang="en-US" altLang="en-US" kern="0" dirty="0">
                    <a:ea typeface="ＭＳ Ｐゴシック" pitchFamily="34" charset="-128"/>
                  </a:rPr>
                  <a:t>The least-squares regression line always passes through which point?</a:t>
                </a:r>
              </a:p>
              <a:p>
                <a:pPr marL="0" indent="0" eaLnBrk="1" hangingPunct="1">
                  <a:buFont typeface="Wingdings" pitchFamily="2" charset="2"/>
                  <a:buNone/>
                </a:pPr>
                <a:endParaRPr lang="en-US" altLang="en-US" kern="0" dirty="0">
                  <a:ea typeface="ＭＳ Ｐゴシック" pitchFamily="34" charset="-128"/>
                </a:endParaRPr>
              </a:p>
              <a:p>
                <a:pPr eaLnBrk="1" hangingPunct="1">
                  <a:buClrTx/>
                  <a:buSzPct val="80000"/>
                  <a:buFont typeface="+mj-lt"/>
                  <a:buAutoNum type="alphaLcParenR"/>
                </a:pPr>
                <a:r>
                  <a:rPr lang="en-US" altLang="en-US" kern="0" dirty="0">
                    <a:ea typeface="ＭＳ Ｐゴシック" pitchFamily="34" charset="-128"/>
                  </a:rPr>
                  <a:t>(0, 0)</a:t>
                </a:r>
              </a:p>
              <a:p>
                <a:pPr eaLnBrk="1" hangingPunct="1">
                  <a:buClrTx/>
                  <a:buSzPct val="80000"/>
                  <a:buFont typeface="+mj-lt"/>
                  <a:buAutoNum type="alphaLcParenR"/>
                </a:pPr>
                <a:r>
                  <a:rPr lang="en-US" altLang="en-US" kern="0" dirty="0">
                    <a:ea typeface="ＭＳ Ｐゴシック" pitchFamily="34" charset="-128"/>
                  </a:rPr>
                  <a:t>( </a:t>
                </a:r>
                <a14:m>
                  <m:oMath xmlns:m="http://schemas.openxmlformats.org/officeDocument/2006/math">
                    <m:bar>
                      <m:barPr>
                        <m:pos m:val="top"/>
                        <m:ctrlPr>
                          <a:rPr lang="en-US" altLang="en-US" i="1" kern="0" smtClean="0">
                            <a:latin typeface="Cambria Math" panose="02040503050406030204" pitchFamily="18" charset="0"/>
                            <a:ea typeface="ＭＳ Ｐゴシック" pitchFamily="34" charset="-128"/>
                          </a:rPr>
                        </m:ctrlPr>
                      </m:barPr>
                      <m:e>
                        <m:r>
                          <a:rPr lang="en-IN" altLang="en-US" i="1" kern="0" smtClean="0">
                            <a:latin typeface="Cambria Math" panose="02040503050406030204" pitchFamily="18" charset="0"/>
                            <a:ea typeface="ＭＳ Ｐゴシック" pitchFamily="34" charset="-128"/>
                          </a:rPr>
                          <m:t>𝑥</m:t>
                        </m:r>
                      </m:e>
                    </m:bar>
                  </m:oMath>
                </a14:m>
                <a:r>
                  <a:rPr lang="en-US" altLang="en-US" kern="0" dirty="0">
                    <a:ea typeface="ＭＳ Ｐゴシック" pitchFamily="34" charset="-128"/>
                  </a:rPr>
                  <a:t> , 0)</a:t>
                </a:r>
              </a:p>
              <a:p>
                <a:pPr eaLnBrk="1" hangingPunct="1">
                  <a:buClrTx/>
                  <a:buSzPct val="80000"/>
                  <a:buFont typeface="+mj-lt"/>
                  <a:buAutoNum type="alphaLcParenR"/>
                </a:pPr>
                <a:r>
                  <a:rPr lang="en-US" altLang="en-US" kern="0" dirty="0">
                    <a:ea typeface="ＭＳ Ｐゴシック" pitchFamily="34" charset="-128"/>
                  </a:rPr>
                  <a:t>(0, </a:t>
                </a:r>
                <a14:m>
                  <m:oMath xmlns:m="http://schemas.openxmlformats.org/officeDocument/2006/math">
                    <m:bar>
                      <m:barPr>
                        <m:pos m:val="top"/>
                        <m:ctrlPr>
                          <a:rPr lang="en-US" altLang="en-US" i="1" kern="0">
                            <a:latin typeface="Cambria Math" panose="02040503050406030204" pitchFamily="18" charset="0"/>
                            <a:ea typeface="ＭＳ Ｐゴシック" pitchFamily="34" charset="-128"/>
                          </a:rPr>
                        </m:ctrlPr>
                      </m:barPr>
                      <m:e>
                        <m:r>
                          <a:rPr lang="en-IN" altLang="en-US" i="1" kern="0" smtClean="0">
                            <a:latin typeface="Cambria Math" panose="02040503050406030204" pitchFamily="18" charset="0"/>
                            <a:ea typeface="ＭＳ Ｐゴシック" pitchFamily="34" charset="-128"/>
                          </a:rPr>
                          <m:t>𝑦</m:t>
                        </m:r>
                      </m:e>
                    </m:bar>
                  </m:oMath>
                </a14:m>
                <a:r>
                  <a:rPr lang="en-US" altLang="en-US" kern="0" dirty="0">
                    <a:ea typeface="ＭＳ Ｐゴシック" pitchFamily="34" charset="-128"/>
                  </a:rPr>
                  <a:t> )</a:t>
                </a:r>
              </a:p>
              <a:p>
                <a:pPr eaLnBrk="1" hangingPunct="1">
                  <a:buClrTx/>
                  <a:buSzPct val="80000"/>
                  <a:buFont typeface="+mj-lt"/>
                  <a:buAutoNum type="alphaLcParenR"/>
                </a:pPr>
                <a:r>
                  <a:rPr lang="en-US" altLang="en-US" kern="0" dirty="0">
                    <a:ea typeface="ＭＳ Ｐゴシック" pitchFamily="34" charset="-128"/>
                  </a:rPr>
                  <a:t>( </a:t>
                </a:r>
                <a14:m>
                  <m:oMath xmlns:m="http://schemas.openxmlformats.org/officeDocument/2006/math">
                    <m:bar>
                      <m:barPr>
                        <m:pos m:val="top"/>
                        <m:ctrlPr>
                          <a:rPr lang="en-US" altLang="en-US" i="1" kern="0">
                            <a:latin typeface="Cambria Math" panose="02040503050406030204" pitchFamily="18" charset="0"/>
                            <a:ea typeface="ＭＳ Ｐゴシック" pitchFamily="34" charset="-128"/>
                          </a:rPr>
                        </m:ctrlPr>
                      </m:barPr>
                      <m:e>
                        <m:r>
                          <a:rPr lang="en-IN" altLang="en-US" i="1" kern="0">
                            <a:latin typeface="Cambria Math" panose="02040503050406030204" pitchFamily="18" charset="0"/>
                            <a:ea typeface="ＭＳ Ｐゴシック" pitchFamily="34" charset="-128"/>
                          </a:rPr>
                          <m:t>𝑥</m:t>
                        </m:r>
                      </m:e>
                    </m:bar>
                  </m:oMath>
                </a14:m>
                <a:r>
                  <a:rPr lang="en-US" altLang="en-US" kern="0" dirty="0">
                    <a:ea typeface="ＭＳ Ｐゴシック" pitchFamily="34" charset="-128"/>
                  </a:rPr>
                  <a:t>, </a:t>
                </a:r>
                <a14:m>
                  <m:oMath xmlns:m="http://schemas.openxmlformats.org/officeDocument/2006/math">
                    <m:bar>
                      <m:barPr>
                        <m:pos m:val="top"/>
                        <m:ctrlPr>
                          <a:rPr lang="en-US" altLang="en-US" i="1" kern="0">
                            <a:latin typeface="Cambria Math" panose="02040503050406030204" pitchFamily="18" charset="0"/>
                            <a:ea typeface="ＭＳ Ｐゴシック" pitchFamily="34" charset="-128"/>
                          </a:rPr>
                        </m:ctrlPr>
                      </m:barPr>
                      <m:e>
                        <m:r>
                          <a:rPr lang="en-IN" altLang="en-US" i="1" kern="0" smtClean="0">
                            <a:latin typeface="Cambria Math" panose="02040503050406030204" pitchFamily="18" charset="0"/>
                            <a:ea typeface="ＭＳ Ｐゴシック" pitchFamily="34" charset="-128"/>
                          </a:rPr>
                          <m:t>𝑦</m:t>
                        </m:r>
                      </m:e>
                    </m:bar>
                  </m:oMath>
                </a14:m>
                <a:r>
                  <a:rPr lang="en-US" altLang="en-US" kern="0" dirty="0">
                    <a:ea typeface="ＭＳ Ｐゴシック" pitchFamily="34" charset="-128"/>
                  </a:rPr>
                  <a:t> )</a:t>
                </a:r>
              </a:p>
            </p:txBody>
          </p:sp>
        </mc:Choice>
        <mc:Fallback xmlns="">
          <p:sp>
            <p:nvSpPr>
              <p:cNvPr id="4" name="Rectangle 3"/>
              <p:cNvSpPr txBox="1">
                <a:spLocks noGrp="1" noRot="1" noChangeAspect="1" noMove="1" noResize="1" noEditPoints="1" noAdjustHandles="1" noChangeArrowheads="1" noChangeShapeType="1" noTextEdit="1"/>
              </p:cNvSpPr>
              <p:nvPr>
                <p:ph idx="1"/>
              </p:nvPr>
            </p:nvSpPr>
            <p:spPr bwMode="auto">
              <a:prstGeom prst="rect">
                <a:avLst/>
              </a:prstGeom>
              <a:blipFill rotWithShape="0">
                <a:blip r:embed="rId2"/>
                <a:stretch>
                  <a:fillRect l="-741" t="-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7505ED0-E750-DD4B-9CC0-1A32F1C1A29B}"/>
              </a:ext>
            </a:extLst>
          </p:cNvPr>
          <p:cNvSpPr>
            <a:spLocks noGrp="1"/>
          </p:cNvSpPr>
          <p:nvPr>
            <p:ph type="sldNum" sz="quarter" idx="12"/>
          </p:nvPr>
        </p:nvSpPr>
        <p:spPr/>
        <p:txBody>
          <a:bodyPr/>
          <a:lstStyle/>
          <a:p>
            <a:fld id="{3B9E36B2-B467-4880-AB23-8F1A06B4F20F}" type="slidenum">
              <a:rPr lang="en-US" smtClean="0"/>
              <a:pPr/>
              <a:t>27</a:t>
            </a:fld>
            <a:endParaRPr lang="en-US"/>
          </a:p>
        </p:txBody>
      </p:sp>
    </p:spTree>
    <p:extLst>
      <p:ext uri="{BB962C8B-B14F-4D97-AF65-F5344CB8AC3E}">
        <p14:creationId xmlns:p14="http://schemas.microsoft.com/office/powerpoint/2010/main" val="10239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590" dirty="0">
                <a:solidFill>
                  <a:srgbClr val="9E0000"/>
                </a:solidFill>
                <a:ea typeface="ＭＳ Ｐゴシック" pitchFamily="34" charset="-128"/>
              </a:rPr>
              <a:t>Facts about Least Squares</a:t>
            </a:r>
            <a:br>
              <a:rPr lang="en-US" altLang="en-US" dirty="0">
                <a:solidFill>
                  <a:srgbClr val="9E0000"/>
                </a:solidFill>
                <a:latin typeface="Garamond" pitchFamily="18" charset="0"/>
              </a:rPr>
            </a:br>
            <a:endParaRPr lang="en-US" dirty="0">
              <a:solidFill>
                <a:srgbClr val="9E0000"/>
              </a:solidFill>
            </a:endParaRPr>
          </a:p>
        </p:txBody>
      </p:sp>
      <p:sp>
        <p:nvSpPr>
          <p:cNvPr id="3" name="Content Placeholder 2"/>
          <p:cNvSpPr>
            <a:spLocks noGrp="1"/>
          </p:cNvSpPr>
          <p:nvPr>
            <p:ph idx="1"/>
          </p:nvPr>
        </p:nvSpPr>
        <p:spPr>
          <a:xfrm>
            <a:off x="457200" y="1143000"/>
            <a:ext cx="8229600" cy="3962400"/>
          </a:xfrm>
        </p:spPr>
        <p:txBody>
          <a:bodyPr/>
          <a:lstStyle/>
          <a:p>
            <a:pPr marL="0" indent="0">
              <a:buNone/>
            </a:pPr>
            <a:r>
              <a:rPr lang="en-US" altLang="en-US" dirty="0"/>
              <a:t>If </a:t>
            </a:r>
            <a:r>
              <a:rPr lang="en-US" altLang="en-US" i="1" dirty="0"/>
              <a:t>y</a:t>
            </a:r>
            <a:r>
              <a:rPr lang="en-US" altLang="en-US" dirty="0"/>
              <a:t> is the response variable and </a:t>
            </a:r>
            <a:r>
              <a:rPr lang="en-US" altLang="en-US" i="1" dirty="0"/>
              <a:t>x</a:t>
            </a:r>
            <a:r>
              <a:rPr lang="en-US" altLang="en-US" dirty="0"/>
              <a:t> is the explanatory variable, what does the regression line allow you to do that correlation does not?</a:t>
            </a:r>
          </a:p>
          <a:p>
            <a:pPr marL="0" indent="0">
              <a:buNone/>
            </a:pPr>
            <a:endParaRPr lang="en-US" altLang="en-US" dirty="0"/>
          </a:p>
          <a:p>
            <a:pPr marL="342900" indent="-342900">
              <a:spcAft>
                <a:spcPts val="600"/>
              </a:spcAft>
              <a:buClrTx/>
              <a:buSzPct val="80000"/>
              <a:buFont typeface="+mj-lt"/>
              <a:buAutoNum type="alphaLcParenR"/>
            </a:pPr>
            <a:r>
              <a:rPr lang="en-US" altLang="en-US" dirty="0"/>
              <a:t>calculate the exact value of </a:t>
            </a:r>
            <a:r>
              <a:rPr lang="en-US" altLang="en-US" i="1" dirty="0"/>
              <a:t>x</a:t>
            </a:r>
            <a:r>
              <a:rPr lang="en-US" altLang="en-US" dirty="0"/>
              <a:t>, given a value for </a:t>
            </a:r>
            <a:r>
              <a:rPr lang="en-US" altLang="en-US" i="1" dirty="0"/>
              <a:t>y</a:t>
            </a:r>
          </a:p>
          <a:p>
            <a:pPr marL="342900" indent="-342900">
              <a:spcAft>
                <a:spcPts val="600"/>
              </a:spcAft>
              <a:buClrTx/>
              <a:buSzPct val="80000"/>
              <a:buFont typeface="+mj-lt"/>
              <a:buAutoNum type="alphaLcParenR"/>
            </a:pPr>
            <a:r>
              <a:rPr lang="en-US" altLang="en-US" dirty="0"/>
              <a:t>calculate the predicted value of </a:t>
            </a:r>
            <a:r>
              <a:rPr lang="en-US" altLang="en-US" i="1" dirty="0"/>
              <a:t>x</a:t>
            </a:r>
            <a:r>
              <a:rPr lang="en-US" altLang="en-US" dirty="0"/>
              <a:t>, given a value for </a:t>
            </a:r>
            <a:r>
              <a:rPr lang="en-US" altLang="en-US" i="1" dirty="0"/>
              <a:t>y</a:t>
            </a:r>
          </a:p>
          <a:p>
            <a:pPr marL="342900" indent="-342900">
              <a:spcAft>
                <a:spcPts val="600"/>
              </a:spcAft>
              <a:buClrTx/>
              <a:buSzPct val="80000"/>
              <a:buFont typeface="+mj-lt"/>
              <a:buAutoNum type="alphaLcParenR"/>
            </a:pPr>
            <a:r>
              <a:rPr lang="en-US" altLang="en-US" dirty="0"/>
              <a:t>calculate the exact value of </a:t>
            </a:r>
            <a:r>
              <a:rPr lang="en-US" altLang="en-US" i="1" dirty="0"/>
              <a:t>y</a:t>
            </a:r>
            <a:r>
              <a:rPr lang="en-US" altLang="en-US" dirty="0"/>
              <a:t>, given a value for </a:t>
            </a:r>
            <a:r>
              <a:rPr lang="en-US" altLang="en-US" i="1" dirty="0"/>
              <a:t>x</a:t>
            </a:r>
          </a:p>
          <a:p>
            <a:pPr marL="342900" indent="-342900">
              <a:spcAft>
                <a:spcPts val="600"/>
              </a:spcAft>
              <a:buClrTx/>
              <a:buSzPct val="80000"/>
              <a:buFont typeface="+mj-lt"/>
              <a:buAutoNum type="alphaLcParenR"/>
            </a:pPr>
            <a:r>
              <a:rPr lang="en-US" altLang="en-US" dirty="0"/>
              <a:t>calculate the predicted value of </a:t>
            </a:r>
            <a:r>
              <a:rPr lang="en-US" altLang="en-US" i="1" dirty="0"/>
              <a:t>y</a:t>
            </a:r>
            <a:r>
              <a:rPr lang="en-US" altLang="en-US" dirty="0"/>
              <a:t>, given a value for </a:t>
            </a:r>
            <a:r>
              <a:rPr lang="en-US" altLang="en-US" i="1" dirty="0"/>
              <a:t>x</a:t>
            </a:r>
            <a:endParaRPr lang="en-US" altLang="en-US" sz="3600" dirty="0">
              <a:latin typeface="Calibri" pitchFamily="34" charset="0"/>
            </a:endParaRPr>
          </a:p>
        </p:txBody>
      </p:sp>
      <p:sp>
        <p:nvSpPr>
          <p:cNvPr id="4" name="Slide Number Placeholder 3">
            <a:extLst>
              <a:ext uri="{FF2B5EF4-FFF2-40B4-BE49-F238E27FC236}">
                <a16:creationId xmlns:a16="http://schemas.microsoft.com/office/drawing/2014/main" id="{AC83FF79-A45D-594A-AEE3-1BD43EEBB880}"/>
              </a:ext>
            </a:extLst>
          </p:cNvPr>
          <p:cNvSpPr>
            <a:spLocks noGrp="1"/>
          </p:cNvSpPr>
          <p:nvPr>
            <p:ph type="sldNum" sz="quarter" idx="12"/>
          </p:nvPr>
        </p:nvSpPr>
        <p:spPr/>
        <p:txBody>
          <a:bodyPr/>
          <a:lstStyle/>
          <a:p>
            <a:fld id="{3B9E36B2-B467-4880-AB23-8F1A06B4F20F}" type="slidenum">
              <a:rPr lang="en-US" smtClean="0"/>
              <a:pPr/>
              <a:t>28</a:t>
            </a:fld>
            <a:endParaRPr lang="en-US"/>
          </a:p>
        </p:txBody>
      </p:sp>
    </p:spTree>
    <p:extLst>
      <p:ext uri="{BB962C8B-B14F-4D97-AF65-F5344CB8AC3E}">
        <p14:creationId xmlns:p14="http://schemas.microsoft.com/office/powerpoint/2010/main" val="2526817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5132" y="200025"/>
            <a:ext cx="8547226" cy="385764"/>
          </a:xfrm>
        </p:spPr>
        <p:txBody>
          <a:bodyPr>
            <a:normAutofit fontScale="90000"/>
          </a:bodyPr>
          <a:lstStyle/>
          <a:p>
            <a:pPr eaLnBrk="1" hangingPunct="1"/>
            <a:r>
              <a:rPr lang="en-US" sz="4000" dirty="0">
                <a:solidFill>
                  <a:srgbClr val="12345A"/>
                </a:solidFill>
                <a:latin typeface="Gill Sans" charset="0"/>
                <a:ea typeface="ＭＳ Ｐゴシック" pitchFamily="34" charset="-128"/>
              </a:rPr>
              <a:t>The square of the correlation</a:t>
            </a: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235132" y="585790"/>
                <a:ext cx="8752114" cy="627221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42913" indent="-442913" fontAlgn="auto">
                  <a:spcAft>
                    <a:spcPts val="1200"/>
                  </a:spcAft>
                </a:pPr>
                <a:r>
                  <a:rPr lang="en-US" sz="2200" dirty="0">
                    <a:solidFill>
                      <a:schemeClr val="tx1"/>
                    </a:solidFill>
                    <a:latin typeface="+mj-lt"/>
                    <a:ea typeface="ＭＳ Ｐゴシック" pitchFamily="34" charset="-128"/>
                    <a:cs typeface="Arial" pitchFamily="34" charset="0"/>
                  </a:rPr>
                  <a:t>The </a:t>
                </a:r>
                <a:r>
                  <a:rPr lang="en-US" sz="2200" dirty="0">
                    <a:solidFill>
                      <a:srgbClr val="A40000"/>
                    </a:solidFill>
                    <a:latin typeface="+mj-lt"/>
                    <a:ea typeface="ＭＳ Ｐゴシック" pitchFamily="34" charset="-128"/>
                    <a:cs typeface="Arial" pitchFamily="34" charset="0"/>
                  </a:rPr>
                  <a:t>square of the correlation</a:t>
                </a:r>
                <a:r>
                  <a:rPr lang="en-US" sz="2200" dirty="0">
                    <a:solidFill>
                      <a:schemeClr val="tx1"/>
                    </a:solidFill>
                    <a:latin typeface="+mj-lt"/>
                    <a:ea typeface="ＭＳ Ｐゴシック" pitchFamily="34" charset="-128"/>
                    <a:cs typeface="Arial" pitchFamily="34" charset="0"/>
                  </a:rPr>
                  <a:t>, </a:t>
                </a:r>
                <a:r>
                  <a:rPr lang="en-US" sz="2200" i="1" dirty="0">
                    <a:solidFill>
                      <a:schemeClr val="tx1"/>
                    </a:solidFill>
                    <a:latin typeface="+mj-lt"/>
                    <a:ea typeface="ＭＳ Ｐゴシック" pitchFamily="34" charset="-128"/>
                    <a:cs typeface="Times New Roman" pitchFamily="18" charset="0"/>
                  </a:rPr>
                  <a:t>r</a:t>
                </a:r>
                <a:r>
                  <a:rPr lang="en-US" sz="2200" baseline="30000" dirty="0">
                    <a:solidFill>
                      <a:schemeClr val="tx1"/>
                    </a:solidFill>
                    <a:latin typeface="+mj-lt"/>
                    <a:ea typeface="ＭＳ Ｐゴシック" pitchFamily="34" charset="-128"/>
                    <a:cs typeface="Arial" pitchFamily="34" charset="0"/>
                  </a:rPr>
                  <a:t>2</a:t>
                </a:r>
                <a:r>
                  <a:rPr lang="en-US" sz="2200" dirty="0">
                    <a:solidFill>
                      <a:schemeClr val="tx1"/>
                    </a:solidFill>
                    <a:latin typeface="+mj-lt"/>
                    <a:ea typeface="ＭＳ Ｐゴシック" pitchFamily="34" charset="-128"/>
                    <a:cs typeface="Arial" pitchFamily="34" charset="0"/>
                  </a:rPr>
                  <a:t>, is the fraction of the variation in the values of y that is explained by the least-squares regression of </a:t>
                </a:r>
                <a:r>
                  <a:rPr lang="en-US" sz="2200" i="1" dirty="0">
                    <a:solidFill>
                      <a:schemeClr val="tx1"/>
                    </a:solidFill>
                    <a:latin typeface="+mj-lt"/>
                    <a:ea typeface="ＭＳ Ｐゴシック" pitchFamily="34" charset="-128"/>
                    <a:cs typeface="Times New Roman" pitchFamily="18" charset="0"/>
                  </a:rPr>
                  <a:t>y</a:t>
                </a:r>
                <a:r>
                  <a:rPr lang="en-US" sz="2200" dirty="0">
                    <a:solidFill>
                      <a:schemeClr val="tx1"/>
                    </a:solidFill>
                    <a:latin typeface="+mj-lt"/>
                    <a:ea typeface="ＭＳ Ｐゴシック" pitchFamily="34" charset="-128"/>
                    <a:cs typeface="Arial" pitchFamily="34" charset="0"/>
                  </a:rPr>
                  <a:t> on </a:t>
                </a:r>
                <a:r>
                  <a:rPr lang="en-US" sz="2200" i="1" dirty="0">
                    <a:solidFill>
                      <a:schemeClr val="tx1"/>
                    </a:solidFill>
                    <a:latin typeface="+mj-lt"/>
                    <a:ea typeface="ＭＳ Ｐゴシック" pitchFamily="34" charset="-128"/>
                    <a:cs typeface="Times New Roman" pitchFamily="18" charset="0"/>
                  </a:rPr>
                  <a:t>x</a:t>
                </a:r>
                <a:r>
                  <a:rPr lang="en-US" sz="2200" dirty="0">
                    <a:solidFill>
                      <a:schemeClr val="tx1"/>
                    </a:solidFill>
                    <a:latin typeface="+mj-lt"/>
                    <a:ea typeface="ＭＳ Ｐゴシック" pitchFamily="34" charset="-128"/>
                    <a:cs typeface="Arial" pitchFamily="34" charset="0"/>
                  </a:rPr>
                  <a:t>. </a:t>
                </a:r>
              </a:p>
              <a:p>
                <a:pPr marL="442913" indent="-442913" fontAlgn="auto">
                  <a:spcAft>
                    <a:spcPts val="1200"/>
                  </a:spcAft>
                  <a:buNone/>
                </a:pPr>
                <a14:m>
                  <m:oMathPara xmlns:m="http://schemas.openxmlformats.org/officeDocument/2006/math">
                    <m:oMathParaPr>
                      <m:jc m:val="centerGroup"/>
                    </m:oMathParaPr>
                    <m:oMath xmlns:m="http://schemas.openxmlformats.org/officeDocument/2006/math">
                      <m:sSup>
                        <m:sSupPr>
                          <m:ctrlPr>
                            <a:rPr lang="en-US" sz="2200" i="1" smtClean="0">
                              <a:solidFill>
                                <a:schemeClr val="tx1"/>
                              </a:solidFill>
                              <a:latin typeface="Cambria Math" panose="02040503050406030204" pitchFamily="18" charset="0"/>
                              <a:ea typeface="ＭＳ Ｐゴシック" pitchFamily="34" charset="-128"/>
                              <a:cs typeface="Arial" pitchFamily="34" charset="0"/>
                            </a:rPr>
                          </m:ctrlPr>
                        </m:sSupPr>
                        <m:e>
                          <m:r>
                            <a:rPr lang="en-US" sz="2200" b="0" i="1" smtClean="0">
                              <a:solidFill>
                                <a:schemeClr val="tx1"/>
                              </a:solidFill>
                              <a:latin typeface="Cambria Math" panose="02040503050406030204" pitchFamily="18" charset="0"/>
                              <a:ea typeface="ＭＳ Ｐゴシック" pitchFamily="34" charset="-128"/>
                              <a:cs typeface="Arial" pitchFamily="34" charset="0"/>
                            </a:rPr>
                            <m:t>𝑟</m:t>
                          </m:r>
                        </m:e>
                        <m:sup>
                          <m:r>
                            <a:rPr lang="en-US" sz="2200" b="0" i="1" smtClean="0">
                              <a:solidFill>
                                <a:schemeClr val="tx1"/>
                              </a:solidFill>
                              <a:latin typeface="Cambria Math" panose="02040503050406030204" pitchFamily="18" charset="0"/>
                              <a:ea typeface="ＭＳ Ｐゴシック" pitchFamily="34" charset="-128"/>
                              <a:cs typeface="Arial" pitchFamily="34" charset="0"/>
                            </a:rPr>
                            <m:t>2</m:t>
                          </m:r>
                        </m:sup>
                      </m:sSup>
                      <m:r>
                        <a:rPr lang="en-US" sz="2200" b="0" i="1" smtClean="0">
                          <a:solidFill>
                            <a:schemeClr val="tx1"/>
                          </a:solidFill>
                          <a:latin typeface="Cambria Math" panose="02040503050406030204" pitchFamily="18" charset="0"/>
                          <a:ea typeface="ＭＳ Ｐゴシック" pitchFamily="34" charset="-128"/>
                          <a:cs typeface="Arial" pitchFamily="34" charset="0"/>
                        </a:rPr>
                        <m:t>=</m:t>
                      </m:r>
                      <m:f>
                        <m:fPr>
                          <m:ctrlPr>
                            <a:rPr lang="en-US" sz="2200" b="0" i="1" smtClean="0">
                              <a:solidFill>
                                <a:schemeClr val="tx1"/>
                              </a:solidFill>
                              <a:latin typeface="Cambria Math" panose="02040503050406030204" pitchFamily="18" charset="0"/>
                              <a:ea typeface="ＭＳ Ｐゴシック" pitchFamily="34" charset="-128"/>
                              <a:cs typeface="Arial" pitchFamily="34" charset="0"/>
                            </a:rPr>
                          </m:ctrlPr>
                        </m:fPr>
                        <m:num>
                          <m:r>
                            <m:rPr>
                              <m:nor/>
                            </m:rPr>
                            <a:rPr lang="en-US" sz="2200" b="0" i="0" smtClean="0">
                              <a:solidFill>
                                <a:schemeClr val="tx1"/>
                              </a:solidFill>
                              <a:latin typeface="+mj-lt"/>
                              <a:ea typeface="ＭＳ Ｐゴシック" pitchFamily="34" charset="-128"/>
                              <a:cs typeface="Arial" pitchFamily="34" charset="0"/>
                            </a:rPr>
                            <m:t>variation</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in</m:t>
                          </m:r>
                          <m:r>
                            <a:rPr lang="en-US" sz="2200" b="0" i="1" smtClean="0">
                              <a:solidFill>
                                <a:schemeClr val="tx1"/>
                              </a:solidFill>
                              <a:latin typeface="Cambria Math" panose="02040503050406030204" pitchFamily="18" charset="0"/>
                              <a:ea typeface="ＭＳ Ｐゴシック" pitchFamily="34" charset="-128"/>
                              <a:cs typeface="Arial" pitchFamily="34" charset="0"/>
                            </a:rPr>
                            <m:t> </m:t>
                          </m:r>
                          <m:acc>
                            <m:accPr>
                              <m:chr m:val="̂"/>
                              <m:ctrlPr>
                                <a:rPr lang="en-US" sz="2200" b="0" i="1" smtClean="0">
                                  <a:solidFill>
                                    <a:schemeClr val="tx1"/>
                                  </a:solidFill>
                                  <a:latin typeface="Cambria Math" panose="02040503050406030204" pitchFamily="18" charset="0"/>
                                  <a:ea typeface="ＭＳ Ｐゴシック" pitchFamily="34" charset="-128"/>
                                  <a:cs typeface="Arial" pitchFamily="34" charset="0"/>
                                </a:rPr>
                              </m:ctrlPr>
                            </m:accPr>
                            <m:e>
                              <m:r>
                                <a:rPr lang="en-US" sz="2200" b="0" i="1" smtClean="0">
                                  <a:solidFill>
                                    <a:schemeClr val="tx1"/>
                                  </a:solidFill>
                                  <a:latin typeface="Cambria Math" panose="02040503050406030204" pitchFamily="18" charset="0"/>
                                  <a:ea typeface="ＭＳ Ｐゴシック" pitchFamily="34" charset="-128"/>
                                  <a:cs typeface="Arial" pitchFamily="34" charset="0"/>
                                </a:rPr>
                                <m:t>𝑦</m:t>
                              </m:r>
                            </m:e>
                          </m:acc>
                          <m:r>
                            <a:rPr lang="en-US" sz="2200" b="0" i="1" smtClean="0">
                              <a:solidFill>
                                <a:schemeClr val="tx1"/>
                              </a:solidFill>
                              <a:latin typeface="Cambria Math" panose="02040503050406030204" pitchFamily="18" charset="0"/>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along</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the</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regression</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line</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as</m:t>
                          </m:r>
                          <m:r>
                            <a:rPr lang="en-US" sz="2200" b="0" i="1" smtClean="0">
                              <a:solidFill>
                                <a:schemeClr val="tx1"/>
                              </a:solidFill>
                              <a:latin typeface="Cambria Math" panose="02040503050406030204" pitchFamily="18" charset="0"/>
                              <a:ea typeface="ＭＳ Ｐゴシック" pitchFamily="34" charset="-128"/>
                              <a:cs typeface="Arial" pitchFamily="34" charset="0"/>
                            </a:rPr>
                            <m:t> </m:t>
                          </m:r>
                          <m:r>
                            <a:rPr lang="en-US" sz="2200" b="0" i="1" smtClean="0">
                              <a:solidFill>
                                <a:schemeClr val="tx1"/>
                              </a:solidFill>
                              <a:latin typeface="Cambria Math" panose="02040503050406030204" pitchFamily="18" charset="0"/>
                              <a:ea typeface="ＭＳ Ｐゴシック" pitchFamily="34" charset="-128"/>
                              <a:cs typeface="Arial" pitchFamily="34" charset="0"/>
                            </a:rPr>
                            <m:t>𝑥</m:t>
                          </m:r>
                          <m:r>
                            <a:rPr lang="en-US" sz="2200" b="0" i="1" smtClean="0">
                              <a:solidFill>
                                <a:schemeClr val="tx1"/>
                              </a:solidFill>
                              <a:latin typeface="Cambria Math" panose="02040503050406030204" pitchFamily="18" charset="0"/>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varies</m:t>
                          </m:r>
                        </m:num>
                        <m:den>
                          <m:r>
                            <m:rPr>
                              <m:nor/>
                            </m:rPr>
                            <a:rPr lang="en-US" sz="2200" b="0" i="0" smtClean="0">
                              <a:solidFill>
                                <a:schemeClr val="tx1"/>
                              </a:solidFill>
                              <a:latin typeface="+mj-lt"/>
                              <a:ea typeface="ＭＳ Ｐゴシック" pitchFamily="34" charset="-128"/>
                              <a:cs typeface="Arial" pitchFamily="34" charset="0"/>
                            </a:rPr>
                            <m:t>total</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variation</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in</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observed</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values</m:t>
                          </m:r>
                          <m:r>
                            <m:rPr>
                              <m:nor/>
                            </m:rPr>
                            <a:rPr lang="en-US" sz="2200" b="0" i="0" smtClean="0">
                              <a:solidFill>
                                <a:schemeClr val="tx1"/>
                              </a:solidFill>
                              <a:latin typeface="+mj-lt"/>
                              <a:ea typeface="ＭＳ Ｐゴシック" pitchFamily="34" charset="-128"/>
                              <a:cs typeface="Arial" pitchFamily="34" charset="0"/>
                            </a:rPr>
                            <m:t> </m:t>
                          </m:r>
                          <m:r>
                            <m:rPr>
                              <m:nor/>
                            </m:rPr>
                            <a:rPr lang="en-US" sz="2200" b="0" i="0" smtClean="0">
                              <a:solidFill>
                                <a:schemeClr val="tx1"/>
                              </a:solidFill>
                              <a:latin typeface="+mj-lt"/>
                              <a:ea typeface="ＭＳ Ｐゴシック" pitchFamily="34" charset="-128"/>
                              <a:cs typeface="Arial" pitchFamily="34" charset="0"/>
                            </a:rPr>
                            <m:t>of</m:t>
                          </m:r>
                          <m:r>
                            <a:rPr lang="en-US" sz="2200" b="0" i="1" smtClean="0">
                              <a:solidFill>
                                <a:schemeClr val="tx1"/>
                              </a:solidFill>
                              <a:latin typeface="Cambria Math" panose="02040503050406030204" pitchFamily="18" charset="0"/>
                              <a:ea typeface="ＭＳ Ｐゴシック" pitchFamily="34" charset="-128"/>
                              <a:cs typeface="Arial" pitchFamily="34" charset="0"/>
                            </a:rPr>
                            <m:t> </m:t>
                          </m:r>
                          <m:r>
                            <a:rPr lang="en-US" sz="2200" b="0" i="1" smtClean="0">
                              <a:solidFill>
                                <a:schemeClr val="tx1"/>
                              </a:solidFill>
                              <a:latin typeface="Cambria Math" panose="02040503050406030204" pitchFamily="18" charset="0"/>
                              <a:ea typeface="ＭＳ Ｐゴシック" pitchFamily="34" charset="-128"/>
                              <a:cs typeface="Arial" pitchFamily="34" charset="0"/>
                            </a:rPr>
                            <m:t>𝑦</m:t>
                          </m:r>
                        </m:den>
                      </m:f>
                    </m:oMath>
                  </m:oMathPara>
                </a14:m>
                <a:endParaRPr lang="en-US" sz="2200" dirty="0">
                  <a:solidFill>
                    <a:schemeClr val="tx1"/>
                  </a:solidFill>
                  <a:latin typeface="+mj-lt"/>
                  <a:ea typeface="ＭＳ Ｐゴシック" pitchFamily="34" charset="-128"/>
                  <a:cs typeface="Arial" pitchFamily="34" charset="0"/>
                </a:endParaRPr>
              </a:p>
              <a:p>
                <a:pPr marL="442913" indent="-442913" fontAlgn="auto">
                  <a:spcAft>
                    <a:spcPts val="1200"/>
                  </a:spcAft>
                </a:pPr>
                <a:r>
                  <a:rPr lang="en-US" sz="2200" i="1" dirty="0">
                    <a:solidFill>
                      <a:schemeClr val="tx1"/>
                    </a:solidFill>
                    <a:latin typeface="+mj-lt"/>
                    <a:ea typeface="ＭＳ Ｐゴシック" pitchFamily="34" charset="-128"/>
                    <a:cs typeface="Arial" pitchFamily="34" charset="0"/>
                  </a:rPr>
                  <a:t>Caution: </a:t>
                </a:r>
                <a:r>
                  <a:rPr lang="en-US" sz="2200" dirty="0">
                    <a:solidFill>
                      <a:schemeClr val="tx1"/>
                    </a:solidFill>
                    <a:latin typeface="+mj-lt"/>
                    <a:ea typeface="ＭＳ Ｐゴシック" pitchFamily="34" charset="-128"/>
                    <a:cs typeface="Arial" pitchFamily="34" charset="0"/>
                  </a:rPr>
                  <a:t>You can find a regression line for any relationship between two quantitative variables, but the usefulness of the line for prediction depends on the strength of the linear relationship. </a:t>
                </a:r>
              </a:p>
              <a:p>
                <a:pPr marL="442913" indent="-442913" fontAlgn="auto">
                  <a:spcAft>
                    <a:spcPts val="1200"/>
                  </a:spcAft>
                </a:pPr>
                <a14:m>
                  <m:oMath xmlns:m="http://schemas.openxmlformats.org/officeDocument/2006/math">
                    <m:sSup>
                      <m:sSupPr>
                        <m:ctrlPr>
                          <a:rPr lang="en-US" sz="2200" i="1">
                            <a:solidFill>
                              <a:schemeClr val="tx1"/>
                            </a:solidFill>
                            <a:latin typeface="Cambria Math" panose="02040503050406030204" pitchFamily="18" charset="0"/>
                            <a:ea typeface="ＭＳ Ｐゴシック" pitchFamily="34" charset="-128"/>
                            <a:cs typeface="Arial" pitchFamily="34" charset="0"/>
                          </a:rPr>
                        </m:ctrlPr>
                      </m:sSupPr>
                      <m:e>
                        <m:r>
                          <a:rPr lang="en-US" sz="2200" i="1">
                            <a:solidFill>
                              <a:schemeClr val="tx1"/>
                            </a:solidFill>
                            <a:latin typeface="Cambria Math" panose="02040503050406030204" pitchFamily="18" charset="0"/>
                            <a:ea typeface="ＭＳ Ｐゴシック" pitchFamily="34" charset="-128"/>
                            <a:cs typeface="Arial" pitchFamily="34" charset="0"/>
                          </a:rPr>
                          <m:t>𝑟</m:t>
                        </m:r>
                      </m:e>
                      <m:sup>
                        <m:r>
                          <a:rPr lang="en-US" sz="2200" i="1">
                            <a:solidFill>
                              <a:schemeClr val="tx1"/>
                            </a:solidFill>
                            <a:latin typeface="Cambria Math" panose="02040503050406030204" pitchFamily="18" charset="0"/>
                            <a:ea typeface="ＭＳ Ｐゴシック" pitchFamily="34" charset="-128"/>
                            <a:cs typeface="Arial" pitchFamily="34" charset="0"/>
                          </a:rPr>
                          <m:t>2</m:t>
                        </m:r>
                      </m:sup>
                    </m:sSup>
                  </m:oMath>
                </a14:m>
                <a:r>
                  <a:rPr lang="en-US" sz="2200" dirty="0">
                    <a:solidFill>
                      <a:schemeClr val="tx1"/>
                    </a:solidFill>
                    <a:latin typeface="+mj-lt"/>
                    <a:ea typeface="ＭＳ Ｐゴシック" pitchFamily="34" charset="-128"/>
                    <a:cs typeface="Arial" pitchFamily="34" charset="0"/>
                  </a:rPr>
                  <a:t> near 0 means a </a:t>
                </a:r>
                <a:r>
                  <a:rPr lang="en-US" sz="2200" i="1" dirty="0">
                    <a:solidFill>
                      <a:schemeClr val="tx1"/>
                    </a:solidFill>
                    <a:latin typeface="+mj-lt"/>
                    <a:ea typeface="ＭＳ Ｐゴシック" pitchFamily="34" charset="-128"/>
                    <a:cs typeface="Arial" pitchFamily="34" charset="0"/>
                  </a:rPr>
                  <a:t>weak</a:t>
                </a:r>
                <a:r>
                  <a:rPr lang="en-US" sz="2200" dirty="0">
                    <a:solidFill>
                      <a:schemeClr val="tx1"/>
                    </a:solidFill>
                    <a:latin typeface="+mj-lt"/>
                    <a:ea typeface="ＭＳ Ｐゴシック" pitchFamily="34" charset="-128"/>
                    <a:cs typeface="Arial" pitchFamily="34" charset="0"/>
                  </a:rPr>
                  <a:t> linear relationship.</a:t>
                </a:r>
              </a:p>
              <a:p>
                <a:pPr marL="442913" indent="-442913" fontAlgn="auto">
                  <a:spcAft>
                    <a:spcPts val="1200"/>
                  </a:spcAft>
                </a:pPr>
                <a14:m>
                  <m:oMath xmlns:m="http://schemas.openxmlformats.org/officeDocument/2006/math">
                    <m:sSup>
                      <m:sSupPr>
                        <m:ctrlPr>
                          <a:rPr lang="en-US" sz="2200" i="1">
                            <a:solidFill>
                              <a:schemeClr val="tx1"/>
                            </a:solidFill>
                            <a:latin typeface="Cambria Math" panose="02040503050406030204" pitchFamily="18" charset="0"/>
                            <a:ea typeface="ＭＳ Ｐゴシック" pitchFamily="34" charset="-128"/>
                            <a:cs typeface="Arial" pitchFamily="34" charset="0"/>
                          </a:rPr>
                        </m:ctrlPr>
                      </m:sSupPr>
                      <m:e>
                        <m:r>
                          <a:rPr lang="en-US" sz="2200" i="1">
                            <a:solidFill>
                              <a:schemeClr val="tx1"/>
                            </a:solidFill>
                            <a:latin typeface="Cambria Math" panose="02040503050406030204" pitchFamily="18" charset="0"/>
                            <a:ea typeface="ＭＳ Ｐゴシック" pitchFamily="34" charset="-128"/>
                            <a:cs typeface="Arial" pitchFamily="34" charset="0"/>
                          </a:rPr>
                          <m:t>𝑟</m:t>
                        </m:r>
                      </m:e>
                      <m:sup>
                        <m:r>
                          <a:rPr lang="en-US" sz="2200" i="1">
                            <a:solidFill>
                              <a:schemeClr val="tx1"/>
                            </a:solidFill>
                            <a:latin typeface="Cambria Math" panose="02040503050406030204" pitchFamily="18" charset="0"/>
                            <a:ea typeface="ＭＳ Ｐゴシック" pitchFamily="34" charset="-128"/>
                            <a:cs typeface="Arial" pitchFamily="34" charset="0"/>
                          </a:rPr>
                          <m:t>2</m:t>
                        </m:r>
                      </m:sup>
                    </m:sSup>
                  </m:oMath>
                </a14:m>
                <a:r>
                  <a:rPr lang="en-US" sz="2200" dirty="0">
                    <a:solidFill>
                      <a:schemeClr val="tx1"/>
                    </a:solidFill>
                    <a:latin typeface="+mj-lt"/>
                    <a:ea typeface="ＭＳ Ｐゴシック" pitchFamily="34" charset="-128"/>
                    <a:cs typeface="Arial" pitchFamily="34" charset="0"/>
                  </a:rPr>
                  <a:t> near 1 means a </a:t>
                </a:r>
                <a:r>
                  <a:rPr lang="en-US" sz="2200" i="1" dirty="0">
                    <a:solidFill>
                      <a:schemeClr val="tx1"/>
                    </a:solidFill>
                    <a:latin typeface="+mj-lt"/>
                    <a:ea typeface="ＭＳ Ｐゴシック" pitchFamily="34" charset="-128"/>
                    <a:cs typeface="Arial" pitchFamily="34" charset="0"/>
                  </a:rPr>
                  <a:t>strong</a:t>
                </a:r>
                <a:r>
                  <a:rPr lang="en-US" sz="2200" dirty="0">
                    <a:solidFill>
                      <a:schemeClr val="tx1"/>
                    </a:solidFill>
                    <a:latin typeface="+mj-lt"/>
                    <a:ea typeface="ＭＳ Ｐゴシック" pitchFamily="34" charset="-128"/>
                    <a:cs typeface="Arial" pitchFamily="34" charset="0"/>
                  </a:rPr>
                  <a:t> linear relationship.</a:t>
                </a:r>
              </a:p>
              <a:p>
                <a:pPr marL="442913" indent="-442913" fontAlgn="auto">
                  <a:spcAft>
                    <a:spcPts val="1200"/>
                  </a:spcAft>
                </a:pPr>
                <a:r>
                  <a:rPr lang="en-US" sz="2200" dirty="0">
                    <a:solidFill>
                      <a:schemeClr val="tx1"/>
                    </a:solidFill>
                    <a:latin typeface="+mj-lt"/>
                    <a:ea typeface="ＭＳ Ｐゴシック" pitchFamily="34" charset="-128"/>
                    <a:cs typeface="Arial" pitchFamily="34" charset="0"/>
                  </a:rPr>
                  <a:t>Note that, with </a:t>
                </a:r>
                <a14:m>
                  <m:oMath xmlns:m="http://schemas.openxmlformats.org/officeDocument/2006/math">
                    <m:sSup>
                      <m:sSupPr>
                        <m:ctrlPr>
                          <a:rPr lang="en-US" sz="2200" i="1">
                            <a:solidFill>
                              <a:schemeClr val="tx1"/>
                            </a:solidFill>
                            <a:latin typeface="Cambria Math" panose="02040503050406030204" pitchFamily="18" charset="0"/>
                            <a:ea typeface="ＭＳ Ｐゴシック" pitchFamily="34" charset="-128"/>
                            <a:cs typeface="Arial" pitchFamily="34" charset="0"/>
                          </a:rPr>
                        </m:ctrlPr>
                      </m:sSupPr>
                      <m:e>
                        <m:r>
                          <a:rPr lang="en-US" sz="2200" i="1">
                            <a:solidFill>
                              <a:schemeClr val="tx1"/>
                            </a:solidFill>
                            <a:latin typeface="Cambria Math" panose="02040503050406030204" pitchFamily="18" charset="0"/>
                            <a:ea typeface="ＭＳ Ｐゴシック" pitchFamily="34" charset="-128"/>
                            <a:cs typeface="Arial" pitchFamily="34" charset="0"/>
                          </a:rPr>
                          <m:t>𝑟</m:t>
                        </m:r>
                      </m:e>
                      <m:sup>
                        <m:r>
                          <a:rPr lang="en-US" sz="2200" i="1">
                            <a:solidFill>
                              <a:schemeClr val="tx1"/>
                            </a:solidFill>
                            <a:latin typeface="Cambria Math" panose="02040503050406030204" pitchFamily="18" charset="0"/>
                            <a:ea typeface="ＭＳ Ｐゴシック" pitchFamily="34" charset="-128"/>
                            <a:cs typeface="Arial" pitchFamily="34" charset="0"/>
                          </a:rPr>
                          <m:t>2</m:t>
                        </m:r>
                      </m:sup>
                    </m:sSup>
                  </m:oMath>
                </a14:m>
                <a:r>
                  <a:rPr lang="en-US" sz="2200" dirty="0">
                    <a:solidFill>
                      <a:schemeClr val="tx1"/>
                    </a:solidFill>
                    <a:latin typeface="+mj-lt"/>
                    <a:ea typeface="ＭＳ Ｐゴシック" pitchFamily="34" charset="-128"/>
                    <a:cs typeface="Arial" pitchFamily="34" charset="0"/>
                  </a:rPr>
                  <a:t>, we lose information about the </a:t>
                </a:r>
                <a:r>
                  <a:rPr lang="en-US" sz="2200" i="1" dirty="0">
                    <a:solidFill>
                      <a:schemeClr val="tx1"/>
                    </a:solidFill>
                    <a:latin typeface="+mj-lt"/>
                    <a:ea typeface="ＭＳ Ｐゴシック" pitchFamily="34" charset="-128"/>
                    <a:cs typeface="Arial" pitchFamily="34" charset="0"/>
                  </a:rPr>
                  <a:t>direction</a:t>
                </a:r>
                <a:r>
                  <a:rPr lang="en-US" sz="2200" dirty="0">
                    <a:solidFill>
                      <a:schemeClr val="tx1"/>
                    </a:solidFill>
                    <a:latin typeface="+mj-lt"/>
                    <a:ea typeface="ＭＳ Ｐゴシック" pitchFamily="34" charset="-128"/>
                    <a:cs typeface="Arial" pitchFamily="34" charset="0"/>
                  </a:rPr>
                  <a:t> of the association.</a:t>
                </a:r>
              </a:p>
              <a:p>
                <a:pPr marL="442913" indent="-442913" fontAlgn="auto">
                  <a:spcAft>
                    <a:spcPts val="1200"/>
                  </a:spcAft>
                </a:pPr>
                <a:r>
                  <a:rPr lang="en-US" altLang="en-US" sz="2200" dirty="0">
                    <a:latin typeface="+mj-lt"/>
                    <a:ea typeface="ＭＳ Ｐゴシック" panose="020B0600070205080204" pitchFamily="34" charset="-128"/>
                  </a:rPr>
                  <a:t>r=1:</a:t>
                </a:r>
                <a:r>
                  <a:rPr lang="en-US" altLang="en-US" sz="2200" dirty="0">
                    <a:latin typeface="+mj-lt"/>
                    <a:ea typeface="ＭＳ Ｐゴシック" panose="020B0600070205080204" pitchFamily="34" charset="-128"/>
                    <a:sym typeface="Symbol" pitchFamily="2" charset="2"/>
                  </a:rPr>
                  <a:t>  </a:t>
                </a:r>
                <a:r>
                  <a:rPr lang="en-US" altLang="en-US" sz="2200" dirty="0">
                    <a:latin typeface="+mj-lt"/>
                    <a:ea typeface="ＭＳ Ｐゴシック" panose="020B0600070205080204" pitchFamily="34" charset="-128"/>
                  </a:rPr>
                  <a:t>R</a:t>
                </a:r>
                <a:r>
                  <a:rPr lang="en-US" altLang="en-US" sz="2200" baseline="30000" dirty="0">
                    <a:latin typeface="+mj-lt"/>
                    <a:ea typeface="ＭＳ Ｐゴシック" panose="020B0600070205080204" pitchFamily="34" charset="-128"/>
                  </a:rPr>
                  <a:t>2</a:t>
                </a:r>
                <a:r>
                  <a:rPr lang="en-US" altLang="en-US" sz="2200" dirty="0">
                    <a:latin typeface="+mj-lt"/>
                    <a:ea typeface="ＭＳ Ｐゴシック" panose="020B0600070205080204" pitchFamily="34" charset="-128"/>
                  </a:rPr>
                  <a:t>=1:	regression line explains all (100%) of the variation in </a:t>
                </a:r>
                <a:r>
                  <a:rPr lang="en-US" altLang="en-US" sz="2200" i="1" dirty="0">
                    <a:latin typeface="+mj-lt"/>
                    <a:ea typeface="ＭＳ Ｐゴシック" panose="020B0600070205080204" pitchFamily="34" charset="-128"/>
                  </a:rPr>
                  <a:t>y</a:t>
                </a:r>
              </a:p>
              <a:p>
                <a:pPr marL="442913" indent="-442913" fontAlgn="auto">
                  <a:spcAft>
                    <a:spcPts val="1200"/>
                  </a:spcAft>
                </a:pPr>
                <a:r>
                  <a:rPr lang="en-US" altLang="en-US" sz="2200" dirty="0">
                    <a:latin typeface="+mj-lt"/>
                    <a:ea typeface="ＭＳ Ｐゴシック" panose="020B0600070205080204" pitchFamily="34" charset="-128"/>
                  </a:rPr>
                  <a:t>r=.7: R</a:t>
                </a:r>
                <a:r>
                  <a:rPr lang="en-US" altLang="en-US" sz="2200" baseline="30000" dirty="0">
                    <a:latin typeface="+mj-lt"/>
                    <a:ea typeface="ＭＳ Ｐゴシック" panose="020B0600070205080204" pitchFamily="34" charset="-128"/>
                  </a:rPr>
                  <a:t>2</a:t>
                </a:r>
                <a:r>
                  <a:rPr lang="en-US" altLang="en-US" sz="2200" dirty="0">
                    <a:latin typeface="+mj-lt"/>
                    <a:ea typeface="ＭＳ Ｐゴシック" panose="020B0600070205080204" pitchFamily="34" charset="-128"/>
                  </a:rPr>
                  <a:t>=.49:regression line explains almost half (50%) of the variation in </a:t>
                </a:r>
                <a:r>
                  <a:rPr lang="en-US" altLang="en-US" sz="2200" i="1" dirty="0">
                    <a:latin typeface="+mj-lt"/>
                    <a:ea typeface="ＭＳ Ｐゴシック" panose="020B0600070205080204" pitchFamily="34" charset="-128"/>
                  </a:rPr>
                  <a:t>y</a:t>
                </a:r>
              </a:p>
              <a:p>
                <a:pPr marL="442913" indent="-442913" fontAlgn="auto">
                  <a:spcAft>
                    <a:spcPts val="1200"/>
                  </a:spcAft>
                </a:pPr>
                <a:endParaRPr lang="en-US" sz="2200" dirty="0">
                  <a:solidFill>
                    <a:schemeClr val="tx1"/>
                  </a:solidFill>
                  <a:latin typeface="+mj-lt"/>
                  <a:ea typeface="ＭＳ Ｐゴシック" pitchFamily="34" charset="-128"/>
                  <a:cs typeface="Arial" pitchFamily="34" charset="0"/>
                </a:endParaRPr>
              </a:p>
              <a:p>
                <a:pPr marL="442913" indent="-442913" fontAlgn="auto">
                  <a:spcAft>
                    <a:spcPts val="1200"/>
                  </a:spcAft>
                </a:pPr>
                <a:endParaRPr lang="en-US" sz="2200" dirty="0">
                  <a:solidFill>
                    <a:schemeClr val="tx1"/>
                  </a:solidFill>
                  <a:latin typeface="+mj-lt"/>
                  <a:ea typeface="ＭＳ Ｐゴシック" pitchFamily="34" charset="-128"/>
                  <a:cs typeface="Arial"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235132" y="585790"/>
                <a:ext cx="8752114" cy="6272210"/>
              </a:xfrm>
              <a:prstGeom prst="rect">
                <a:avLst/>
              </a:prstGeom>
              <a:blipFill>
                <a:blip r:embed="rId2"/>
                <a:stretch>
                  <a:fillRect l="-290" t="-404" r="-1449" b="-242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22A6FB8-F69E-304F-8636-487518EE4C56}"/>
              </a:ext>
            </a:extLst>
          </p:cNvPr>
          <p:cNvSpPr>
            <a:spLocks noGrp="1"/>
          </p:cNvSpPr>
          <p:nvPr>
            <p:ph type="sldNum" sz="quarter" idx="12"/>
          </p:nvPr>
        </p:nvSpPr>
        <p:spPr/>
        <p:txBody>
          <a:bodyPr/>
          <a:lstStyle/>
          <a:p>
            <a:fld id="{3B9E36B2-B467-4880-AB23-8F1A06B4F20F}" type="slidenum">
              <a:rPr lang="en-US" smtClean="0"/>
              <a:pPr/>
              <a:t>29</a:t>
            </a:fld>
            <a:endParaRPr lang="en-US"/>
          </a:p>
        </p:txBody>
      </p:sp>
    </p:spTree>
    <p:extLst>
      <p:ext uri="{BB962C8B-B14F-4D97-AF65-F5344CB8AC3E}">
        <p14:creationId xmlns:p14="http://schemas.microsoft.com/office/powerpoint/2010/main" val="1440907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1" name="Rectangle 3">
            <a:extLst>
              <a:ext uri="{FF2B5EF4-FFF2-40B4-BE49-F238E27FC236}">
                <a16:creationId xmlns:a16="http://schemas.microsoft.com/office/drawing/2014/main" id="{83490004-066C-834C-B3B1-67897EE72F68}"/>
              </a:ext>
            </a:extLst>
          </p:cNvPr>
          <p:cNvSpPr>
            <a:spLocks noGrp="1" noChangeArrowheads="1"/>
          </p:cNvSpPr>
          <p:nvPr>
            <p:ph type="body" idx="1"/>
          </p:nvPr>
        </p:nvSpPr>
        <p:spPr>
          <a:xfrm>
            <a:off x="609600" y="1371600"/>
            <a:ext cx="8001000" cy="4038600"/>
          </a:xfrm>
          <a:noFill/>
        </p:spPr>
        <p:txBody>
          <a:bodyPr/>
          <a:lstStyle/>
          <a:p>
            <a:r>
              <a:rPr lang="en-US" altLang="en-US" sz="3500" u="sng">
                <a:ea typeface="ＭＳ Ｐゴシック" panose="020B0600070205080204" pitchFamily="34" charset="-128"/>
              </a:rPr>
              <a:t>Objective</a:t>
            </a:r>
            <a:r>
              <a:rPr lang="en-US" altLang="en-US" sz="3500">
                <a:ea typeface="ＭＳ Ｐゴシック" panose="020B0600070205080204" pitchFamily="34" charset="-128"/>
              </a:rPr>
              <a:t>: To </a:t>
            </a:r>
            <a:r>
              <a:rPr lang="en-US" altLang="en-US" sz="3500" i="1">
                <a:ea typeface="ＭＳ Ｐゴシック" panose="020B0600070205080204" pitchFamily="34" charset="-128"/>
              </a:rPr>
              <a:t>quantify</a:t>
            </a:r>
            <a:r>
              <a:rPr lang="en-US" altLang="en-US" sz="3500">
                <a:ea typeface="ＭＳ Ｐゴシック" panose="020B0600070205080204" pitchFamily="34" charset="-128"/>
              </a:rPr>
              <a:t> the linear relationship between an explanatory variable (x) and response variable (y).</a:t>
            </a:r>
          </a:p>
          <a:p>
            <a:pPr>
              <a:spcBef>
                <a:spcPct val="80000"/>
              </a:spcBef>
            </a:pPr>
            <a:r>
              <a:rPr lang="en-US" altLang="en-US" sz="3500">
                <a:ea typeface="ＭＳ Ｐゴシック" panose="020B0600070205080204" pitchFamily="34" charset="-128"/>
              </a:rPr>
              <a:t>We can then </a:t>
            </a:r>
            <a:r>
              <a:rPr lang="en-US" altLang="en-US" sz="3500" b="1" i="1">
                <a:solidFill>
                  <a:schemeClr val="tx2"/>
                </a:solidFill>
                <a:ea typeface="ＭＳ Ｐゴシック" panose="020B0600070205080204" pitchFamily="34" charset="-128"/>
              </a:rPr>
              <a:t>predict</a:t>
            </a:r>
            <a:r>
              <a:rPr lang="en-US" altLang="en-US" sz="3500">
                <a:ea typeface="ＭＳ Ｐゴシック" panose="020B0600070205080204" pitchFamily="34" charset="-128"/>
              </a:rPr>
              <a:t> the average response for all subjects with a given value of the explanatory variable.</a:t>
            </a:r>
            <a:endParaRPr lang="en-US" altLang="en-US">
              <a:ea typeface="ＭＳ Ｐゴシック" panose="020B0600070205080204" pitchFamily="34" charset="-128"/>
            </a:endParaRPr>
          </a:p>
        </p:txBody>
      </p:sp>
      <p:sp>
        <p:nvSpPr>
          <p:cNvPr id="22534" name="Rectangle 6">
            <a:extLst>
              <a:ext uri="{FF2B5EF4-FFF2-40B4-BE49-F238E27FC236}">
                <a16:creationId xmlns:a16="http://schemas.microsoft.com/office/drawing/2014/main" id="{ADF19597-5D26-9F47-82E4-1EC0E4CD8EFD}"/>
              </a:ext>
            </a:extLst>
          </p:cNvPr>
          <p:cNvSpPr>
            <a:spLocks noGrp="1" noChangeArrowheads="1"/>
          </p:cNvSpPr>
          <p:nvPr>
            <p:ph type="title"/>
          </p:nvPr>
        </p:nvSpPr>
        <p:spPr>
          <a:xfrm>
            <a:off x="685800" y="228600"/>
            <a:ext cx="7772400" cy="914400"/>
          </a:xfrm>
          <a:noFill/>
        </p:spPr>
        <p:txBody>
          <a:bodyPr/>
          <a:lstStyle/>
          <a:p>
            <a:r>
              <a:rPr lang="en-US" altLang="en-US">
                <a:ea typeface="ＭＳ Ｐゴシック" panose="020B0600070205080204" pitchFamily="34" charset="-128"/>
              </a:rPr>
              <a:t>Linear Regression</a:t>
            </a:r>
          </a:p>
        </p:txBody>
      </p:sp>
      <p:sp>
        <p:nvSpPr>
          <p:cNvPr id="2" name="Slide Number Placeholder 1">
            <a:extLst>
              <a:ext uri="{FF2B5EF4-FFF2-40B4-BE49-F238E27FC236}">
                <a16:creationId xmlns:a16="http://schemas.microsoft.com/office/drawing/2014/main" id="{A491E75F-2A88-7246-90FF-318FA357A2A7}"/>
              </a:ext>
            </a:extLst>
          </p:cNvPr>
          <p:cNvSpPr>
            <a:spLocks noGrp="1"/>
          </p:cNvSpPr>
          <p:nvPr>
            <p:ph type="sldNum" sz="quarter" idx="12"/>
          </p:nvPr>
        </p:nvSpPr>
        <p:spPr/>
        <p:txBody>
          <a:bodyPr/>
          <a:lstStyle/>
          <a:p>
            <a:fld id="{3B9E36B2-B467-4880-AB23-8F1A06B4F20F}" type="slidenum">
              <a:rPr lang="en-US" smtClean="0"/>
              <a:pPr/>
              <a:t>3</a:t>
            </a:fld>
            <a:endParaRPr lang="en-US"/>
          </a:p>
        </p:txBody>
      </p:sp>
    </p:spTree>
    <p:extLst>
      <p:ext uri="{BB962C8B-B14F-4D97-AF65-F5344CB8AC3E}">
        <p14:creationId xmlns:p14="http://schemas.microsoft.com/office/powerpoint/2010/main" val="1404102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38950"/>
          </a:xfrm>
        </p:spPr>
        <p:txBody>
          <a:bodyPr>
            <a:normAutofit fontScale="90000"/>
          </a:bodyPr>
          <a:lstStyle/>
          <a:p>
            <a:r>
              <a:rPr lang="en-US" altLang="en-US" dirty="0">
                <a:solidFill>
                  <a:srgbClr val="9E0000"/>
                </a:solidFill>
                <a:ea typeface="ＭＳ Ｐゴシック" pitchFamily="34" charset="-128"/>
              </a:rPr>
              <a:t>Facts about Least Squares</a:t>
            </a:r>
            <a:endParaRPr lang="en-IN" dirty="0">
              <a:solidFill>
                <a:srgbClr val="9E0000"/>
              </a:solidFill>
            </a:endParaRPr>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p:txBody>
              <a:bodyPr/>
              <a:lstStyle/>
              <a:p>
                <a:pPr marL="0" indent="0" eaLnBrk="1" hangingPunct="1">
                  <a:buFont typeface="Wingdings" pitchFamily="2" charset="2"/>
                  <a:buNone/>
                </a:pPr>
                <a:r>
                  <a:rPr lang="en-US" altLang="en-US" dirty="0">
                    <a:ea typeface="ＭＳ Ｐゴシック" pitchFamily="34" charset="-128"/>
                  </a:rPr>
                  <a:t>Which of the following best indicates the usefulness of a regression line for prediction?</a:t>
                </a:r>
              </a:p>
              <a:p>
                <a:pPr marL="381000" indent="-381000" eaLnBrk="1" hangingPunct="1">
                  <a:buFont typeface="Wingdings" pitchFamily="2" charset="2"/>
                  <a:buNone/>
                </a:pPr>
                <a:endParaRPr lang="en-US" altLang="en-US" dirty="0">
                  <a:ea typeface="ＭＳ Ｐゴシック" pitchFamily="34" charset="-128"/>
                </a:endParaRPr>
              </a:p>
              <a:p>
                <a:pPr marL="342900" indent="-342900" eaLnBrk="1" hangingPunct="1">
                  <a:buClrTx/>
                  <a:buFont typeface="+mj-lt"/>
                  <a:buAutoNum type="alphaLcParenR"/>
                </a:pPr>
                <a:r>
                  <a:rPr lang="en-US" altLang="en-US" dirty="0">
                    <a:ea typeface="ＭＳ Ｐゴシック" pitchFamily="34" charset="-128"/>
                  </a:rPr>
                  <a:t>twice the correlation coefficient: 2</a:t>
                </a:r>
                <a:r>
                  <a:rPr lang="en-US" altLang="en-US" i="1" dirty="0">
                    <a:ea typeface="ＭＳ Ｐゴシック" pitchFamily="34" charset="-128"/>
                  </a:rPr>
                  <a:t>r</a:t>
                </a:r>
                <a:endParaRPr lang="en-US" altLang="en-US" dirty="0">
                  <a:ea typeface="ＭＳ Ｐゴシック" pitchFamily="34" charset="-128"/>
                </a:endParaRPr>
              </a:p>
              <a:p>
                <a:pPr marL="342900" indent="-342900" eaLnBrk="1" hangingPunct="1">
                  <a:buClrTx/>
                  <a:buFont typeface="+mj-lt"/>
                  <a:buAutoNum type="alphaLcParenR"/>
                </a:pPr>
                <a:r>
                  <a:rPr lang="en-US" altLang="en-US" dirty="0">
                    <a:ea typeface="ＭＳ Ｐゴシック" pitchFamily="34" charset="-128"/>
                  </a:rPr>
                  <a:t>square of the correlation coefficient: </a:t>
                </a:r>
                <a:r>
                  <a:rPr lang="en-US" altLang="en-US" i="1" dirty="0">
                    <a:ea typeface="ＭＳ Ｐゴシック" pitchFamily="34" charset="-128"/>
                  </a:rPr>
                  <a:t>r</a:t>
                </a:r>
                <a:r>
                  <a:rPr lang="en-US" altLang="en-US" i="1" baseline="30000" dirty="0">
                    <a:ea typeface="ＭＳ Ｐゴシック" pitchFamily="34" charset="-128"/>
                  </a:rPr>
                  <a:t>2</a:t>
                </a:r>
                <a:endParaRPr lang="en-US" altLang="en-US" dirty="0">
                  <a:ea typeface="ＭＳ Ｐゴシック" pitchFamily="34" charset="-128"/>
                </a:endParaRPr>
              </a:p>
              <a:p>
                <a:pPr marL="342900" indent="-342900" eaLnBrk="1" hangingPunct="1">
                  <a:buClrTx/>
                  <a:buFont typeface="+mj-lt"/>
                  <a:buAutoNum type="alphaLcParenR"/>
                </a:pPr>
                <a:r>
                  <a:rPr lang="en-US" altLang="en-US" dirty="0">
                    <a:ea typeface="ＭＳ Ｐゴシック" pitchFamily="34" charset="-128"/>
                  </a:rPr>
                  <a:t>square root of the correlation coefficient: </a:t>
                </a:r>
                <a14:m>
                  <m:oMath xmlns:m="http://schemas.openxmlformats.org/officeDocument/2006/math">
                    <m:rad>
                      <m:radPr>
                        <m:degHide m:val="on"/>
                        <m:ctrlPr>
                          <a:rPr lang="en-US" altLang="en-US" i="1" smtClean="0">
                            <a:latin typeface="Cambria Math" panose="02040503050406030204" pitchFamily="18" charset="0"/>
                            <a:ea typeface="ＭＳ Ｐゴシック" pitchFamily="34" charset="-128"/>
                          </a:rPr>
                        </m:ctrlPr>
                      </m:radPr>
                      <m:deg/>
                      <m:e>
                        <m:r>
                          <m:rPr>
                            <m:nor/>
                          </m:rPr>
                          <a:rPr lang="en-US" altLang="en-US" i="1" dirty="0">
                            <a:ea typeface="ＭＳ Ｐゴシック" pitchFamily="34" charset="-128"/>
                          </a:rPr>
                          <m:t>r</m:t>
                        </m:r>
                      </m:e>
                    </m:rad>
                  </m:oMath>
                </a14:m>
                <a:endParaRPr lang="en-US" altLang="en-US" dirty="0">
                  <a:ea typeface="ＭＳ Ｐゴシック" pitchFamily="34" charset="-128"/>
                </a:endParaRPr>
              </a:p>
            </p:txBody>
          </p:sp>
        </mc:Choice>
        <mc:Fallback xmlns="">
          <p:sp>
            <p:nvSpPr>
              <p:cNvPr id="4" name="Rectangle 3"/>
              <p:cNvSpPr>
                <a:spLocks noGrp="1" noRot="1" noChangeAspect="1" noMove="1" noResize="1" noEditPoints="1" noAdjustHandles="1" noChangeArrowheads="1" noChangeShapeType="1" noTextEdit="1"/>
              </p:cNvSpPr>
              <p:nvPr>
                <p:ph idx="1"/>
              </p:nvPr>
            </p:nvSpPr>
            <p:spPr>
              <a:blipFill rotWithShape="0">
                <a:blip r:embed="rId2"/>
                <a:stretch>
                  <a:fillRect l="-741" t="-556" r="-11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98ED5A8-0DAF-C844-880E-789E4D4D3161}"/>
              </a:ext>
            </a:extLst>
          </p:cNvPr>
          <p:cNvSpPr>
            <a:spLocks noGrp="1"/>
          </p:cNvSpPr>
          <p:nvPr>
            <p:ph type="sldNum" sz="quarter" idx="12"/>
          </p:nvPr>
        </p:nvSpPr>
        <p:spPr/>
        <p:txBody>
          <a:bodyPr/>
          <a:lstStyle/>
          <a:p>
            <a:fld id="{3B9E36B2-B467-4880-AB23-8F1A06B4F20F}" type="slidenum">
              <a:rPr lang="en-US" smtClean="0"/>
              <a:pPr/>
              <a:t>30</a:t>
            </a:fld>
            <a:endParaRPr lang="en-US"/>
          </a:p>
        </p:txBody>
      </p:sp>
    </p:spTree>
    <p:extLst>
      <p:ext uri="{BB962C8B-B14F-4D97-AF65-F5344CB8AC3E}">
        <p14:creationId xmlns:p14="http://schemas.microsoft.com/office/powerpoint/2010/main" val="257430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10375"/>
          </a:xfrm>
        </p:spPr>
        <p:txBody>
          <a:bodyPr>
            <a:normAutofit fontScale="90000"/>
          </a:bodyPr>
          <a:lstStyle/>
          <a:p>
            <a:r>
              <a:rPr lang="en-US" altLang="en-US" dirty="0">
                <a:solidFill>
                  <a:srgbClr val="9E0000"/>
                </a:solidFill>
                <a:ea typeface="ＭＳ Ｐゴシック" pitchFamily="34" charset="-128"/>
              </a:rPr>
              <a:t>Facts about Least Squares</a:t>
            </a:r>
            <a:endParaRPr lang="en-IN" dirty="0">
              <a:solidFill>
                <a:srgbClr val="9E0000"/>
              </a:solidFill>
            </a:endParaRPr>
          </a:p>
        </p:txBody>
      </p:sp>
      <p:sp>
        <p:nvSpPr>
          <p:cNvPr id="4" name="Rectangle 3"/>
          <p:cNvSpPr>
            <a:spLocks noGrp="1" noChangeArrowheads="1"/>
          </p:cNvSpPr>
          <p:nvPr>
            <p:ph idx="1"/>
          </p:nvPr>
        </p:nvSpPr>
        <p:spPr/>
        <p:txBody>
          <a:bodyPr>
            <a:normAutofit lnSpcReduction="10000"/>
          </a:bodyPr>
          <a:lstStyle/>
          <a:p>
            <a:pPr marL="0" indent="0" eaLnBrk="1" hangingPunct="1">
              <a:buFont typeface="Wingdings" pitchFamily="2" charset="2"/>
              <a:buNone/>
            </a:pPr>
            <a:r>
              <a:rPr lang="en-US" altLang="en-US" dirty="0">
                <a:ea typeface="ＭＳ Ｐゴシック" pitchFamily="34" charset="-128"/>
              </a:rPr>
              <a:t>The squared correlation (</a:t>
            </a:r>
            <a:r>
              <a:rPr lang="en-US" altLang="en-US" i="1" dirty="0">
                <a:ea typeface="ＭＳ Ｐゴシック" pitchFamily="34" charset="-128"/>
              </a:rPr>
              <a:t>r</a:t>
            </a:r>
            <a:r>
              <a:rPr lang="en-US" altLang="en-US" i="1" baseline="30000" dirty="0">
                <a:ea typeface="ＭＳ Ｐゴシック" pitchFamily="34" charset="-128"/>
              </a:rPr>
              <a:t>2</a:t>
            </a:r>
            <a:r>
              <a:rPr lang="en-US" altLang="en-US" dirty="0">
                <a:ea typeface="ＭＳ Ｐゴシック" pitchFamily="34" charset="-128"/>
              </a:rPr>
              <a:t>) of bfi and triceps thickness is 0.72. The squared correlation (</a:t>
            </a:r>
            <a:r>
              <a:rPr lang="en-US" altLang="en-US" i="1" dirty="0">
                <a:ea typeface="ＭＳ Ｐゴシック" pitchFamily="34" charset="-128"/>
              </a:rPr>
              <a:t>r</a:t>
            </a:r>
            <a:r>
              <a:rPr lang="en-US" altLang="en-US" i="1" baseline="30000" dirty="0">
                <a:ea typeface="ＭＳ Ｐゴシック" pitchFamily="34" charset="-128"/>
              </a:rPr>
              <a:t>2</a:t>
            </a:r>
            <a:r>
              <a:rPr lang="en-US" altLang="en-US" dirty="0">
                <a:ea typeface="ＭＳ Ｐゴシック" pitchFamily="34" charset="-128"/>
              </a:rPr>
              <a:t>) of bfi and neck thickness is 0.18. Which regression line is more useful for prediction of bfi? </a:t>
            </a:r>
          </a:p>
          <a:p>
            <a:pPr marL="0" indent="0" eaLnBrk="1" hangingPunct="1">
              <a:buFont typeface="Wingdings" pitchFamily="2" charset="2"/>
              <a:buNone/>
            </a:pPr>
            <a:endParaRPr lang="en-US" altLang="en-US" dirty="0">
              <a:ea typeface="ＭＳ Ｐゴシック" pitchFamily="34" charset="-128"/>
            </a:endParaRPr>
          </a:p>
          <a:p>
            <a:pPr marL="342900" indent="-342900" eaLnBrk="1" hangingPunct="1">
              <a:buClrTx/>
              <a:buSzPct val="80000"/>
              <a:buFont typeface="+mj-lt"/>
              <a:buAutoNum type="alphaLcParenR"/>
            </a:pPr>
            <a:r>
              <a:rPr lang="en-US" altLang="en-US" dirty="0" err="1">
                <a:ea typeface="ＭＳ Ｐゴシック" pitchFamily="34" charset="-128"/>
              </a:rPr>
              <a:t>bfi</a:t>
            </a:r>
            <a:r>
              <a:rPr lang="en-US" altLang="en-US" dirty="0">
                <a:ea typeface="ＭＳ Ｐゴシック" pitchFamily="34" charset="-128"/>
              </a:rPr>
              <a:t> vs. triceps thickness</a:t>
            </a:r>
          </a:p>
          <a:p>
            <a:pPr marL="342900" indent="-342900" eaLnBrk="1" hangingPunct="1">
              <a:buClrTx/>
              <a:buSzPct val="80000"/>
              <a:buFont typeface="+mj-lt"/>
              <a:buAutoNum type="alphaLcParenR"/>
            </a:pPr>
            <a:r>
              <a:rPr lang="en-US" altLang="en-US" dirty="0" err="1">
                <a:ea typeface="ＭＳ Ｐゴシック" pitchFamily="34" charset="-128"/>
              </a:rPr>
              <a:t>bfi</a:t>
            </a:r>
            <a:r>
              <a:rPr lang="en-US" altLang="en-US" dirty="0">
                <a:ea typeface="ＭＳ Ｐゴシック" pitchFamily="34" charset="-128"/>
              </a:rPr>
              <a:t> vs. neck thickness</a:t>
            </a:r>
          </a:p>
          <a:p>
            <a:pPr marL="342900" indent="-342900" eaLnBrk="1" hangingPunct="1">
              <a:buClrTx/>
              <a:buSzPct val="80000"/>
              <a:buFont typeface="+mj-lt"/>
              <a:buAutoNum type="alphaLcParenR"/>
            </a:pPr>
            <a:r>
              <a:rPr lang="en-US" altLang="en-US" dirty="0">
                <a:ea typeface="ＭＳ Ｐゴシック" pitchFamily="34" charset="-128"/>
              </a:rPr>
              <a:t>Both answer options are equally good.</a:t>
            </a:r>
          </a:p>
          <a:p>
            <a:pPr marL="342900" indent="-342900" eaLnBrk="1" hangingPunct="1">
              <a:buClrTx/>
              <a:buSzPct val="80000"/>
              <a:buFont typeface="+mj-lt"/>
              <a:buAutoNum type="alphaLcParenR"/>
            </a:pPr>
            <a:r>
              <a:rPr lang="en-US" altLang="en-US" dirty="0">
                <a:ea typeface="ＭＳ Ｐゴシック" pitchFamily="34" charset="-128"/>
              </a:rPr>
              <a:t>The answer cannot be determined</a:t>
            </a:r>
            <a:r>
              <a:rPr lang="en-US" altLang="ja-JP" dirty="0">
                <a:ea typeface="ＭＳ Ｐゴシック" pitchFamily="34" charset="-128"/>
              </a:rPr>
              <a:t> from the information given.</a:t>
            </a:r>
          </a:p>
          <a:p>
            <a:pPr marL="0" indent="0" eaLnBrk="1" hangingPunct="1">
              <a:buClr>
                <a:schemeClr val="tx2"/>
              </a:buClr>
              <a:buSzPct val="80000"/>
              <a:buFont typeface="Wingdings" pitchFamily="2" charset="2"/>
              <a:buNone/>
            </a:pPr>
            <a:endParaRPr lang="en-US" altLang="en-US" dirty="0">
              <a:ea typeface="ＭＳ Ｐゴシック" pitchFamily="34" charset="-128"/>
            </a:endParaRPr>
          </a:p>
        </p:txBody>
      </p:sp>
      <p:sp>
        <p:nvSpPr>
          <p:cNvPr id="3" name="Slide Number Placeholder 2">
            <a:extLst>
              <a:ext uri="{FF2B5EF4-FFF2-40B4-BE49-F238E27FC236}">
                <a16:creationId xmlns:a16="http://schemas.microsoft.com/office/drawing/2014/main" id="{24634812-166B-2147-AAF5-E402971E2BCA}"/>
              </a:ext>
            </a:extLst>
          </p:cNvPr>
          <p:cNvSpPr>
            <a:spLocks noGrp="1"/>
          </p:cNvSpPr>
          <p:nvPr>
            <p:ph type="sldNum" sz="quarter" idx="12"/>
          </p:nvPr>
        </p:nvSpPr>
        <p:spPr/>
        <p:txBody>
          <a:bodyPr/>
          <a:lstStyle/>
          <a:p>
            <a:fld id="{3B9E36B2-B467-4880-AB23-8F1A06B4F20F}" type="slidenum">
              <a:rPr lang="en-US" smtClean="0"/>
              <a:pPr/>
              <a:t>31</a:t>
            </a:fld>
            <a:endParaRPr lang="en-US"/>
          </a:p>
        </p:txBody>
      </p:sp>
    </p:spTree>
    <p:extLst>
      <p:ext uri="{BB962C8B-B14F-4D97-AF65-F5344CB8AC3E}">
        <p14:creationId xmlns:p14="http://schemas.microsoft.com/office/powerpoint/2010/main" val="2053495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2959" y="261040"/>
            <a:ext cx="7772400" cy="1219200"/>
          </a:xfrm>
        </p:spPr>
        <p:txBody>
          <a:bodyPr/>
          <a:lstStyle/>
          <a:p>
            <a:pPr eaLnBrk="1" hangingPunct="1"/>
            <a:r>
              <a:rPr lang="en-US" dirty="0">
                <a:solidFill>
                  <a:srgbClr val="12345A"/>
                </a:solidFill>
                <a:latin typeface="Gill Sans" charset="0"/>
                <a:ea typeface="ＭＳ Ｐゴシック" pitchFamily="34" charset="-128"/>
              </a:rPr>
              <a:t>Residuals (1 of 2)</a:t>
            </a:r>
          </a:p>
        </p:txBody>
      </p:sp>
      <mc:AlternateContent xmlns:mc="http://schemas.openxmlformats.org/markup-compatibility/2006" xmlns:a14="http://schemas.microsoft.com/office/drawing/2010/main">
        <mc:Choice Requires="a14">
          <p:sp>
            <p:nvSpPr>
              <p:cNvPr id="15" name="Rectangle 3"/>
              <p:cNvSpPr txBox="1">
                <a:spLocks noChangeArrowheads="1"/>
              </p:cNvSpPr>
              <p:nvPr/>
            </p:nvSpPr>
            <p:spPr>
              <a:xfrm>
                <a:off x="812801" y="1828793"/>
                <a:ext cx="7975600" cy="4897923"/>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1200"/>
                  </a:spcAft>
                  <a:buNone/>
                </a:pPr>
                <a:r>
                  <a:rPr lang="en-US" sz="3000" dirty="0">
                    <a:solidFill>
                      <a:schemeClr val="tx1"/>
                    </a:solidFill>
                    <a:latin typeface="Arial" pitchFamily="34" charset="0"/>
                    <a:ea typeface="ＭＳ Ｐゴシック" pitchFamily="34" charset="-128"/>
                    <a:cs typeface="Arial" pitchFamily="34" charset="0"/>
                  </a:rPr>
                  <a:t>A </a:t>
                </a:r>
                <a:r>
                  <a:rPr lang="en-US" sz="3000" dirty="0">
                    <a:solidFill>
                      <a:srgbClr val="A40000"/>
                    </a:solidFill>
                    <a:latin typeface="Arial" pitchFamily="34" charset="0"/>
                    <a:ea typeface="ＭＳ Ｐゴシック" pitchFamily="34" charset="-128"/>
                    <a:cs typeface="Arial" pitchFamily="34" charset="0"/>
                  </a:rPr>
                  <a:t>residual</a:t>
                </a:r>
                <a:r>
                  <a:rPr lang="en-US" sz="3000" dirty="0">
                    <a:solidFill>
                      <a:srgbClr val="D20000"/>
                    </a:solidFill>
                    <a:latin typeface="Arial" pitchFamily="34" charset="0"/>
                    <a:ea typeface="ＭＳ Ｐゴシック" pitchFamily="34" charset="-128"/>
                    <a:cs typeface="Arial" pitchFamily="34" charset="0"/>
                  </a:rPr>
                  <a:t> </a:t>
                </a:r>
                <a:r>
                  <a:rPr lang="en-US" sz="3000" dirty="0">
                    <a:solidFill>
                      <a:schemeClr val="tx1"/>
                    </a:solidFill>
                    <a:latin typeface="Arial" pitchFamily="34" charset="0"/>
                    <a:ea typeface="ＭＳ Ｐゴシック" pitchFamily="34" charset="-128"/>
                    <a:cs typeface="Arial" pitchFamily="34" charset="0"/>
                  </a:rPr>
                  <a:t>is the difference between an observed value of the response variable and the value predicted by the regression line. That is, a residual is the prediction error that remains after we have chosen the regression line:</a:t>
                </a:r>
              </a:p>
              <a:p>
                <a:pPr marL="68580" indent="0" fontAlgn="auto">
                  <a:spcAft>
                    <a:spcPts val="1200"/>
                  </a:spcAf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3000" i="1" smtClean="0">
                              <a:solidFill>
                                <a:schemeClr val="tx1"/>
                              </a:solidFill>
                              <a:latin typeface="Cambria Math" panose="02040503050406030204" pitchFamily="18" charset="0"/>
                              <a:ea typeface="ＭＳ Ｐゴシック" pitchFamily="34" charset="-128"/>
                              <a:cs typeface="Arial" pitchFamily="34" charset="0"/>
                            </a:rPr>
                          </m:ctrlPr>
                        </m:mPr>
                        <m:mr>
                          <m:e>
                            <m:r>
                              <m:rPr>
                                <m:nor/>
                                <m:brk m:alnAt="7"/>
                              </m:rPr>
                              <a:rPr lang="en-US" sz="3000" dirty="0">
                                <a:solidFill>
                                  <a:schemeClr val="tx1"/>
                                </a:solidFill>
                                <a:latin typeface="Cambria Math"/>
                                <a:ea typeface="ＭＳ Ｐゴシック" pitchFamily="34" charset="-128"/>
                                <a:cs typeface="Arial" pitchFamily="34" charset="0"/>
                              </a:rPr>
                              <m:t>r</m:t>
                            </m:r>
                            <m:r>
                              <m:rPr>
                                <m:nor/>
                              </m:rPr>
                              <a:rPr lang="en-US" sz="3000" dirty="0">
                                <a:solidFill>
                                  <a:schemeClr val="tx1"/>
                                </a:solidFill>
                                <a:latin typeface="Cambria Math"/>
                                <a:ea typeface="ＭＳ Ｐゴシック" pitchFamily="34" charset="-128"/>
                                <a:cs typeface="Arial" pitchFamily="34" charset="0"/>
                              </a:rPr>
                              <m:t>esidual</m:t>
                            </m:r>
                          </m:e>
                          <m:e>
                            <m:r>
                              <a:rPr lang="en-US" sz="3000" i="1" dirty="0">
                                <a:solidFill>
                                  <a:schemeClr val="tx1"/>
                                </a:solidFill>
                                <a:latin typeface="Cambria Math"/>
                                <a:ea typeface="ＭＳ Ｐゴシック" pitchFamily="34" charset="-128"/>
                                <a:cs typeface="Arial" pitchFamily="34" charset="0"/>
                              </a:rPr>
                              <m:t>=</m:t>
                            </m:r>
                          </m:e>
                          <m:e>
                            <m:r>
                              <m:rPr>
                                <m:nor/>
                              </m:rPr>
                              <a:rPr lang="en-US" sz="3000" dirty="0">
                                <a:solidFill>
                                  <a:schemeClr val="tx1"/>
                                </a:solidFill>
                                <a:latin typeface="Cambria Math"/>
                                <a:ea typeface="ＭＳ Ｐゴシック" pitchFamily="34" charset="-128"/>
                                <a:cs typeface="Arial" pitchFamily="34" charset="0"/>
                              </a:rPr>
                              <m:t>observed</m:t>
                            </m:r>
                            <m:r>
                              <a:rPr lang="en-US" sz="3000" i="1" dirty="0">
                                <a:solidFill>
                                  <a:schemeClr val="tx1"/>
                                </a:solidFill>
                                <a:latin typeface="Cambria Math"/>
                                <a:ea typeface="ＭＳ Ｐゴシック" pitchFamily="34" charset="-128"/>
                                <a:cs typeface="Arial" pitchFamily="34" charset="0"/>
                              </a:rPr>
                              <m:t> </m:t>
                            </m:r>
                            <m:r>
                              <a:rPr lang="en-US" sz="3000" i="1" dirty="0">
                                <a:solidFill>
                                  <a:schemeClr val="tx1"/>
                                </a:solidFill>
                                <a:latin typeface="Cambria Math"/>
                                <a:ea typeface="ＭＳ Ｐゴシック" pitchFamily="34" charset="-128"/>
                                <a:cs typeface="Arial" pitchFamily="34" charset="0"/>
                              </a:rPr>
                              <m:t>𝑦</m:t>
                            </m:r>
                            <m:r>
                              <a:rPr lang="en-US" sz="3000" i="1" dirty="0">
                                <a:solidFill>
                                  <a:schemeClr val="tx1"/>
                                </a:solidFill>
                                <a:latin typeface="Cambria Math"/>
                                <a:ea typeface="ＭＳ Ｐゴシック" pitchFamily="34" charset="-128"/>
                                <a:cs typeface="Arial" pitchFamily="34" charset="0"/>
                              </a:rPr>
                              <m:t>−</m:t>
                            </m:r>
                            <m:r>
                              <m:rPr>
                                <m:nor/>
                              </m:rPr>
                              <a:rPr lang="en-US" sz="3000" dirty="0">
                                <a:solidFill>
                                  <a:schemeClr val="tx1"/>
                                </a:solidFill>
                                <a:latin typeface="Cambria Math"/>
                                <a:ea typeface="ＭＳ Ｐゴシック" pitchFamily="34" charset="-128"/>
                                <a:cs typeface="Arial" pitchFamily="34" charset="0"/>
                              </a:rPr>
                              <m:t>predicted</m:t>
                            </m:r>
                            <m:r>
                              <a:rPr lang="en-US" sz="3000" i="1" dirty="0">
                                <a:solidFill>
                                  <a:schemeClr val="tx1"/>
                                </a:solidFill>
                                <a:latin typeface="Cambria Math"/>
                                <a:ea typeface="ＭＳ Ｐゴシック" pitchFamily="34" charset="-128"/>
                                <a:cs typeface="Arial" pitchFamily="34" charset="0"/>
                              </a:rPr>
                              <m:t> </m:t>
                            </m:r>
                            <m:r>
                              <a:rPr lang="en-US" sz="3000" i="1" dirty="0">
                                <a:solidFill>
                                  <a:schemeClr val="tx1"/>
                                </a:solidFill>
                                <a:latin typeface="Cambria Math"/>
                                <a:ea typeface="ＭＳ Ｐゴシック" pitchFamily="34" charset="-128"/>
                                <a:cs typeface="Arial" pitchFamily="34" charset="0"/>
                              </a:rPr>
                              <m:t>𝑦</m:t>
                            </m:r>
                          </m:e>
                        </m:mr>
                        <m:mr>
                          <m:e/>
                          <m:e>
                            <m:r>
                              <a:rPr lang="en-US" sz="3000" i="1" dirty="0">
                                <a:solidFill>
                                  <a:schemeClr val="tx1"/>
                                </a:solidFill>
                                <a:latin typeface="Cambria Math"/>
                                <a:ea typeface="ＭＳ Ｐゴシック" pitchFamily="34" charset="-128"/>
                                <a:cs typeface="Arial" pitchFamily="34" charset="0"/>
                              </a:rPr>
                              <m:t>=</m:t>
                            </m:r>
                          </m:e>
                          <m:e>
                            <m:r>
                              <a:rPr lang="en-US" sz="3000" i="1" dirty="0">
                                <a:solidFill>
                                  <a:schemeClr val="tx1"/>
                                </a:solidFill>
                                <a:latin typeface="Cambria Math"/>
                                <a:ea typeface="ＭＳ Ｐゴシック" pitchFamily="34" charset="-128"/>
                                <a:cs typeface="Arial" pitchFamily="34" charset="0"/>
                              </a:rPr>
                              <m:t>𝑦</m:t>
                            </m:r>
                            <m:r>
                              <a:rPr lang="en-US" sz="3000" i="1" dirty="0">
                                <a:solidFill>
                                  <a:schemeClr val="tx1"/>
                                </a:solidFill>
                                <a:latin typeface="Cambria Math"/>
                                <a:ea typeface="ＭＳ Ｐゴシック" pitchFamily="34" charset="-128"/>
                                <a:cs typeface="Arial" pitchFamily="34" charset="0"/>
                              </a:rPr>
                              <m:t>−</m:t>
                            </m:r>
                            <m:acc>
                              <m:accPr>
                                <m:chr m:val="̂"/>
                                <m:ctrlPr>
                                  <a:rPr lang="en-US" sz="3000" i="1" dirty="0">
                                    <a:solidFill>
                                      <a:schemeClr val="tx1"/>
                                    </a:solidFill>
                                    <a:latin typeface="Cambria Math" panose="02040503050406030204" pitchFamily="18" charset="0"/>
                                    <a:ea typeface="ＭＳ Ｐゴシック" pitchFamily="34" charset="-128"/>
                                    <a:cs typeface="Arial" pitchFamily="34" charset="0"/>
                                  </a:rPr>
                                </m:ctrlPr>
                              </m:accPr>
                              <m:e>
                                <m:r>
                                  <a:rPr lang="en-US" sz="3000" i="1" dirty="0">
                                    <a:solidFill>
                                      <a:schemeClr val="tx1"/>
                                    </a:solidFill>
                                    <a:latin typeface="Cambria Math"/>
                                    <a:ea typeface="ＭＳ Ｐゴシック" pitchFamily="34" charset="-128"/>
                                    <a:cs typeface="Arial" pitchFamily="34" charset="0"/>
                                  </a:rPr>
                                  <m:t>𝑦</m:t>
                                </m:r>
                              </m:e>
                            </m:acc>
                          </m:e>
                        </m:mr>
                      </m:m>
                    </m:oMath>
                  </m:oMathPara>
                </a14:m>
                <a:endParaRPr lang="en-US" sz="3000" dirty="0">
                  <a:solidFill>
                    <a:schemeClr val="tx1"/>
                  </a:solidFill>
                  <a:latin typeface="Arial" pitchFamily="34" charset="0"/>
                  <a:ea typeface="ＭＳ Ｐゴシック" pitchFamily="34" charset="-128"/>
                  <a:cs typeface="Arial" pitchFamily="34" charset="0"/>
                </a:endParaRPr>
              </a:p>
              <a:p>
                <a:pPr marL="68580" indent="0" fontAlgn="auto">
                  <a:spcAft>
                    <a:spcPts val="1200"/>
                  </a:spcAft>
                  <a:buNone/>
                </a:pPr>
                <a:endParaRPr lang="en-US" sz="1500" dirty="0">
                  <a:solidFill>
                    <a:schemeClr val="tx1"/>
                  </a:solidFill>
                  <a:latin typeface="Arial" pitchFamily="34" charset="0"/>
                  <a:ea typeface="ＭＳ Ｐゴシック" pitchFamily="34" charset="-128"/>
                  <a:cs typeface="Arial" pitchFamily="34" charset="0"/>
                </a:endParaRPr>
              </a:p>
              <a:p>
                <a:pPr marL="68580" indent="0" fontAlgn="auto">
                  <a:spcAft>
                    <a:spcPts val="1200"/>
                  </a:spcAft>
                  <a:buNone/>
                </a:pPr>
                <a:r>
                  <a:rPr lang="en-US" sz="3000" dirty="0">
                    <a:solidFill>
                      <a:schemeClr val="tx1"/>
                    </a:solidFill>
                    <a:latin typeface="Arial" pitchFamily="34" charset="0"/>
                    <a:ea typeface="ＭＳ Ｐゴシック" pitchFamily="34" charset="-128"/>
                    <a:cs typeface="Arial" pitchFamily="34" charset="0"/>
                  </a:rPr>
                  <a:t>Residuals represent “leftover" variation in the response after fitting the regression line.</a:t>
                </a:r>
              </a:p>
              <a:p>
                <a:pPr fontAlgn="auto">
                  <a:spcAft>
                    <a:spcPts val="1200"/>
                  </a:spcAft>
                </a:pPr>
                <a:endParaRPr lang="en-US" sz="3000" dirty="0">
                  <a:solidFill>
                    <a:schemeClr val="tx1"/>
                  </a:solidFill>
                  <a:latin typeface="Arial" pitchFamily="34" charset="0"/>
                  <a:ea typeface="ＭＳ Ｐゴシック" pitchFamily="34" charset="-128"/>
                  <a:cs typeface="Arial" pitchFamily="34" charset="0"/>
                </a:endParaRPr>
              </a:p>
            </p:txBody>
          </p:sp>
        </mc:Choice>
        <mc:Fallback xmlns="">
          <p:sp>
            <p:nvSpPr>
              <p:cNvPr id="15" name="Rectangle 3"/>
              <p:cNvSpPr txBox="1">
                <a:spLocks noRot="1" noChangeAspect="1" noMove="1" noResize="1" noEditPoints="1" noAdjustHandles="1" noChangeArrowheads="1" noChangeShapeType="1" noTextEdit="1"/>
              </p:cNvSpPr>
              <p:nvPr/>
            </p:nvSpPr>
            <p:spPr>
              <a:xfrm>
                <a:off x="812801" y="1828793"/>
                <a:ext cx="7975600" cy="4897923"/>
              </a:xfrm>
              <a:prstGeom prst="rect">
                <a:avLst/>
              </a:prstGeom>
              <a:blipFill rotWithShape="0">
                <a:blip r:embed="rId2"/>
                <a:stretch>
                  <a:fillRect l="-688" t="-1370" r="-2215"/>
                </a:stretch>
              </a:blipFill>
            </p:spPr>
            <p:txBody>
              <a:bodyPr/>
              <a:lstStyle/>
              <a:p>
                <a:r>
                  <a:rPr lang="en-US">
                    <a:noFill/>
                  </a:rPr>
                  <a:t> </a:t>
                </a:r>
              </a:p>
            </p:txBody>
          </p:sp>
        </mc:Fallback>
      </mc:AlternateContent>
      <p:sp>
        <p:nvSpPr>
          <p:cNvPr id="8" name="Rectangle 7" descr="The ractangular shape highlights the data related to &quot;Residuals&quot;"/>
          <p:cNvSpPr/>
          <p:nvPr/>
        </p:nvSpPr>
        <p:spPr>
          <a:xfrm>
            <a:off x="731066" y="1743548"/>
            <a:ext cx="8130630" cy="3498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0CDCE2F-CCAD-A64E-B48D-0283D703588E}"/>
              </a:ext>
            </a:extLst>
          </p:cNvPr>
          <p:cNvSpPr>
            <a:spLocks noGrp="1"/>
          </p:cNvSpPr>
          <p:nvPr>
            <p:ph type="sldNum" sz="quarter" idx="12"/>
          </p:nvPr>
        </p:nvSpPr>
        <p:spPr/>
        <p:txBody>
          <a:bodyPr/>
          <a:lstStyle/>
          <a:p>
            <a:fld id="{3B9E36B2-B467-4880-AB23-8F1A06B4F20F}" type="slidenum">
              <a:rPr lang="en-US" smtClean="0"/>
              <a:pPr/>
              <a:t>32</a:t>
            </a:fld>
            <a:endParaRPr lang="en-US"/>
          </a:p>
        </p:txBody>
      </p:sp>
    </p:spTree>
    <p:extLst>
      <p:ext uri="{BB962C8B-B14F-4D97-AF65-F5344CB8AC3E}">
        <p14:creationId xmlns:p14="http://schemas.microsoft.com/office/powerpoint/2010/main" val="18266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97253"/>
            <a:ext cx="7772400" cy="1219200"/>
          </a:xfrm>
        </p:spPr>
        <p:txBody>
          <a:bodyPr/>
          <a:lstStyle/>
          <a:p>
            <a:pPr eaLnBrk="1" hangingPunct="1"/>
            <a:r>
              <a:rPr lang="en-US" dirty="0">
                <a:solidFill>
                  <a:srgbClr val="12345A"/>
                </a:solidFill>
                <a:latin typeface="Gill Sans" charset="0"/>
                <a:ea typeface="ＭＳ Ｐゴシック" pitchFamily="34" charset="-128"/>
              </a:rPr>
              <a:t>Residuals (2 of 2)</a:t>
            </a:r>
          </a:p>
        </p:txBody>
      </p:sp>
      <p:sp>
        <p:nvSpPr>
          <p:cNvPr id="15" name="Rectangle 3"/>
          <p:cNvSpPr txBox="1">
            <a:spLocks noChangeArrowheads="1"/>
          </p:cNvSpPr>
          <p:nvPr/>
        </p:nvSpPr>
        <p:spPr>
          <a:xfrm>
            <a:off x="812801" y="1736780"/>
            <a:ext cx="7308157" cy="4899410"/>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lnSpc>
                <a:spcPct val="120000"/>
              </a:lnSpc>
              <a:spcAft>
                <a:spcPts val="1200"/>
              </a:spcAft>
              <a:buNone/>
            </a:pPr>
            <a:r>
              <a:rPr lang="en-US" sz="3100" dirty="0">
                <a:solidFill>
                  <a:schemeClr val="tx1"/>
                </a:solidFill>
                <a:latin typeface="Arial" pitchFamily="34" charset="0"/>
                <a:ea typeface="ＭＳ Ｐゴシック" pitchFamily="34" charset="-128"/>
                <a:cs typeface="Arial" pitchFamily="34" charset="0"/>
              </a:rPr>
              <a:t>The residuals from the least-squares line have a special property: </a:t>
            </a:r>
            <a:r>
              <a:rPr lang="en-US" sz="3100" b="1" dirty="0">
                <a:solidFill>
                  <a:schemeClr val="tx1"/>
                </a:solidFill>
                <a:latin typeface="Arial" pitchFamily="34" charset="0"/>
                <a:ea typeface="ＭＳ Ｐゴシック" pitchFamily="34" charset="-128"/>
                <a:cs typeface="Arial" pitchFamily="34" charset="0"/>
              </a:rPr>
              <a:t>the mean of the least-squares residuals is always zero</a:t>
            </a:r>
            <a:r>
              <a:rPr lang="en-US" sz="3100" dirty="0">
                <a:solidFill>
                  <a:schemeClr val="tx1"/>
                </a:solidFill>
                <a:latin typeface="Arial" pitchFamily="34" charset="0"/>
                <a:ea typeface="ＭＳ Ｐゴシック" pitchFamily="34" charset="-128"/>
                <a:cs typeface="Arial" pitchFamily="34" charset="0"/>
              </a:rPr>
              <a:t>.</a:t>
            </a:r>
          </a:p>
          <a:p>
            <a:pPr marL="68580" indent="0" fontAlgn="auto">
              <a:spcAft>
                <a:spcPts val="1200"/>
              </a:spcAft>
              <a:buNone/>
            </a:pPr>
            <a:endParaRPr lang="en-US" sz="3000" dirty="0">
              <a:solidFill>
                <a:schemeClr val="tx1"/>
              </a:solidFill>
              <a:latin typeface="Arial" pitchFamily="34" charset="0"/>
              <a:ea typeface="ＭＳ Ｐゴシック" pitchFamily="34" charset="-128"/>
              <a:cs typeface="Arial" pitchFamily="34" charset="0"/>
            </a:endParaRPr>
          </a:p>
          <a:p>
            <a:pPr marL="68580" indent="0" fontAlgn="auto">
              <a:spcAft>
                <a:spcPts val="1200"/>
              </a:spcAft>
              <a:buNone/>
            </a:pPr>
            <a:r>
              <a:rPr lang="en-US" sz="3000" b="1" cap="all" dirty="0">
                <a:solidFill>
                  <a:schemeClr val="tx1"/>
                </a:solidFill>
                <a:latin typeface="Arial" pitchFamily="34" charset="0"/>
                <a:ea typeface="ＭＳ Ｐゴシック" pitchFamily="34" charset="-128"/>
                <a:cs typeface="Arial" pitchFamily="34" charset="0"/>
              </a:rPr>
              <a:t>Residual plots</a:t>
            </a:r>
          </a:p>
          <a:p>
            <a:pPr marL="442913" indent="-373063" fontAlgn="auto">
              <a:lnSpc>
                <a:spcPct val="110000"/>
              </a:lnSpc>
              <a:spcAft>
                <a:spcPts val="1200"/>
              </a:spcAft>
            </a:pPr>
            <a:r>
              <a:rPr lang="en-US" sz="3100" dirty="0">
                <a:solidFill>
                  <a:schemeClr val="tx1"/>
                </a:solidFill>
                <a:latin typeface="Arial" pitchFamily="34" charset="0"/>
                <a:ea typeface="ＭＳ Ｐゴシック" pitchFamily="34" charset="-128"/>
                <a:cs typeface="Arial" pitchFamily="34" charset="0"/>
              </a:rPr>
              <a:t>A </a:t>
            </a:r>
            <a:r>
              <a:rPr lang="en-US" sz="3100" dirty="0">
                <a:solidFill>
                  <a:srgbClr val="A40000"/>
                </a:solidFill>
                <a:latin typeface="Arial" pitchFamily="34" charset="0"/>
                <a:ea typeface="ＭＳ Ｐゴシック" pitchFamily="34" charset="-128"/>
                <a:cs typeface="Arial" pitchFamily="34" charset="0"/>
              </a:rPr>
              <a:t>residual plot </a:t>
            </a:r>
            <a:r>
              <a:rPr lang="en-US" sz="3100" dirty="0">
                <a:solidFill>
                  <a:schemeClr val="tx1"/>
                </a:solidFill>
                <a:latin typeface="Arial" pitchFamily="34" charset="0"/>
                <a:ea typeface="ＭＳ Ｐゴシック" pitchFamily="34" charset="-128"/>
                <a:cs typeface="Arial" pitchFamily="34" charset="0"/>
              </a:rPr>
              <a:t>is a scatterplot of the regression residuals against the explanatory variable.</a:t>
            </a:r>
          </a:p>
          <a:p>
            <a:pPr marL="442913" indent="-373063" fontAlgn="auto">
              <a:lnSpc>
                <a:spcPct val="110000"/>
              </a:lnSpc>
              <a:spcAft>
                <a:spcPts val="1200"/>
              </a:spcAft>
            </a:pPr>
            <a:r>
              <a:rPr lang="en-US" sz="3100" dirty="0">
                <a:solidFill>
                  <a:schemeClr val="tx1"/>
                </a:solidFill>
                <a:latin typeface="Arial" pitchFamily="34" charset="0"/>
                <a:ea typeface="ＭＳ Ｐゴシック" pitchFamily="34" charset="-128"/>
                <a:cs typeface="Arial" pitchFamily="34" charset="0"/>
              </a:rPr>
              <a:t>Residual plots help us assess how well a regression line fits the data.</a:t>
            </a:r>
          </a:p>
          <a:p>
            <a:pPr marL="442913" indent="-373063" fontAlgn="auto">
              <a:lnSpc>
                <a:spcPct val="110000"/>
              </a:lnSpc>
              <a:spcAft>
                <a:spcPts val="1200"/>
              </a:spcAft>
            </a:pPr>
            <a:r>
              <a:rPr lang="en-US" sz="3100" dirty="0">
                <a:solidFill>
                  <a:schemeClr val="tx1"/>
                </a:solidFill>
                <a:latin typeface="Arial" pitchFamily="34" charset="0"/>
                <a:ea typeface="ＭＳ Ｐゴシック" pitchFamily="34" charset="-128"/>
                <a:cs typeface="Arial" pitchFamily="34" charset="0"/>
              </a:rPr>
              <a:t>Look for a “random” scatter around zero.</a:t>
            </a:r>
          </a:p>
          <a:p>
            <a:pPr fontAlgn="auto">
              <a:spcAft>
                <a:spcPts val="1200"/>
              </a:spcAft>
            </a:pPr>
            <a:endParaRPr lang="en-US" sz="3000" dirty="0">
              <a:solidFill>
                <a:schemeClr val="tx1"/>
              </a:solidFill>
              <a:latin typeface="Arial" pitchFamily="34" charset="0"/>
              <a:ea typeface="ＭＳ Ｐゴシック" pitchFamily="34" charset="-128"/>
              <a:cs typeface="Arial" pitchFamily="34" charset="0"/>
            </a:endParaRPr>
          </a:p>
        </p:txBody>
      </p:sp>
      <p:sp>
        <p:nvSpPr>
          <p:cNvPr id="8" name="Rectangle 7" descr="The ractangular shape highlights the data related to &quot;Residual Plots&quot;"/>
          <p:cNvSpPr/>
          <p:nvPr/>
        </p:nvSpPr>
        <p:spPr>
          <a:xfrm>
            <a:off x="673734" y="3258202"/>
            <a:ext cx="7329529" cy="3332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F47530F-F041-E44A-A806-05BBDE71AE04}"/>
              </a:ext>
            </a:extLst>
          </p:cNvPr>
          <p:cNvSpPr>
            <a:spLocks noGrp="1"/>
          </p:cNvSpPr>
          <p:nvPr>
            <p:ph type="sldNum" sz="quarter" idx="12"/>
          </p:nvPr>
        </p:nvSpPr>
        <p:spPr/>
        <p:txBody>
          <a:bodyPr/>
          <a:lstStyle/>
          <a:p>
            <a:fld id="{3B9E36B2-B467-4880-AB23-8F1A06B4F20F}" type="slidenum">
              <a:rPr lang="en-US" smtClean="0"/>
              <a:pPr/>
              <a:t>33</a:t>
            </a:fld>
            <a:endParaRPr lang="en-US"/>
          </a:p>
        </p:txBody>
      </p:sp>
    </p:spTree>
    <p:extLst>
      <p:ext uri="{BB962C8B-B14F-4D97-AF65-F5344CB8AC3E}">
        <p14:creationId xmlns:p14="http://schemas.microsoft.com/office/powerpoint/2010/main" val="1467901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15360"/>
            <a:ext cx="7772400" cy="1219200"/>
          </a:xfrm>
        </p:spPr>
        <p:txBody>
          <a:bodyPr/>
          <a:lstStyle/>
          <a:p>
            <a:pPr eaLnBrk="1" hangingPunct="1"/>
            <a:r>
              <a:rPr lang="en-US" dirty="0">
                <a:solidFill>
                  <a:srgbClr val="12345A"/>
                </a:solidFill>
                <a:latin typeface="Gill Sans" charset="0"/>
                <a:ea typeface="ＭＳ Ｐゴシック" pitchFamily="34" charset="-128"/>
              </a:rPr>
              <a:t>Residual plot</a:t>
            </a:r>
          </a:p>
        </p:txBody>
      </p:sp>
      <p:sp>
        <p:nvSpPr>
          <p:cNvPr id="11" name="Rectangle 4"/>
          <p:cNvSpPr>
            <a:spLocks noChangeArrowheads="1"/>
          </p:cNvSpPr>
          <p:nvPr/>
        </p:nvSpPr>
        <p:spPr bwMode="auto">
          <a:xfrm>
            <a:off x="1710349" y="1844836"/>
            <a:ext cx="587569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r>
              <a:rPr lang="en-US" sz="2000" b="1" cap="all" dirty="0">
                <a:cs typeface="Arial" pitchFamily="34" charset="0"/>
              </a:rPr>
              <a:t>Physical Activity and Weight Loss</a:t>
            </a:r>
          </a:p>
        </p:txBody>
      </p:sp>
      <p:pic>
        <p:nvPicPr>
          <p:cNvPr id="2" name="Picture 1" descr="A least squares regression line runs approximately from the value 2700 to 3300 on the vertical axis as it moves from left to right on the horizontal axis. The dots are scattered along the line between the range 1900 to 3700 on the vertical axis and between 330 to 590 on the horizontal axis. There are two outliers labeled as Subject 1 and 2. Subject 1 is plotted at 2700 on the vertical axis and 700 on the horizontal axis. Subject 2 is plotted approximately at 4500 on the vertical axis and 648 on the horizontal axis. A dot plotted approximately at value 2550 on the vertical axis and at 447 on the horizontal axis is labeled as “Subject 11.” A dashed line from the dot labeled subject 11 connects to the regression line and a callout pointing to the dashed line reads, “This is the residual for subject 11.” " title="A scatterplot shows “CPM/d” on the horizontal axis with the values from 300 to 750, in increments of 50. The vertical axis shows “Energy expenditure (kcal/d)” with values from 1500 to 5000, in increments of 500."/>
          <p:cNvPicPr>
            <a:picLocks noChangeAspect="1"/>
          </p:cNvPicPr>
          <p:nvPr/>
        </p:nvPicPr>
        <p:blipFill>
          <a:blip r:embed="rId2">
            <a:clrChange>
              <a:clrFrom>
                <a:srgbClr val="ECF1F8"/>
              </a:clrFrom>
              <a:clrTo>
                <a:srgbClr val="ECF1F8">
                  <a:alpha val="0"/>
                </a:srgbClr>
              </a:clrTo>
            </a:clrChange>
          </a:blip>
          <a:stretch>
            <a:fillRect/>
          </a:stretch>
        </p:blipFill>
        <p:spPr>
          <a:xfrm>
            <a:off x="104767" y="2488560"/>
            <a:ext cx="4389530" cy="3132142"/>
          </a:xfrm>
          <a:prstGeom prst="rect">
            <a:avLst/>
          </a:prstGeom>
        </p:spPr>
      </p:pic>
      <p:pic>
        <p:nvPicPr>
          <p:cNvPr id="3" name="Picture 2" descr="The vertical axis is labeled “Residual” and shows values from minus 1000 to 1500, in increments of 500. The dots are scattered and majority of the dots are plotted between the values 320 to 450 on the horizontal axis. The regression line is drawn from point 0 on the vertical axis which runs parallel to the horizontal axis and a callout pointing to the line reads, “This residual always have mean 0.” There are two outliers labeled as Subject 1 and 2. Subject 1 is plotted at 2700 on the vertical axis and 700 on the horizontal axis. Subject 2 is plotted approximately at 4500 on the vertical axis and 648 on the horizontal axis. " title="A scatterplot shows the residual plot against CPM/d. "/>
          <p:cNvPicPr>
            <a:picLocks noChangeAspect="1"/>
          </p:cNvPicPr>
          <p:nvPr/>
        </p:nvPicPr>
        <p:blipFill>
          <a:blip r:embed="rId3">
            <a:clrChange>
              <a:clrFrom>
                <a:srgbClr val="ECF1F8"/>
              </a:clrFrom>
              <a:clrTo>
                <a:srgbClr val="ECF1F8">
                  <a:alpha val="0"/>
                </a:srgbClr>
              </a:clrTo>
            </a:clrChange>
          </a:blip>
          <a:stretch>
            <a:fillRect/>
          </a:stretch>
        </p:blipFill>
        <p:spPr>
          <a:xfrm>
            <a:off x="4518659" y="2499485"/>
            <a:ext cx="4364355" cy="3110293"/>
          </a:xfrm>
          <a:prstGeom prst="rect">
            <a:avLst/>
          </a:prstGeom>
        </p:spPr>
      </p:pic>
      <p:sp>
        <p:nvSpPr>
          <p:cNvPr id="4" name="Slide Number Placeholder 3">
            <a:extLst>
              <a:ext uri="{FF2B5EF4-FFF2-40B4-BE49-F238E27FC236}">
                <a16:creationId xmlns:a16="http://schemas.microsoft.com/office/drawing/2014/main" id="{0B7DB4F3-123F-A04D-A016-BD3D9FF3B0DD}"/>
              </a:ext>
            </a:extLst>
          </p:cNvPr>
          <p:cNvSpPr>
            <a:spLocks noGrp="1"/>
          </p:cNvSpPr>
          <p:nvPr>
            <p:ph type="sldNum" sz="quarter" idx="12"/>
          </p:nvPr>
        </p:nvSpPr>
        <p:spPr/>
        <p:txBody>
          <a:bodyPr/>
          <a:lstStyle/>
          <a:p>
            <a:fld id="{3B9E36B2-B467-4880-AB23-8F1A06B4F20F}" type="slidenum">
              <a:rPr lang="en-US" smtClean="0"/>
              <a:pPr/>
              <a:t>34</a:t>
            </a:fld>
            <a:endParaRPr lang="en-US"/>
          </a:p>
        </p:txBody>
      </p:sp>
    </p:spTree>
    <p:extLst>
      <p:ext uri="{BB962C8B-B14F-4D97-AF65-F5344CB8AC3E}">
        <p14:creationId xmlns:p14="http://schemas.microsoft.com/office/powerpoint/2010/main" val="1516731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accel="50000" de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altLang="en-US" dirty="0">
                <a:solidFill>
                  <a:srgbClr val="9E0000"/>
                </a:solidFill>
                <a:ea typeface="ＭＳ Ｐゴシック" pitchFamily="34" charset="-128"/>
              </a:rPr>
              <a:t>Residuals (1 of 4)</a:t>
            </a:r>
            <a:endParaRPr lang="en-IN" dirty="0">
              <a:solidFill>
                <a:srgbClr val="9E0000"/>
              </a:solidFill>
            </a:endParaRPr>
          </a:p>
        </p:txBody>
      </p:sp>
      <p:sp>
        <p:nvSpPr>
          <p:cNvPr id="5" name="Content Placeholder 4"/>
          <p:cNvSpPr>
            <a:spLocks noGrp="1"/>
          </p:cNvSpPr>
          <p:nvPr>
            <p:ph idx="1"/>
          </p:nvPr>
        </p:nvSpPr>
        <p:spPr/>
        <p:txBody>
          <a:bodyPr/>
          <a:lstStyle/>
          <a:p>
            <a:pPr marL="0" indent="0">
              <a:buNone/>
            </a:pPr>
            <a:r>
              <a:rPr lang="en-US" altLang="en-US" dirty="0">
                <a:ea typeface="ＭＳ Ｐゴシック" pitchFamily="34" charset="-128"/>
              </a:rPr>
              <a:t>Which point, A or B, has a larger residual?</a:t>
            </a:r>
          </a:p>
        </p:txBody>
      </p:sp>
      <p:pic>
        <p:nvPicPr>
          <p:cNvPr id="7" name="Picture 1" descr="The scatter plot measures &quot;Age&quot; on the horizontal axis with points 40 to 65 in intervals of 5. Similarly, on the vertical axis, it measures &quot;Systolic Blood Pressure&quot; with points 120 to 180 in intervals of 10. Regression line and scatter plots are given. There are two points &quot;A&quot; and &quot;B&quot; given and marked with arrows. Point A lies in the lower section of the regression line. And point B lies in the upper section of the regression 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7988"/>
            <a:ext cx="47244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0"/>
          </p:nvPr>
        </p:nvSpPr>
        <p:spPr/>
        <p:txBody>
          <a:bodyPr/>
          <a:lstStyle/>
          <a:p>
            <a:pPr marL="342900" indent="-342900" eaLnBrk="1" hangingPunct="1">
              <a:buClrTx/>
              <a:buSzPct val="80000"/>
              <a:buFont typeface="+mj-lt"/>
              <a:buAutoNum type="alphaLcParenR"/>
            </a:pPr>
            <a:r>
              <a:rPr lang="en-US" altLang="en-US" dirty="0">
                <a:ea typeface="ＭＳ Ｐゴシック" pitchFamily="34" charset="-128"/>
              </a:rPr>
              <a:t>point A</a:t>
            </a:r>
          </a:p>
          <a:p>
            <a:pPr marL="342900" indent="-342900" eaLnBrk="1" hangingPunct="1">
              <a:buClrTx/>
              <a:buSzPct val="80000"/>
              <a:buFont typeface="+mj-lt"/>
              <a:buAutoNum type="alphaLcParenR"/>
            </a:pPr>
            <a:r>
              <a:rPr lang="en-US" altLang="en-US" dirty="0">
                <a:ea typeface="ＭＳ Ｐゴシック" pitchFamily="34" charset="-128"/>
              </a:rPr>
              <a:t>point B</a:t>
            </a:r>
          </a:p>
          <a:p>
            <a:pPr marL="342900" indent="-342900" eaLnBrk="1" hangingPunct="1">
              <a:buClrTx/>
              <a:buSzPct val="80000"/>
              <a:buFont typeface="+mj-lt"/>
              <a:buAutoNum type="alphaLcParenR"/>
            </a:pPr>
            <a:r>
              <a:rPr lang="en-US" altLang="en-US" dirty="0">
                <a:ea typeface="ＭＳ Ｐゴシック" pitchFamily="34" charset="-128"/>
              </a:rPr>
              <a:t>The answer can</a:t>
            </a:r>
            <a:r>
              <a:rPr lang="en-US" altLang="ja-JP" dirty="0">
                <a:ea typeface="ＭＳ Ｐゴシック" pitchFamily="34" charset="-128"/>
              </a:rPr>
              <a:t>not be determined from the information given.</a:t>
            </a:r>
            <a:r>
              <a:rPr lang="en-US" altLang="en-US" dirty="0">
                <a:ea typeface="ＭＳ Ｐゴシック" pitchFamily="34" charset="-128"/>
              </a:rPr>
              <a:t>	</a:t>
            </a:r>
            <a:endParaRPr lang="en-IN" dirty="0"/>
          </a:p>
        </p:txBody>
      </p:sp>
    </p:spTree>
    <p:extLst>
      <p:ext uri="{BB962C8B-B14F-4D97-AF65-F5344CB8AC3E}">
        <p14:creationId xmlns:p14="http://schemas.microsoft.com/office/powerpoint/2010/main" val="2815851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Residuals (2 of 4)</a:t>
            </a:r>
            <a:endParaRPr lang="en-IN" dirty="0">
              <a:solidFill>
                <a:srgbClr val="9E0000"/>
              </a:solidFill>
            </a:endParaRPr>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p:txBody>
              <a:bodyPr/>
              <a:lstStyle/>
              <a:p>
                <a:pPr marL="381000" indent="-381000" eaLnBrk="1" hangingPunct="1">
                  <a:buNone/>
                </a:pPr>
                <a:r>
                  <a:rPr lang="en-US" altLang="en-US" dirty="0">
                    <a:ea typeface="ＭＳ Ｐゴシック" pitchFamily="34" charset="-128"/>
                  </a:rPr>
                  <a:t>Residual equals ________.</a:t>
                </a:r>
              </a:p>
              <a:p>
                <a:pPr marL="381000" indent="-381000" eaLnBrk="1" hangingPunct="1">
                  <a:buNone/>
                </a:pPr>
                <a:endParaRPr lang="en-US" altLang="en-US" dirty="0">
                  <a:ea typeface="ＭＳ Ｐゴシック" pitchFamily="34" charset="-128"/>
                </a:endParaRPr>
              </a:p>
              <a:p>
                <a:pPr marL="342900" indent="-342900" eaLnBrk="1" hangingPunct="1">
                  <a:spcAft>
                    <a:spcPts val="600"/>
                  </a:spcAft>
                  <a:buClrTx/>
                  <a:buFont typeface="+mj-lt"/>
                  <a:buAutoNum type="alphaLcParenR"/>
                </a:pPr>
                <a14:m>
                  <m:oMath xmlns:m="http://schemas.openxmlformats.org/officeDocument/2006/math">
                    <m:acc>
                      <m:accPr>
                        <m:chr m:val="̂"/>
                        <m:ctrlPr>
                          <a:rPr lang="en-US" altLang="en-US" i="1">
                            <a:latin typeface="Cambria Math" panose="02040503050406030204" pitchFamily="18" charset="0"/>
                            <a:ea typeface="ＭＳ Ｐゴシック" pitchFamily="34" charset="-128"/>
                          </a:rPr>
                        </m:ctrlPr>
                      </m:accPr>
                      <m:e>
                        <m:r>
                          <a:rPr lang="en-IN" altLang="en-US" i="1">
                            <a:latin typeface="Cambria Math" panose="02040503050406030204" pitchFamily="18" charset="0"/>
                            <a:ea typeface="ＭＳ Ｐゴシック" pitchFamily="34" charset="-128"/>
                          </a:rPr>
                          <m:t>𝑦</m:t>
                        </m:r>
                      </m:e>
                    </m:acc>
                    <m:r>
                      <a:rPr lang="en-US" altLang="en-US" i="1">
                        <a:latin typeface="Cambria Math" panose="02040503050406030204" pitchFamily="18" charset="0"/>
                        <a:ea typeface="Cambria Math" panose="02040503050406030204" pitchFamily="18" charset="0"/>
                      </a:rPr>
                      <m:t>−</m:t>
                    </m:r>
                    <m:r>
                      <a:rPr lang="en-IN" altLang="en-US" i="1">
                        <a:latin typeface="Cambria Math" panose="02040503050406030204" pitchFamily="18" charset="0"/>
                        <a:ea typeface="Cambria Math" panose="02040503050406030204" pitchFamily="18" charset="0"/>
                      </a:rPr>
                      <m:t>𝑦</m:t>
                    </m:r>
                  </m:oMath>
                </a14:m>
                <a:endParaRPr lang="en-US" altLang="en-US" dirty="0">
                  <a:ea typeface="ＭＳ Ｐゴシック" pitchFamily="34" charset="-128"/>
                </a:endParaRPr>
              </a:p>
              <a:p>
                <a:pPr marL="342900" indent="-342900" eaLnBrk="1" hangingPunct="1">
                  <a:spcAft>
                    <a:spcPts val="600"/>
                  </a:spcAft>
                  <a:buClrTx/>
                  <a:buFont typeface="+mj-lt"/>
                  <a:buAutoNum type="alphaLcParenR"/>
                </a:pPr>
                <a14:m>
                  <m:oMath xmlns:m="http://schemas.openxmlformats.org/officeDocument/2006/math">
                    <m:r>
                      <a:rPr lang="en-IN" altLang="en-US" i="1">
                        <a:latin typeface="Cambria Math" panose="02040503050406030204" pitchFamily="18" charset="0"/>
                        <a:ea typeface="Cambria Math" panose="02040503050406030204" pitchFamily="18" charset="0"/>
                      </a:rPr>
                      <m:t>𝑦</m:t>
                    </m:r>
                    <m:r>
                      <a:rPr lang="en-US" altLang="en-US" i="1">
                        <a:latin typeface="Cambria Math" panose="02040503050406030204" pitchFamily="18" charset="0"/>
                        <a:ea typeface="Cambria Math" panose="02040503050406030204" pitchFamily="18" charset="0"/>
                      </a:rPr>
                      <m:t>−</m:t>
                    </m:r>
                    <m:acc>
                      <m:accPr>
                        <m:chr m:val="̂"/>
                        <m:ctrlPr>
                          <a:rPr lang="en-US" altLang="en-US" i="1">
                            <a:latin typeface="Cambria Math" panose="02040503050406030204" pitchFamily="18" charset="0"/>
                            <a:ea typeface="ＭＳ Ｐゴシック" pitchFamily="34" charset="-128"/>
                          </a:rPr>
                        </m:ctrlPr>
                      </m:accPr>
                      <m:e>
                        <m:r>
                          <a:rPr lang="en-IN" altLang="en-US" i="1">
                            <a:latin typeface="Cambria Math" panose="02040503050406030204" pitchFamily="18" charset="0"/>
                            <a:ea typeface="ＭＳ Ｐゴシック" pitchFamily="34" charset="-128"/>
                          </a:rPr>
                          <m:t>𝑦</m:t>
                        </m:r>
                      </m:e>
                    </m:acc>
                  </m:oMath>
                </a14:m>
                <a:endParaRPr lang="en-US" altLang="en-US" dirty="0">
                  <a:ea typeface="ＭＳ Ｐゴシック" pitchFamily="34" charset="-128"/>
                </a:endParaRPr>
              </a:p>
              <a:p>
                <a:pPr marL="342900" indent="-342900" eaLnBrk="1" hangingPunct="1">
                  <a:spcAft>
                    <a:spcPts val="600"/>
                  </a:spcAft>
                  <a:buClrTx/>
                  <a:buFont typeface="+mj-lt"/>
                  <a:buAutoNum type="alphaLcParenR"/>
                </a:pPr>
                <a14:m>
                  <m:oMath xmlns:m="http://schemas.openxmlformats.org/officeDocument/2006/math">
                    <m:acc>
                      <m:accPr>
                        <m:chr m:val="̂"/>
                        <m:ctrlPr>
                          <a:rPr lang="en-US" altLang="en-US" i="1">
                            <a:latin typeface="Cambria Math" panose="02040503050406030204" pitchFamily="18" charset="0"/>
                            <a:ea typeface="ＭＳ Ｐゴシック" pitchFamily="34" charset="-128"/>
                          </a:rPr>
                        </m:ctrlPr>
                      </m:accPr>
                      <m:e>
                        <m:r>
                          <a:rPr lang="en-IN" altLang="en-US" b="0" i="1" smtClean="0">
                            <a:latin typeface="Cambria Math" panose="02040503050406030204" pitchFamily="18" charset="0"/>
                            <a:ea typeface="ＭＳ Ｐゴシック" pitchFamily="34" charset="-128"/>
                          </a:rPr>
                          <m:t>𝑥</m:t>
                        </m:r>
                      </m:e>
                    </m:acc>
                    <m:r>
                      <a:rPr lang="en-US" altLang="en-US" i="1">
                        <a:latin typeface="Cambria Math" panose="02040503050406030204" pitchFamily="18" charset="0"/>
                        <a:ea typeface="Cambria Math" panose="02040503050406030204" pitchFamily="18" charset="0"/>
                      </a:rPr>
                      <m:t>−</m:t>
                    </m:r>
                    <m:r>
                      <a:rPr lang="en-IN" altLang="en-US" b="0" i="1" smtClean="0">
                        <a:latin typeface="Cambria Math" panose="02040503050406030204" pitchFamily="18" charset="0"/>
                        <a:ea typeface="Cambria Math" panose="02040503050406030204" pitchFamily="18" charset="0"/>
                      </a:rPr>
                      <m:t>𝑥</m:t>
                    </m:r>
                  </m:oMath>
                </a14:m>
                <a:endParaRPr lang="en-US" altLang="en-US" dirty="0">
                  <a:ea typeface="ＭＳ Ｐゴシック" pitchFamily="34" charset="-128"/>
                </a:endParaRPr>
              </a:p>
              <a:p>
                <a:pPr marL="342900" indent="-342900" eaLnBrk="1" hangingPunct="1">
                  <a:spcAft>
                    <a:spcPts val="600"/>
                  </a:spcAft>
                  <a:buClrTx/>
                  <a:buFont typeface="+mj-lt"/>
                  <a:buAutoNum type="alphaLcParenR"/>
                </a:pPr>
                <a14:m>
                  <m:oMath xmlns:m="http://schemas.openxmlformats.org/officeDocument/2006/math">
                    <m:r>
                      <a:rPr lang="en-IN" altLang="en-US" b="0" i="1" smtClean="0">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m:t>
                    </m:r>
                    <m:acc>
                      <m:accPr>
                        <m:chr m:val="̂"/>
                        <m:ctrlPr>
                          <a:rPr lang="en-US" altLang="en-US" i="1">
                            <a:latin typeface="Cambria Math" panose="02040503050406030204" pitchFamily="18" charset="0"/>
                            <a:ea typeface="ＭＳ Ｐゴシック" pitchFamily="34" charset="-128"/>
                          </a:rPr>
                        </m:ctrlPr>
                      </m:accPr>
                      <m:e>
                        <m:r>
                          <a:rPr lang="en-IN" altLang="en-US" b="0" i="1" smtClean="0">
                            <a:latin typeface="Cambria Math" panose="02040503050406030204" pitchFamily="18" charset="0"/>
                            <a:ea typeface="ＭＳ Ｐゴシック" pitchFamily="34" charset="-128"/>
                          </a:rPr>
                          <m:t>𝑥</m:t>
                        </m:r>
                      </m:e>
                    </m:acc>
                  </m:oMath>
                </a14:m>
                <a:r>
                  <a:rPr lang="en-US" altLang="en-US" dirty="0">
                    <a:ea typeface="ＭＳ Ｐゴシック" pitchFamily="34" charset="-128"/>
                  </a:rPr>
                  <a:t>				</a:t>
                </a:r>
              </a:p>
            </p:txBody>
          </p:sp>
        </mc:Choice>
        <mc:Fallback xmlns="">
          <p:sp>
            <p:nvSpPr>
              <p:cNvPr id="4" name="Rectangle 3"/>
              <p:cNvSpPr>
                <a:spLocks noGrp="1" noRot="1" noChangeAspect="1" noMove="1" noResize="1" noEditPoints="1" noAdjustHandles="1" noChangeArrowheads="1" noChangeShapeType="1" noTextEdit="1"/>
              </p:cNvSpPr>
              <p:nvPr>
                <p:ph idx="1"/>
              </p:nvPr>
            </p:nvSpPr>
            <p:spPr>
              <a:blipFill rotWithShape="0">
                <a:blip r:embed="rId2"/>
                <a:stretch>
                  <a:fillRect l="-741" t="-55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D6B9938-6305-9B42-960D-EC943C86FF28}"/>
              </a:ext>
            </a:extLst>
          </p:cNvPr>
          <p:cNvSpPr>
            <a:spLocks noGrp="1"/>
          </p:cNvSpPr>
          <p:nvPr>
            <p:ph type="sldNum" sz="quarter" idx="12"/>
          </p:nvPr>
        </p:nvSpPr>
        <p:spPr/>
        <p:txBody>
          <a:bodyPr/>
          <a:lstStyle/>
          <a:p>
            <a:fld id="{3B9E36B2-B467-4880-AB23-8F1A06B4F20F}" type="slidenum">
              <a:rPr lang="en-US" smtClean="0"/>
              <a:pPr/>
              <a:t>36</a:t>
            </a:fld>
            <a:endParaRPr lang="en-US"/>
          </a:p>
        </p:txBody>
      </p:sp>
    </p:spTree>
    <p:extLst>
      <p:ext uri="{BB962C8B-B14F-4D97-AF65-F5344CB8AC3E}">
        <p14:creationId xmlns:p14="http://schemas.microsoft.com/office/powerpoint/2010/main" val="3196794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Residuals (3 of 4)</a:t>
            </a:r>
            <a:endParaRPr lang="en-IN" dirty="0">
              <a:solidFill>
                <a:srgbClr val="9E0000"/>
              </a:solidFill>
            </a:endParaRPr>
          </a:p>
        </p:txBody>
      </p:sp>
      <p:sp>
        <p:nvSpPr>
          <p:cNvPr id="4" name="Rectangle 3"/>
          <p:cNvSpPr>
            <a:spLocks noGrp="1" noChangeArrowheads="1"/>
          </p:cNvSpPr>
          <p:nvPr>
            <p:ph idx="1"/>
          </p:nvPr>
        </p:nvSpPr>
        <p:spPr/>
        <p:txBody>
          <a:bodyPr/>
          <a:lstStyle/>
          <a:p>
            <a:pPr marL="381000" indent="-381000" eaLnBrk="1" hangingPunct="1">
              <a:buFont typeface="Wingdings" pitchFamily="2" charset="2"/>
              <a:buNone/>
            </a:pPr>
            <a:r>
              <a:rPr lang="en-US" altLang="en-US" dirty="0">
                <a:ea typeface="ＭＳ Ｐゴシック" pitchFamily="34" charset="-128"/>
              </a:rPr>
              <a:t>The residual plot is used to:</a:t>
            </a:r>
          </a:p>
          <a:p>
            <a:pPr marL="381000" indent="-381000" eaLnBrk="1" hangingPunct="1">
              <a:buFont typeface="Wingdings" pitchFamily="2" charset="2"/>
              <a:buNone/>
            </a:pPr>
            <a:endParaRPr lang="en-US" altLang="en-US" dirty="0">
              <a:ea typeface="ＭＳ Ｐゴシック" pitchFamily="34" charset="-128"/>
            </a:endParaRPr>
          </a:p>
          <a:p>
            <a:pPr marL="342900" indent="-342900" eaLnBrk="1" hangingPunct="1">
              <a:buClrTx/>
              <a:buSzPct val="80000"/>
              <a:buFont typeface="+mj-lt"/>
              <a:buAutoNum type="alphaLcParenR"/>
            </a:pPr>
            <a:r>
              <a:rPr lang="en-US" altLang="en-US" dirty="0">
                <a:ea typeface="ＭＳ Ｐゴシック" pitchFamily="34" charset="-128"/>
              </a:rPr>
              <a:t>examine the relationship between two variables.</a:t>
            </a:r>
          </a:p>
          <a:p>
            <a:pPr marL="342900" indent="-342900" eaLnBrk="1" hangingPunct="1">
              <a:buClrTx/>
              <a:buSzPct val="80000"/>
              <a:buFont typeface="+mj-lt"/>
              <a:buAutoNum type="alphaLcParenR"/>
            </a:pPr>
            <a:r>
              <a:rPr lang="en-US" altLang="en-US" dirty="0">
                <a:ea typeface="ＭＳ Ｐゴシック" pitchFamily="34" charset="-128"/>
              </a:rPr>
              <a:t>identify the mean and spread of the residuals.</a:t>
            </a:r>
          </a:p>
          <a:p>
            <a:pPr marL="342900" indent="-342900" eaLnBrk="1" hangingPunct="1">
              <a:buClrTx/>
              <a:buSzPct val="80000"/>
              <a:buFont typeface="+mj-lt"/>
              <a:buAutoNum type="alphaLcParenR"/>
            </a:pPr>
            <a:r>
              <a:rPr lang="en-US" altLang="en-US" dirty="0">
                <a:ea typeface="ＭＳ Ｐゴシック" pitchFamily="34" charset="-128"/>
              </a:rPr>
              <a:t>check for independence of observations.</a:t>
            </a:r>
          </a:p>
          <a:p>
            <a:pPr marL="342900" indent="-342900" eaLnBrk="1" hangingPunct="1">
              <a:buClrTx/>
              <a:buSzPct val="80000"/>
              <a:buFont typeface="+mj-lt"/>
              <a:buAutoNum type="alphaLcParenR"/>
            </a:pPr>
            <a:r>
              <a:rPr lang="en-US" altLang="en-US" dirty="0">
                <a:ea typeface="ＭＳ Ｐゴシック" pitchFamily="34" charset="-128"/>
              </a:rPr>
              <a:t>examine how well a regression line fits the data.		</a:t>
            </a:r>
          </a:p>
        </p:txBody>
      </p:sp>
      <p:sp>
        <p:nvSpPr>
          <p:cNvPr id="3" name="Slide Number Placeholder 2">
            <a:extLst>
              <a:ext uri="{FF2B5EF4-FFF2-40B4-BE49-F238E27FC236}">
                <a16:creationId xmlns:a16="http://schemas.microsoft.com/office/drawing/2014/main" id="{D1C0D5D2-2803-6948-A0C8-0F95E2C495F5}"/>
              </a:ext>
            </a:extLst>
          </p:cNvPr>
          <p:cNvSpPr>
            <a:spLocks noGrp="1"/>
          </p:cNvSpPr>
          <p:nvPr>
            <p:ph type="sldNum" sz="quarter" idx="12"/>
          </p:nvPr>
        </p:nvSpPr>
        <p:spPr/>
        <p:txBody>
          <a:bodyPr/>
          <a:lstStyle/>
          <a:p>
            <a:fld id="{3B9E36B2-B467-4880-AB23-8F1A06B4F20F}" type="slidenum">
              <a:rPr lang="en-US" smtClean="0"/>
              <a:pPr/>
              <a:t>37</a:t>
            </a:fld>
            <a:endParaRPr lang="en-US"/>
          </a:p>
        </p:txBody>
      </p:sp>
    </p:spTree>
    <p:extLst>
      <p:ext uri="{BB962C8B-B14F-4D97-AF65-F5344CB8AC3E}">
        <p14:creationId xmlns:p14="http://schemas.microsoft.com/office/powerpoint/2010/main" val="947250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6012"/>
            <a:ext cx="8229600" cy="1143000"/>
          </a:xfrm>
        </p:spPr>
        <p:txBody>
          <a:bodyPr/>
          <a:lstStyle/>
          <a:p>
            <a:r>
              <a:rPr lang="en-US" altLang="en-US" dirty="0">
                <a:solidFill>
                  <a:srgbClr val="9E0000"/>
                </a:solidFill>
                <a:ea typeface="ＭＳ Ｐゴシック" pitchFamily="34" charset="-128"/>
              </a:rPr>
              <a:t>Residuals (4 of 4)</a:t>
            </a:r>
            <a:endParaRPr lang="en-IN" dirty="0">
              <a:solidFill>
                <a:srgbClr val="9E0000"/>
              </a:solidFill>
            </a:endParaRPr>
          </a:p>
        </p:txBody>
      </p:sp>
      <p:sp>
        <p:nvSpPr>
          <p:cNvPr id="5" name="Content Placeholder 4"/>
          <p:cNvSpPr>
            <a:spLocks noGrp="1"/>
          </p:cNvSpPr>
          <p:nvPr>
            <p:ph idx="1"/>
          </p:nvPr>
        </p:nvSpPr>
        <p:spPr>
          <a:xfrm>
            <a:off x="457200" y="1046988"/>
            <a:ext cx="8229600" cy="1600200"/>
          </a:xfrm>
        </p:spPr>
        <p:txBody>
          <a:bodyPr/>
          <a:lstStyle/>
          <a:p>
            <a:pPr marL="0" indent="0">
              <a:buNone/>
            </a:pPr>
            <a:r>
              <a:rPr lang="en-US" altLang="en-US" dirty="0">
                <a:ea typeface="ＭＳ Ｐゴシック" pitchFamily="34" charset="-128"/>
              </a:rPr>
              <a:t>What does this residual plot indicate?</a:t>
            </a:r>
          </a:p>
        </p:txBody>
      </p:sp>
      <p:pic>
        <p:nvPicPr>
          <p:cNvPr id="7" name="Picture 5" descr="The scatterplot measures &quot;Residuals&quot; on the vertical axis from minus 50 to 150 in intervals 50 and on the horizontal axis it measures &quot;Predicted Gator Weight (Y) from Gator Length (X)&quot; from point 0 to 400 in intervals of 100. A horizontally straight line is given which originates from point 0 on the vertical axis."/>
          <p:cNvPicPr preferRelativeResize="0">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27224" y="1689558"/>
            <a:ext cx="4202176" cy="29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0"/>
          </p:nvPr>
        </p:nvSpPr>
        <p:spPr/>
        <p:txBody>
          <a:bodyPr/>
          <a:lstStyle/>
          <a:p>
            <a:pPr marL="342900" indent="-342900" eaLnBrk="1" hangingPunct="1">
              <a:buClrTx/>
              <a:buFont typeface="+mj-lt"/>
              <a:buAutoNum type="alphaLcParenR"/>
            </a:pPr>
            <a:r>
              <a:rPr lang="en-US" altLang="en-US" sz="1800" dirty="0">
                <a:ea typeface="ＭＳ Ｐゴシック" pitchFamily="34" charset="-128"/>
              </a:rPr>
              <a:t>The relationship between </a:t>
            </a:r>
            <a:r>
              <a:rPr lang="en-US" altLang="en-US" sz="1800" i="1" dirty="0">
                <a:ea typeface="ＭＳ Ｐゴシック" pitchFamily="34" charset="-128"/>
              </a:rPr>
              <a:t>X</a:t>
            </a:r>
            <a:r>
              <a:rPr lang="en-US" altLang="en-US" sz="1800" dirty="0">
                <a:ea typeface="ＭＳ Ｐゴシック" pitchFamily="34" charset="-128"/>
              </a:rPr>
              <a:t> and </a:t>
            </a:r>
            <a:r>
              <a:rPr lang="en-US" altLang="en-US" sz="1800" i="1" dirty="0">
                <a:ea typeface="ＭＳ Ｐゴシック" pitchFamily="34" charset="-128"/>
              </a:rPr>
              <a:t>Y</a:t>
            </a:r>
            <a:r>
              <a:rPr lang="en-US" altLang="en-US" sz="1800" dirty="0">
                <a:ea typeface="ＭＳ Ｐゴシック" pitchFamily="34" charset="-128"/>
              </a:rPr>
              <a:t> can be modeled with a straight line.</a:t>
            </a:r>
          </a:p>
          <a:p>
            <a:pPr marL="342900" indent="-342900" eaLnBrk="1" hangingPunct="1">
              <a:buClrTx/>
              <a:buFont typeface="+mj-lt"/>
              <a:buAutoNum type="alphaLcParenR"/>
            </a:pPr>
            <a:r>
              <a:rPr lang="en-US" altLang="en-US" sz="1800" dirty="0">
                <a:ea typeface="ＭＳ Ｐゴシック" pitchFamily="34" charset="-128"/>
              </a:rPr>
              <a:t>The relationship between </a:t>
            </a:r>
            <a:r>
              <a:rPr lang="en-US" altLang="en-US" sz="1800" i="1" dirty="0">
                <a:ea typeface="ＭＳ Ｐゴシック" pitchFamily="34" charset="-128"/>
              </a:rPr>
              <a:t>X</a:t>
            </a:r>
            <a:r>
              <a:rPr lang="en-US" altLang="en-US" sz="1800" dirty="0">
                <a:ea typeface="ＭＳ Ｐゴシック" pitchFamily="34" charset="-128"/>
              </a:rPr>
              <a:t> and </a:t>
            </a:r>
            <a:r>
              <a:rPr lang="en-US" altLang="en-US" sz="1800" i="1" dirty="0">
                <a:ea typeface="ＭＳ Ｐゴシック" pitchFamily="34" charset="-128"/>
              </a:rPr>
              <a:t>Y</a:t>
            </a:r>
            <a:r>
              <a:rPr lang="en-US" altLang="en-US" sz="1800" dirty="0">
                <a:ea typeface="ＭＳ Ｐゴシック" pitchFamily="34" charset="-128"/>
              </a:rPr>
              <a:t> cannot be modeled with a straight line.</a:t>
            </a:r>
          </a:p>
          <a:p>
            <a:pPr marL="342900" indent="-342900" eaLnBrk="1" hangingPunct="1">
              <a:buClrTx/>
              <a:buFont typeface="+mj-lt"/>
              <a:buAutoNum type="alphaLcParenR"/>
            </a:pPr>
            <a:r>
              <a:rPr lang="en-US" altLang="en-US" sz="1800" dirty="0">
                <a:ea typeface="ＭＳ Ｐゴシック" pitchFamily="34" charset="-128"/>
              </a:rPr>
              <a:t>Neither of the answer options is correct.</a:t>
            </a:r>
          </a:p>
        </p:txBody>
      </p:sp>
    </p:spTree>
    <p:extLst>
      <p:ext uri="{BB962C8B-B14F-4D97-AF65-F5344CB8AC3E}">
        <p14:creationId xmlns:p14="http://schemas.microsoft.com/office/powerpoint/2010/main" val="2144071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FDD7-B20C-9545-9D1F-0BECCFDE4026}"/>
              </a:ext>
            </a:extLst>
          </p:cNvPr>
          <p:cNvSpPr>
            <a:spLocks noGrp="1"/>
          </p:cNvSpPr>
          <p:nvPr>
            <p:ph type="title"/>
          </p:nvPr>
        </p:nvSpPr>
        <p:spPr/>
        <p:txBody>
          <a:bodyPr/>
          <a:lstStyle/>
          <a:p>
            <a:r>
              <a:rPr lang="en-US" dirty="0"/>
              <a:t>Apply your knowledge</a:t>
            </a:r>
          </a:p>
        </p:txBody>
      </p:sp>
      <p:pic>
        <p:nvPicPr>
          <p:cNvPr id="5" name="Content Placeholder 4">
            <a:extLst>
              <a:ext uri="{FF2B5EF4-FFF2-40B4-BE49-F238E27FC236}">
                <a16:creationId xmlns:a16="http://schemas.microsoft.com/office/drawing/2014/main" id="{1ABB66A4-C422-D542-ABE8-553B3145BC13}"/>
              </a:ext>
            </a:extLst>
          </p:cNvPr>
          <p:cNvPicPr>
            <a:picLocks noGrp="1" noChangeAspect="1"/>
          </p:cNvPicPr>
          <p:nvPr>
            <p:ph idx="1"/>
          </p:nvPr>
        </p:nvPicPr>
        <p:blipFill>
          <a:blip r:embed="rId2"/>
          <a:stretch>
            <a:fillRect/>
          </a:stretch>
        </p:blipFill>
        <p:spPr>
          <a:xfrm>
            <a:off x="128586" y="1847088"/>
            <a:ext cx="8558213" cy="4453700"/>
          </a:xfrm>
        </p:spPr>
      </p:pic>
      <p:sp>
        <p:nvSpPr>
          <p:cNvPr id="6" name="Slide Number Placeholder 5">
            <a:extLst>
              <a:ext uri="{FF2B5EF4-FFF2-40B4-BE49-F238E27FC236}">
                <a16:creationId xmlns:a16="http://schemas.microsoft.com/office/drawing/2014/main" id="{6D98A4C6-73C4-AD4A-A65C-927C86F4B759}"/>
              </a:ext>
            </a:extLst>
          </p:cNvPr>
          <p:cNvSpPr>
            <a:spLocks noGrp="1"/>
          </p:cNvSpPr>
          <p:nvPr>
            <p:ph type="sldNum" sz="quarter" idx="12"/>
          </p:nvPr>
        </p:nvSpPr>
        <p:spPr/>
        <p:txBody>
          <a:bodyPr/>
          <a:lstStyle/>
          <a:p>
            <a:fld id="{3B9E36B2-B467-4880-AB23-8F1A06B4F20F}" type="slidenum">
              <a:rPr lang="en-US" smtClean="0"/>
              <a:pPr/>
              <a:t>39</a:t>
            </a:fld>
            <a:endParaRPr lang="en-US"/>
          </a:p>
        </p:txBody>
      </p:sp>
    </p:spTree>
    <p:extLst>
      <p:ext uri="{BB962C8B-B14F-4D97-AF65-F5344CB8AC3E}">
        <p14:creationId xmlns:p14="http://schemas.microsoft.com/office/powerpoint/2010/main" val="339074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4" name="Rectangle 2"/>
          <p:cNvSpPr>
            <a:spLocks noGrp="1" noChangeArrowheads="1"/>
          </p:cNvSpPr>
          <p:nvPr>
            <p:ph type="title"/>
          </p:nvPr>
        </p:nvSpPr>
        <p:spPr>
          <a:xfrm>
            <a:off x="685800" y="224824"/>
            <a:ext cx="7772400" cy="1219200"/>
          </a:xfrm>
        </p:spPr>
        <p:txBody>
          <a:bodyPr/>
          <a:lstStyle/>
          <a:p>
            <a:pPr eaLnBrk="1" hangingPunct="1"/>
            <a:r>
              <a:rPr lang="en-US" dirty="0">
                <a:solidFill>
                  <a:srgbClr val="12345A"/>
                </a:solidFill>
                <a:latin typeface="Gill Sans" charset="0"/>
                <a:ea typeface="ＭＳ Ｐゴシック" pitchFamily="34" charset="-128"/>
              </a:rPr>
              <a:t>Regression line (1 of 2)</a:t>
            </a:r>
          </a:p>
        </p:txBody>
      </p:sp>
      <mc:AlternateContent xmlns:mc="http://schemas.openxmlformats.org/markup-compatibility/2006" xmlns:a14="http://schemas.microsoft.com/office/drawing/2010/main">
        <mc:Choice Requires="a14">
          <p:sp>
            <p:nvSpPr>
              <p:cNvPr id="22" name="Rectangle 3"/>
              <p:cNvSpPr>
                <a:spLocks noGrp="1" noChangeArrowheads="1"/>
              </p:cNvSpPr>
              <p:nvPr>
                <p:ph sz="quarter" idx="2"/>
              </p:nvPr>
            </p:nvSpPr>
            <p:spPr>
              <a:xfrm>
                <a:off x="620801" y="1579347"/>
                <a:ext cx="8302625" cy="2308225"/>
              </a:xfrm>
            </p:spPr>
            <p:txBody>
              <a:bodyPr>
                <a:normAutofit fontScale="92500" lnSpcReduction="20000"/>
              </a:bodyPr>
              <a:lstStyle/>
              <a:p>
                <a:pPr marL="0" indent="0">
                  <a:spcAft>
                    <a:spcPts val="1200"/>
                  </a:spcAft>
                  <a:buNone/>
                </a:pPr>
                <a:r>
                  <a:rPr lang="en-US" sz="3000" dirty="0">
                    <a:latin typeface="Arial" pitchFamily="34" charset="0"/>
                    <a:ea typeface="ＭＳ Ｐゴシック" pitchFamily="34" charset="-128"/>
                    <a:cs typeface="Arial" pitchFamily="34" charset="0"/>
                  </a:rPr>
                  <a:t>A </a:t>
                </a:r>
                <a:r>
                  <a:rPr lang="en-US" sz="3000" dirty="0">
                    <a:solidFill>
                      <a:srgbClr val="A40000"/>
                    </a:solidFill>
                    <a:latin typeface="Arial" pitchFamily="34" charset="0"/>
                    <a:ea typeface="ＭＳ Ｐゴシック" pitchFamily="34" charset="-128"/>
                    <a:cs typeface="Arial" pitchFamily="34" charset="0"/>
                  </a:rPr>
                  <a:t>regression line </a:t>
                </a:r>
                <a:r>
                  <a:rPr lang="en-US" sz="3000" dirty="0">
                    <a:latin typeface="Arial" pitchFamily="34" charset="0"/>
                    <a:ea typeface="ＭＳ Ｐゴシック" pitchFamily="34" charset="-128"/>
                    <a:cs typeface="Arial" pitchFamily="34" charset="0"/>
                  </a:rPr>
                  <a:t>is a straight line that describes how a response variable </a:t>
                </a:r>
                <a:r>
                  <a:rPr lang="en-US" sz="3000" i="1" dirty="0">
                    <a:latin typeface="Times New Roman" pitchFamily="18" charset="0"/>
                    <a:ea typeface="ＭＳ Ｐゴシック" pitchFamily="34" charset="-128"/>
                    <a:cs typeface="Times New Roman" pitchFamily="18" charset="0"/>
                  </a:rPr>
                  <a:t>y</a:t>
                </a:r>
                <a:r>
                  <a:rPr lang="en-US" sz="3000" dirty="0">
                    <a:latin typeface="Arial" pitchFamily="34" charset="0"/>
                    <a:ea typeface="ＭＳ Ｐゴシック" pitchFamily="34" charset="-128"/>
                    <a:cs typeface="Arial" pitchFamily="34" charset="0"/>
                  </a:rPr>
                  <a:t> changes as an explanatory variable </a:t>
                </a:r>
                <a:r>
                  <a:rPr lang="en-US" sz="3000" i="1" dirty="0">
                    <a:latin typeface="Times New Roman" pitchFamily="18" charset="0"/>
                    <a:ea typeface="ＭＳ Ｐゴシック" pitchFamily="34" charset="-128"/>
                    <a:cs typeface="Times New Roman" pitchFamily="18" charset="0"/>
                  </a:rPr>
                  <a:t>x</a:t>
                </a:r>
                <a:r>
                  <a:rPr lang="en-US" sz="3000" dirty="0">
                    <a:latin typeface="Arial" pitchFamily="34" charset="0"/>
                    <a:ea typeface="ＭＳ Ｐゴシック" pitchFamily="34" charset="-128"/>
                    <a:cs typeface="Arial" pitchFamily="34" charset="0"/>
                  </a:rPr>
                  <a:t> changes.  We often use a regression line to predict the value of </a:t>
                </a:r>
                <a:r>
                  <a:rPr lang="en-US" sz="3000" i="1" dirty="0">
                    <a:latin typeface="Times New Roman" pitchFamily="18" charset="0"/>
                    <a:ea typeface="ＭＳ Ｐゴシック" pitchFamily="34" charset="-128"/>
                    <a:cs typeface="Times New Roman" pitchFamily="18" charset="0"/>
                  </a:rPr>
                  <a:t>y</a:t>
                </a:r>
                <a:r>
                  <a:rPr lang="en-US" sz="3000" dirty="0">
                    <a:latin typeface="Arial" pitchFamily="34" charset="0"/>
                    <a:ea typeface="ＭＳ Ｐゴシック" pitchFamily="34" charset="-128"/>
                    <a:cs typeface="Arial" pitchFamily="34" charset="0"/>
                  </a:rPr>
                  <a:t> for a given value of </a:t>
                </a:r>
                <a:r>
                  <a:rPr lang="en-US" sz="3000" i="1" dirty="0">
                    <a:latin typeface="Times New Roman" pitchFamily="18" charset="0"/>
                    <a:ea typeface="ＭＳ Ｐゴシック" pitchFamily="34" charset="-128"/>
                    <a:cs typeface="Times New Roman" pitchFamily="18" charset="0"/>
                  </a:rPr>
                  <a:t>x</a:t>
                </a:r>
                <a:r>
                  <a:rPr lang="en-US" sz="3000" dirty="0">
                    <a:latin typeface="Arial" pitchFamily="34" charset="0"/>
                    <a:ea typeface="ＭＳ Ｐゴシック" pitchFamily="34" charset="-128"/>
                    <a:cs typeface="Arial" pitchFamily="34" charset="0"/>
                  </a:rPr>
                  <a:t>, when we believe the relationship between </a:t>
                </a:r>
                <a14:m>
                  <m:oMath xmlns:m="http://schemas.openxmlformats.org/officeDocument/2006/math">
                    <m:r>
                      <a:rPr lang="en-US" sz="3000" i="1" dirty="0" smtClean="0">
                        <a:latin typeface="Cambria Math"/>
                        <a:ea typeface="ＭＳ Ｐゴシック" pitchFamily="34" charset="-128"/>
                        <a:cs typeface="Arial" pitchFamily="34" charset="0"/>
                      </a:rPr>
                      <m:t>𝑦</m:t>
                    </m:r>
                  </m:oMath>
                </a14:m>
                <a:r>
                  <a:rPr lang="en-US" sz="3000" dirty="0">
                    <a:latin typeface="Arial" pitchFamily="34" charset="0"/>
                    <a:ea typeface="ＭＳ Ｐゴシック" pitchFamily="34" charset="-128"/>
                    <a:cs typeface="Arial" pitchFamily="34" charset="0"/>
                  </a:rPr>
                  <a:t> and </a:t>
                </a:r>
                <a14:m>
                  <m:oMath xmlns:m="http://schemas.openxmlformats.org/officeDocument/2006/math">
                    <m:r>
                      <a:rPr lang="en-US" sz="3000" i="1" dirty="0" smtClean="0">
                        <a:latin typeface="Cambria Math"/>
                        <a:ea typeface="ＭＳ Ｐゴシック" pitchFamily="34" charset="-128"/>
                        <a:cs typeface="Arial" pitchFamily="34" charset="0"/>
                      </a:rPr>
                      <m:t>𝑥</m:t>
                    </m:r>
                  </m:oMath>
                </a14:m>
                <a:r>
                  <a:rPr lang="en-US" sz="3000" dirty="0">
                    <a:latin typeface="Arial" pitchFamily="34" charset="0"/>
                    <a:ea typeface="ＭＳ Ｐゴシック" pitchFamily="34" charset="-128"/>
                    <a:cs typeface="Arial" pitchFamily="34" charset="0"/>
                  </a:rPr>
                  <a:t> is linear.</a:t>
                </a:r>
              </a:p>
            </p:txBody>
          </p:sp>
        </mc:Choice>
        <mc:Fallback xmlns="">
          <p:sp>
            <p:nvSpPr>
              <p:cNvPr id="22" name="Rectangle 3"/>
              <p:cNvSpPr>
                <a:spLocks noGrp="1" noRot="1" noChangeAspect="1" noMove="1" noResize="1" noEditPoints="1" noAdjustHandles="1" noChangeArrowheads="1" noChangeShapeType="1" noTextEdit="1"/>
              </p:cNvSpPr>
              <p:nvPr>
                <p:ph sz="quarter" idx="2"/>
              </p:nvPr>
            </p:nvSpPr>
            <p:spPr>
              <a:xfrm>
                <a:off x="620801" y="1579347"/>
                <a:ext cx="8302625" cy="2308225"/>
              </a:xfrm>
              <a:blipFill rotWithShape="0">
                <a:blip r:embed="rId2"/>
                <a:stretch>
                  <a:fillRect l="-1542" t="-6332"/>
                </a:stretch>
              </a:blipFill>
            </p:spPr>
            <p:txBody>
              <a:bodyPr/>
              <a:lstStyle/>
              <a:p>
                <a:r>
                  <a:rPr lang="en-US">
                    <a:noFill/>
                  </a:rPr>
                  <a:t> </a:t>
                </a:r>
              </a:p>
            </p:txBody>
          </p:sp>
        </mc:Fallback>
      </mc:AlternateContent>
      <p:sp>
        <p:nvSpPr>
          <p:cNvPr id="9" name="Rectangle 8" descr="The ractangular shape highlights the data related to &quot;Regression line&quot;."/>
          <p:cNvSpPr/>
          <p:nvPr/>
        </p:nvSpPr>
        <p:spPr>
          <a:xfrm>
            <a:off x="508172" y="1479764"/>
            <a:ext cx="8270405" cy="2251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755" name="Rectangle 3"/>
          <p:cNvSpPr>
            <a:spLocks noGrp="1" noChangeArrowheads="1"/>
          </p:cNvSpPr>
          <p:nvPr>
            <p:ph type="body" sz="half" idx="1"/>
          </p:nvPr>
        </p:nvSpPr>
        <p:spPr>
          <a:xfrm>
            <a:off x="457200" y="3920104"/>
            <a:ext cx="3983038" cy="2453536"/>
          </a:xfrm>
        </p:spPr>
        <p:txBody>
          <a:bodyPr/>
          <a:lstStyle/>
          <a:p>
            <a:pPr marL="0" indent="0" eaLnBrk="1" hangingPunct="1">
              <a:buFont typeface="Monotype Sorts" charset="2"/>
              <a:buNone/>
              <a:defRPr/>
            </a:pPr>
            <a:r>
              <a:rPr lang="en-US" sz="2000" b="1" u="sng" dirty="0">
                <a:latin typeface="Arial" pitchFamily="34" charset="0"/>
                <a:ea typeface="ＭＳ Ｐゴシック" charset="-128"/>
                <a:cs typeface="Arial" pitchFamily="34" charset="0"/>
              </a:rPr>
              <a:t>Example</a:t>
            </a:r>
            <a:r>
              <a:rPr lang="en-US" sz="2000" b="1" dirty="0">
                <a:latin typeface="Arial" pitchFamily="34" charset="0"/>
                <a:ea typeface="ＭＳ Ｐゴシック" charset="-128"/>
                <a:cs typeface="Arial" pitchFamily="34" charset="0"/>
              </a:rPr>
              <a:t>:</a:t>
            </a:r>
            <a:r>
              <a:rPr lang="en-US" sz="2000" dirty="0">
                <a:latin typeface="Arial" pitchFamily="34" charset="0"/>
                <a:ea typeface="ＭＳ Ｐゴシック" charset="-128"/>
                <a:cs typeface="Arial" pitchFamily="34" charset="0"/>
              </a:rPr>
              <a:t> Predict the gain in fat (in kilograms) based on the change in Non-Exercise Activity (NEA change, in calories).</a:t>
            </a:r>
          </a:p>
          <a:p>
            <a:pPr marL="400050" indent="-342900" eaLnBrk="1" hangingPunct="1">
              <a:spcBef>
                <a:spcPts val="1200"/>
              </a:spcBef>
              <a:buFont typeface="Wingdings" pitchFamily="2" charset="2"/>
              <a:buChar char="q"/>
              <a:defRPr/>
            </a:pPr>
            <a:r>
              <a:rPr lang="en-US" sz="2000" b="1" dirty="0">
                <a:latin typeface="Arial" pitchFamily="34" charset="0"/>
                <a:ea typeface="ＭＳ Ｐゴシック" charset="-128"/>
                <a:cs typeface="Arial" pitchFamily="34" charset="0"/>
              </a:rPr>
              <a:t>If the NEA change is 400 calories, what is the expected fat gain?</a:t>
            </a:r>
          </a:p>
        </p:txBody>
      </p:sp>
      <p:grpSp>
        <p:nvGrpSpPr>
          <p:cNvPr id="15" name="Group 14" descr="The scatterplot represents &quot;NEA change in calorie&quot; on the horizontal axis, which starts from minus 200 and ends at 800 in intervals of 200. It represents &quot;Fat gain in kilogram&quot; on the vertical axis, which starts from 0 and ends at 4.5 in intervals of 0.5. The graph presents a regression line which depicts a strong negative relationship between the variables."/>
          <p:cNvGrpSpPr/>
          <p:nvPr/>
        </p:nvGrpSpPr>
        <p:grpSpPr>
          <a:xfrm>
            <a:off x="4643374" y="3820161"/>
            <a:ext cx="4119563" cy="3037839"/>
            <a:chOff x="4699689" y="3345656"/>
            <a:chExt cx="4119563" cy="3077369"/>
          </a:xfrm>
        </p:grpSpPr>
        <p:pic>
          <p:nvPicPr>
            <p:cNvPr id="17410" name="Picture 2" descr="scatter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689" y="3345656"/>
              <a:ext cx="4119563" cy="307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6800850" y="4178300"/>
              <a:ext cx="361950" cy="33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64400" y="3427779"/>
              <a:ext cx="1193800" cy="707886"/>
            </a:xfrm>
            <a:prstGeom prst="rect">
              <a:avLst/>
            </a:prstGeom>
            <a:noFill/>
          </p:spPr>
          <p:txBody>
            <a:bodyPr wrap="square" rtlCol="0">
              <a:spAutoFit/>
            </a:bodyPr>
            <a:lstStyle/>
            <a:p>
              <a:r>
                <a:rPr lang="en-US" sz="1000" dirty="0"/>
                <a:t>This regression line describes the overall pattern of the relationship</a:t>
              </a:r>
            </a:p>
          </p:txBody>
        </p:sp>
      </p:grpSp>
      <p:sp>
        <p:nvSpPr>
          <p:cNvPr id="2" name="Slide Number Placeholder 1">
            <a:extLst>
              <a:ext uri="{FF2B5EF4-FFF2-40B4-BE49-F238E27FC236}">
                <a16:creationId xmlns:a16="http://schemas.microsoft.com/office/drawing/2014/main" id="{27DD6555-A270-2E4C-ADC6-4A1C31C768FA}"/>
              </a:ext>
            </a:extLst>
          </p:cNvPr>
          <p:cNvSpPr>
            <a:spLocks noGrp="1"/>
          </p:cNvSpPr>
          <p:nvPr>
            <p:ph type="sldNum" sz="quarter" idx="12"/>
          </p:nvPr>
        </p:nvSpPr>
        <p:spPr/>
        <p:txBody>
          <a:bodyPr/>
          <a:lstStyle/>
          <a:p>
            <a:fld id="{EF89CCF6-56AA-4795-BFE1-7F9B2D15B418}" type="slidenum">
              <a:rPr lang="en-US" smtClean="0"/>
              <a:pPr/>
              <a:t>4</a:t>
            </a:fld>
            <a:endParaRPr lang="en-US"/>
          </a:p>
        </p:txBody>
      </p:sp>
    </p:spTree>
    <p:extLst>
      <p:ext uri="{BB962C8B-B14F-4D97-AF65-F5344CB8AC3E}">
        <p14:creationId xmlns:p14="http://schemas.microsoft.com/office/powerpoint/2010/main" val="22514065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458755">
                                            <p:txEl>
                                              <p:pRg st="0" end="0"/>
                                            </p:txEl>
                                          </p:spTgt>
                                        </p:tgtEl>
                                        <p:attrNameLst>
                                          <p:attrName>style.visibility</p:attrName>
                                        </p:attrNameLst>
                                      </p:cBhvr>
                                      <p:to>
                                        <p:strVal val="visible"/>
                                      </p:to>
                                    </p:set>
                                    <p:animScale>
                                      <p:cBhvr>
                                        <p:cTn id="13" dur="1000" decel="50000" fill="hold">
                                          <p:stCondLst>
                                            <p:cond delay="0"/>
                                          </p:stCondLst>
                                        </p:cTn>
                                        <p:tgtEl>
                                          <p:spTgt spid="45875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58755">
                                            <p:txEl>
                                              <p:pRg st="0" end="0"/>
                                            </p:txEl>
                                          </p:spTgt>
                                        </p:tgtEl>
                                        <p:attrNameLst>
                                          <p:attrName>ppt_x</p:attrName>
                                          <p:attrName>ppt_y</p:attrName>
                                        </p:attrNameLst>
                                      </p:cBhvr>
                                    </p:animMotion>
                                    <p:animEffect transition="in" filter="fade">
                                      <p:cBhvr>
                                        <p:cTn id="15" dur="1000"/>
                                        <p:tgtEl>
                                          <p:spTgt spid="4587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458755">
                                            <p:txEl>
                                              <p:pRg st="1" end="1"/>
                                            </p:txEl>
                                          </p:spTgt>
                                        </p:tgtEl>
                                        <p:attrNameLst>
                                          <p:attrName>style.visibility</p:attrName>
                                        </p:attrNameLst>
                                      </p:cBhvr>
                                      <p:to>
                                        <p:strVal val="visible"/>
                                      </p:to>
                                    </p:set>
                                    <p:animScale>
                                      <p:cBhvr>
                                        <p:cTn id="24" dur="1000" decel="50000" fill="hold">
                                          <p:stCondLst>
                                            <p:cond delay="0"/>
                                          </p:stCondLst>
                                        </p:cTn>
                                        <p:tgtEl>
                                          <p:spTgt spid="45875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58755">
                                            <p:txEl>
                                              <p:pRg st="1" end="1"/>
                                            </p:txEl>
                                          </p:spTgt>
                                        </p:tgtEl>
                                        <p:attrNameLst>
                                          <p:attrName>ppt_x</p:attrName>
                                          <p:attrName>ppt_y</p:attrName>
                                        </p:attrNameLst>
                                      </p:cBhvr>
                                    </p:animMotion>
                                    <p:animEffect transition="in" filter="fade">
                                      <p:cBhvr>
                                        <p:cTn id="26" dur="1000"/>
                                        <p:tgtEl>
                                          <p:spTgt spid="458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5875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78733"/>
            <a:ext cx="7772400" cy="1219200"/>
          </a:xfrm>
        </p:spPr>
        <p:txBody>
          <a:bodyPr>
            <a:normAutofit/>
          </a:bodyPr>
          <a:lstStyle/>
          <a:p>
            <a:pPr eaLnBrk="1" hangingPunct="1"/>
            <a:r>
              <a:rPr lang="en-US" dirty="0">
                <a:solidFill>
                  <a:srgbClr val="12345A"/>
                </a:solidFill>
                <a:latin typeface="Gill Sans" charset="0"/>
                <a:ea typeface="ＭＳ Ｐゴシック" pitchFamily="34" charset="-128"/>
              </a:rPr>
              <a:t>Influential observations</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800101" y="1840268"/>
                <a:ext cx="7809745" cy="5038725"/>
              </a:xfrm>
              <a:prstGeom prst="rect">
                <a:avLst/>
              </a:prstGeom>
              <a:noFill/>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42913" indent="-373063" fontAlgn="auto">
                  <a:spcAft>
                    <a:spcPts val="1200"/>
                  </a:spcAft>
                </a:pPr>
                <a:r>
                  <a:rPr lang="en-US" sz="3000" dirty="0">
                    <a:solidFill>
                      <a:schemeClr val="tx1"/>
                    </a:solidFill>
                    <a:latin typeface="Arial" pitchFamily="34" charset="0"/>
                    <a:ea typeface="ＭＳ Ｐゴシック" pitchFamily="34" charset="-128"/>
                    <a:cs typeface="Arial" pitchFamily="34" charset="0"/>
                  </a:rPr>
                  <a:t>An observation is </a:t>
                </a:r>
                <a:r>
                  <a:rPr lang="en-US" sz="3000" dirty="0">
                    <a:solidFill>
                      <a:srgbClr val="A40000"/>
                    </a:solidFill>
                    <a:latin typeface="Arial" pitchFamily="34" charset="0"/>
                    <a:ea typeface="ＭＳ Ｐゴシック" pitchFamily="34" charset="-128"/>
                    <a:cs typeface="Arial" pitchFamily="34" charset="0"/>
                  </a:rPr>
                  <a:t>influential</a:t>
                </a:r>
                <a:r>
                  <a:rPr lang="en-US" sz="3000" dirty="0">
                    <a:solidFill>
                      <a:srgbClr val="D20000"/>
                    </a:solidFill>
                    <a:latin typeface="Arial" pitchFamily="34" charset="0"/>
                    <a:ea typeface="ＭＳ Ｐゴシック" pitchFamily="34" charset="-128"/>
                    <a:cs typeface="Arial" pitchFamily="34" charset="0"/>
                  </a:rPr>
                  <a:t> </a:t>
                </a:r>
                <a:r>
                  <a:rPr lang="en-US" sz="3000" dirty="0">
                    <a:solidFill>
                      <a:schemeClr val="tx1"/>
                    </a:solidFill>
                    <a:latin typeface="Arial" pitchFamily="34" charset="0"/>
                    <a:ea typeface="ＭＳ Ｐゴシック" pitchFamily="34" charset="-128"/>
                    <a:cs typeface="Arial" pitchFamily="34" charset="0"/>
                  </a:rPr>
                  <a:t>for a statistical calculation if removing it would markedly change the result of the calculation.</a:t>
                </a:r>
              </a:p>
              <a:p>
                <a:pPr marL="442913" indent="-373063" fontAlgn="auto">
                  <a:spcAft>
                    <a:spcPts val="1200"/>
                  </a:spcAft>
                </a:pPr>
                <a:r>
                  <a:rPr lang="en-US" sz="3000" dirty="0">
                    <a:solidFill>
                      <a:schemeClr val="tx1"/>
                    </a:solidFill>
                    <a:latin typeface="Arial" pitchFamily="34" charset="0"/>
                    <a:ea typeface="ＭＳ Ｐゴシック" pitchFamily="34" charset="-128"/>
                    <a:cs typeface="Arial" pitchFamily="34" charset="0"/>
                  </a:rPr>
                  <a:t>The result of a statistical calculation may be of little practical use if it depends strongly on a few influential observations.</a:t>
                </a:r>
              </a:p>
              <a:p>
                <a:pPr marL="442913" indent="-373063" fontAlgn="auto">
                  <a:spcAft>
                    <a:spcPts val="1200"/>
                  </a:spcAft>
                </a:pPr>
                <a:r>
                  <a:rPr lang="en-US" sz="3000" dirty="0">
                    <a:solidFill>
                      <a:schemeClr val="tx1"/>
                    </a:solidFill>
                    <a:latin typeface="Arial" pitchFamily="34" charset="0"/>
                    <a:ea typeface="ＭＳ Ｐゴシック" pitchFamily="34" charset="-128"/>
                    <a:cs typeface="Arial" pitchFamily="34" charset="0"/>
                  </a:rPr>
                  <a:t>Points that are outliers, in either the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or the</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 </m:t>
                    </m:r>
                    <m:r>
                      <a:rPr lang="en-US" sz="3000" i="1" dirty="0" smtClean="0">
                        <a:solidFill>
                          <a:schemeClr val="tx1"/>
                        </a:solidFill>
                        <a:latin typeface="Cambria Math"/>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direction of a scatterplot, are often influential for the correlation. Points that are outliers in the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direction are often </a:t>
                </a:r>
                <a:r>
                  <a:rPr lang="en-US" sz="3000" dirty="0">
                    <a:solidFill>
                      <a:srgbClr val="FF0000"/>
                    </a:solidFill>
                    <a:latin typeface="Arial" pitchFamily="34" charset="0"/>
                    <a:ea typeface="ＭＳ Ｐゴシック" pitchFamily="34" charset="-128"/>
                    <a:cs typeface="Arial" pitchFamily="34" charset="0"/>
                  </a:rPr>
                  <a:t>influential</a:t>
                </a:r>
                <a:r>
                  <a:rPr lang="en-US" sz="3000" dirty="0">
                    <a:solidFill>
                      <a:schemeClr val="tx1"/>
                    </a:solidFill>
                    <a:latin typeface="Arial" pitchFamily="34" charset="0"/>
                    <a:ea typeface="ＭＳ Ｐゴシック" pitchFamily="34" charset="-128"/>
                    <a:cs typeface="Arial" pitchFamily="34" charset="0"/>
                  </a:rPr>
                  <a:t> for the least-squares regression line.</a:t>
                </a:r>
              </a:p>
            </p:txBody>
          </p:sp>
        </mc:Choice>
        <mc:Fallback xmlns="">
          <p:sp>
            <p:nvSpPr>
              <p:cNvPr id="5" name="Rectangle 3"/>
              <p:cNvSpPr txBox="1">
                <a:spLocks noRot="1" noChangeAspect="1" noMove="1" noResize="1" noEditPoints="1" noAdjustHandles="1" noChangeArrowheads="1" noChangeShapeType="1" noTextEdit="1"/>
              </p:cNvSpPr>
              <p:nvPr/>
            </p:nvSpPr>
            <p:spPr>
              <a:xfrm>
                <a:off x="800101" y="1840268"/>
                <a:ext cx="7809745" cy="5038725"/>
              </a:xfrm>
              <a:prstGeom prst="rect">
                <a:avLst/>
              </a:prstGeom>
              <a:blipFill>
                <a:blip r:embed="rId2"/>
                <a:stretch>
                  <a:fillRect t="-2010" r="-325"/>
                </a:stretch>
              </a:blipFill>
            </p:spPr>
            <p:txBody>
              <a:bodyPr/>
              <a:lstStyle/>
              <a:p>
                <a:r>
                  <a:rPr lang="en-US">
                    <a:noFill/>
                  </a:rPr>
                  <a:t> </a:t>
                </a:r>
              </a:p>
            </p:txBody>
          </p:sp>
        </mc:Fallback>
      </mc:AlternateContent>
      <p:sp>
        <p:nvSpPr>
          <p:cNvPr id="4" name="Rectangle 3" descr="The ractangular shape highlights the data related to &quot;Influential observations&quot;"/>
          <p:cNvSpPr/>
          <p:nvPr/>
        </p:nvSpPr>
        <p:spPr>
          <a:xfrm>
            <a:off x="660671" y="1729212"/>
            <a:ext cx="8130630" cy="4938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9812E0-A210-8442-A732-B7022DDB6C99}"/>
              </a:ext>
            </a:extLst>
          </p:cNvPr>
          <p:cNvSpPr>
            <a:spLocks noGrp="1"/>
          </p:cNvSpPr>
          <p:nvPr>
            <p:ph type="sldNum" sz="quarter" idx="12"/>
          </p:nvPr>
        </p:nvSpPr>
        <p:spPr/>
        <p:txBody>
          <a:bodyPr/>
          <a:lstStyle/>
          <a:p>
            <a:fld id="{3B9E36B2-B467-4880-AB23-8F1A06B4F20F}" type="slidenum">
              <a:rPr lang="en-US" smtClean="0"/>
              <a:pPr/>
              <a:t>40</a:t>
            </a:fld>
            <a:endParaRPr lang="en-US"/>
          </a:p>
        </p:txBody>
      </p:sp>
    </p:spTree>
    <p:extLst>
      <p:ext uri="{BB962C8B-B14F-4D97-AF65-F5344CB8AC3E}">
        <p14:creationId xmlns:p14="http://schemas.microsoft.com/office/powerpoint/2010/main" val="3909391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685800" y="228600"/>
            <a:ext cx="7772400" cy="1143000"/>
          </a:xfrm>
        </p:spPr>
        <p:txBody>
          <a:bodyPr/>
          <a:lstStyle/>
          <a:p>
            <a:pPr eaLnBrk="1" hangingPunct="1"/>
            <a:r>
              <a:rPr lang="en-US" sz="4000" dirty="0">
                <a:solidFill>
                  <a:srgbClr val="12345A"/>
                </a:solidFill>
                <a:latin typeface="Gill Sans" charset="0"/>
                <a:ea typeface="ＭＳ Ｐゴシック" pitchFamily="34" charset="-128"/>
              </a:rPr>
              <a:t>Outliers and influential points</a:t>
            </a:r>
          </a:p>
        </p:txBody>
      </p:sp>
      <p:sp>
        <p:nvSpPr>
          <p:cNvPr id="17" name="Rectangle 4"/>
          <p:cNvSpPr>
            <a:spLocks noChangeArrowheads="1"/>
          </p:cNvSpPr>
          <p:nvPr/>
        </p:nvSpPr>
        <p:spPr bwMode="auto">
          <a:xfrm>
            <a:off x="1041148" y="1696236"/>
            <a:ext cx="601694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r>
              <a:rPr lang="en-US" sz="2000" b="1" cap="all" dirty="0">
                <a:cs typeface="Arial" pitchFamily="34" charset="0"/>
              </a:rPr>
              <a:t>Physical Activity and Weight Loss</a:t>
            </a:r>
          </a:p>
        </p:txBody>
      </p:sp>
      <p:pic>
        <p:nvPicPr>
          <p:cNvPr id="9" name="Picture 8" descr="The regression line runs approximately from the value 2700 to 3300 on the vertical axis as it moves from left to right on the horizontal axis. The dashed line starts from value 2990 on the vertical axis and runs parallel to the horizontal axis, intersecting the regression line at value 380 on horizontal axis and passes through the dot labeled “Subject 1” approximately at value 700 on horizontal axis. A callout pointing to the dashed line reads, “After removing subject 2, r equals negative 0.043.” " title="A scatterplot “CPM/d” on horizontal axis with the values from 300 to 750, in increments of 50. The vertical axis is labeled “Energy expenditure (kcal/d)” and shows values from 1500 to 5000, in increments of 500. "/>
          <p:cNvPicPr>
            <a:picLocks noChangeAspect="1"/>
          </p:cNvPicPr>
          <p:nvPr/>
        </p:nvPicPr>
        <p:blipFill>
          <a:blip r:embed="rId3">
            <a:clrChange>
              <a:clrFrom>
                <a:srgbClr val="ECF1F8"/>
              </a:clrFrom>
              <a:clrTo>
                <a:srgbClr val="ECF1F8">
                  <a:alpha val="0"/>
                </a:srgbClr>
              </a:clrTo>
            </a:clrChange>
          </a:blip>
          <a:stretch>
            <a:fillRect/>
          </a:stretch>
        </p:blipFill>
        <p:spPr>
          <a:xfrm>
            <a:off x="928688" y="2350904"/>
            <a:ext cx="5173448" cy="3645083"/>
          </a:xfrm>
          <a:prstGeom prst="rect">
            <a:avLst/>
          </a:prstGeom>
        </p:spPr>
      </p:pic>
      <p:grpSp>
        <p:nvGrpSpPr>
          <p:cNvPr id="2" name="Group 17" descr="r=0.181"/>
          <p:cNvGrpSpPr>
            <a:grpSpLocks/>
          </p:cNvGrpSpPr>
          <p:nvPr/>
        </p:nvGrpSpPr>
        <p:grpSpPr bwMode="auto">
          <a:xfrm>
            <a:off x="5196997" y="2691617"/>
            <a:ext cx="3511551" cy="1376363"/>
            <a:chOff x="3369" y="2640"/>
            <a:chExt cx="2212" cy="867"/>
          </a:xfrm>
        </p:grpSpPr>
        <p:sp>
          <p:nvSpPr>
            <p:cNvPr id="25616" name="Text Box 9"/>
            <p:cNvSpPr txBox="1">
              <a:spLocks noChangeArrowheads="1"/>
            </p:cNvSpPr>
            <p:nvPr/>
          </p:nvSpPr>
          <p:spPr bwMode="auto">
            <a:xfrm>
              <a:off x="4068" y="2640"/>
              <a:ext cx="151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2000" dirty="0">
                  <a:cs typeface="Arial" pitchFamily="34" charset="0"/>
                </a:rPr>
                <a:t>From all of the data</a:t>
              </a:r>
            </a:p>
          </p:txBody>
        </p:sp>
        <p:sp>
          <p:nvSpPr>
            <p:cNvPr id="25617" name="Line 13"/>
            <p:cNvSpPr>
              <a:spLocks noChangeShapeType="1"/>
            </p:cNvSpPr>
            <p:nvPr/>
          </p:nvSpPr>
          <p:spPr bwMode="auto">
            <a:xfrm flipH="1">
              <a:off x="3369" y="2761"/>
              <a:ext cx="699" cy="74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489490" name="Text Box 18"/>
              <p:cNvSpPr txBox="1">
                <a:spLocks noChangeArrowheads="1"/>
              </p:cNvSpPr>
              <p:nvPr/>
            </p:nvSpPr>
            <p:spPr bwMode="hidden">
              <a:xfrm>
                <a:off x="6564472" y="3075474"/>
                <a:ext cx="1752600"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14:m>
                  <m:oMathPara xmlns:m="http://schemas.openxmlformats.org/officeDocument/2006/math">
                    <m:oMathParaPr>
                      <m:jc m:val="centerGroup"/>
                    </m:oMathParaPr>
                    <m:oMath xmlns:m="http://schemas.openxmlformats.org/officeDocument/2006/math">
                      <m:r>
                        <a:rPr lang="en-US" sz="2000" b="1" i="1" dirty="0" smtClean="0">
                          <a:solidFill>
                            <a:srgbClr val="A40000"/>
                          </a:solidFill>
                          <a:latin typeface="Cambria Math" panose="02040503050406030204" pitchFamily="18" charset="0"/>
                          <a:cs typeface="Arial" pitchFamily="34" charset="0"/>
                        </a:rPr>
                        <m:t>𝒓</m:t>
                      </m:r>
                      <m:r>
                        <a:rPr lang="en-US" sz="2000" b="1" i="1" dirty="0" smtClean="0">
                          <a:solidFill>
                            <a:srgbClr val="A40000"/>
                          </a:solidFill>
                          <a:latin typeface="Cambria Math" panose="02040503050406030204" pitchFamily="18" charset="0"/>
                          <a:cs typeface="Arial" pitchFamily="34" charset="0"/>
                        </a:rPr>
                        <m:t> = </m:t>
                      </m:r>
                      <m:r>
                        <a:rPr lang="en-US" sz="2000" b="1" i="1" dirty="0" smtClean="0">
                          <a:solidFill>
                            <a:srgbClr val="A40000"/>
                          </a:solidFill>
                          <a:latin typeface="Cambria Math" panose="02040503050406030204" pitchFamily="18" charset="0"/>
                          <a:cs typeface="Arial" pitchFamily="34" charset="0"/>
                        </a:rPr>
                        <m:t>𝟎</m:t>
                      </m:r>
                      <m:r>
                        <a:rPr lang="en-US" sz="2000" b="1" i="1" dirty="0" smtClean="0">
                          <a:solidFill>
                            <a:srgbClr val="A40000"/>
                          </a:solidFill>
                          <a:latin typeface="Cambria Math" panose="02040503050406030204" pitchFamily="18" charset="0"/>
                          <a:cs typeface="Arial" pitchFamily="34" charset="0"/>
                        </a:rPr>
                        <m:t>.</m:t>
                      </m:r>
                      <m:r>
                        <a:rPr lang="en-US" sz="2000" b="1" i="1" dirty="0" smtClean="0">
                          <a:solidFill>
                            <a:srgbClr val="A40000"/>
                          </a:solidFill>
                          <a:latin typeface="Cambria Math" panose="02040503050406030204" pitchFamily="18" charset="0"/>
                          <a:cs typeface="Arial" pitchFamily="34" charset="0"/>
                        </a:rPr>
                        <m:t>𝟏𝟖𝟏</m:t>
                      </m:r>
                    </m:oMath>
                  </m:oMathPara>
                </a14:m>
                <a:endParaRPr lang="en-US" sz="2000" b="1" dirty="0">
                  <a:solidFill>
                    <a:srgbClr val="A40000"/>
                  </a:solidFill>
                  <a:cs typeface="Arial" pitchFamily="34" charset="0"/>
                </a:endParaRPr>
              </a:p>
            </p:txBody>
          </p:sp>
        </mc:Choice>
        <mc:Fallback xmlns="">
          <p:sp>
            <p:nvSpPr>
              <p:cNvPr id="489490" name="Text Box 18"/>
              <p:cNvSpPr txBox="1">
                <a:spLocks noRot="1" noChangeAspect="1" noMove="1" noResize="1" noEditPoints="1" noAdjustHandles="1" noChangeArrowheads="1" noChangeShapeType="1" noTextEdit="1"/>
              </p:cNvSpPr>
              <p:nvPr/>
            </p:nvSpPr>
            <p:spPr bwMode="hidden">
              <a:xfrm>
                <a:off x="6564472" y="3075474"/>
                <a:ext cx="1752600" cy="396875"/>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9491" name="Text Box 19"/>
              <p:cNvSpPr txBox="1">
                <a:spLocks noChangeArrowheads="1"/>
              </p:cNvSpPr>
              <p:nvPr/>
            </p:nvSpPr>
            <p:spPr bwMode="hidden">
              <a:xfrm>
                <a:off x="6564630" y="5733463"/>
                <a:ext cx="1752600"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14:m>
                  <m:oMathPara xmlns:m="http://schemas.openxmlformats.org/officeDocument/2006/math">
                    <m:oMathParaPr>
                      <m:jc m:val="centerGroup"/>
                    </m:oMathParaPr>
                    <m:oMath xmlns:m="http://schemas.openxmlformats.org/officeDocument/2006/math">
                      <m:r>
                        <a:rPr lang="en-US" sz="2000" b="1" i="1" dirty="0" smtClean="0">
                          <a:solidFill>
                            <a:srgbClr val="A40000"/>
                          </a:solidFill>
                          <a:latin typeface="Cambria Math" panose="02040503050406030204" pitchFamily="18" charset="0"/>
                          <a:cs typeface="Arial" pitchFamily="34" charset="0"/>
                        </a:rPr>
                        <m:t>𝒓</m:t>
                      </m:r>
                      <m:r>
                        <a:rPr lang="en-US" sz="2000" b="1" i="1" dirty="0" smtClean="0">
                          <a:solidFill>
                            <a:srgbClr val="A40000"/>
                          </a:solidFill>
                          <a:latin typeface="Cambria Math" panose="02040503050406030204" pitchFamily="18" charset="0"/>
                          <a:cs typeface="Arial" pitchFamily="34" charset="0"/>
                        </a:rPr>
                        <m:t> =−</m:t>
                      </m:r>
                      <m:r>
                        <a:rPr lang="en-US" sz="2000" b="1" i="1" dirty="0" smtClean="0">
                          <a:solidFill>
                            <a:srgbClr val="A40000"/>
                          </a:solidFill>
                          <a:latin typeface="Cambria Math" panose="02040503050406030204" pitchFamily="18" charset="0"/>
                          <a:cs typeface="Arial" pitchFamily="34" charset="0"/>
                        </a:rPr>
                        <m:t>𝟎</m:t>
                      </m:r>
                      <m:r>
                        <a:rPr lang="en-US" sz="2000" b="1" i="1" dirty="0" smtClean="0">
                          <a:solidFill>
                            <a:srgbClr val="A40000"/>
                          </a:solidFill>
                          <a:latin typeface="Cambria Math" panose="02040503050406030204" pitchFamily="18" charset="0"/>
                          <a:cs typeface="Arial" pitchFamily="34" charset="0"/>
                        </a:rPr>
                        <m:t>.</m:t>
                      </m:r>
                      <m:r>
                        <a:rPr lang="en-US" sz="2000" b="1" i="1" dirty="0" smtClean="0">
                          <a:solidFill>
                            <a:srgbClr val="A40000"/>
                          </a:solidFill>
                          <a:latin typeface="Cambria Math" panose="02040503050406030204" pitchFamily="18" charset="0"/>
                          <a:cs typeface="Arial" pitchFamily="34" charset="0"/>
                        </a:rPr>
                        <m:t>𝟎𝟒𝟑</m:t>
                      </m:r>
                    </m:oMath>
                  </m:oMathPara>
                </a14:m>
                <a:endParaRPr lang="en-US" sz="2000" b="1" dirty="0">
                  <a:solidFill>
                    <a:srgbClr val="A40000"/>
                  </a:solidFill>
                  <a:cs typeface="Arial" pitchFamily="34" charset="0"/>
                </a:endParaRPr>
              </a:p>
            </p:txBody>
          </p:sp>
        </mc:Choice>
        <mc:Fallback xmlns="">
          <p:sp>
            <p:nvSpPr>
              <p:cNvPr id="489491" name="Text Box 19"/>
              <p:cNvSpPr txBox="1">
                <a:spLocks noRot="1" noChangeAspect="1" noMove="1" noResize="1" noEditPoints="1" noAdjustHandles="1" noChangeArrowheads="1" noChangeShapeType="1" noTextEdit="1"/>
              </p:cNvSpPr>
              <p:nvPr/>
            </p:nvSpPr>
            <p:spPr bwMode="hidden">
              <a:xfrm>
                <a:off x="6564630" y="5733463"/>
                <a:ext cx="1752600" cy="396875"/>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 name="Group 23" descr=" "/>
          <p:cNvGrpSpPr>
            <a:grpSpLocks/>
          </p:cNvGrpSpPr>
          <p:nvPr/>
        </p:nvGrpSpPr>
        <p:grpSpPr bwMode="auto">
          <a:xfrm>
            <a:off x="4289910" y="2823921"/>
            <a:ext cx="4100230" cy="2901955"/>
            <a:chOff x="2685" y="72"/>
            <a:chExt cx="2292" cy="1828"/>
          </a:xfrm>
        </p:grpSpPr>
        <p:sp>
          <p:nvSpPr>
            <p:cNvPr id="25613" name="Text Box 10"/>
            <p:cNvSpPr txBox="1">
              <a:spLocks noChangeArrowheads="1"/>
            </p:cNvSpPr>
            <p:nvPr/>
          </p:nvSpPr>
          <p:spPr bwMode="auto">
            <a:xfrm>
              <a:off x="3698" y="1454"/>
              <a:ext cx="127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2000" dirty="0">
                  <a:cs typeface="Arial" pitchFamily="34" charset="0"/>
                </a:rPr>
                <a:t>After removing subject 2</a:t>
              </a:r>
            </a:p>
          </p:txBody>
        </p:sp>
        <p:sp>
          <p:nvSpPr>
            <p:cNvPr id="25614" name="Line 11"/>
            <p:cNvSpPr>
              <a:spLocks noChangeShapeType="1"/>
            </p:cNvSpPr>
            <p:nvPr/>
          </p:nvSpPr>
          <p:spPr bwMode="auto">
            <a:xfrm flipH="1" flipV="1">
              <a:off x="3192" y="1102"/>
              <a:ext cx="620" cy="453"/>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AutoShape 20"/>
            <p:cNvSpPr>
              <a:spLocks noChangeAspect="1" noChangeArrowheads="1"/>
            </p:cNvSpPr>
            <p:nvPr/>
          </p:nvSpPr>
          <p:spPr bwMode="hidden">
            <a:xfrm>
              <a:off x="2685" y="72"/>
              <a:ext cx="177"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2 w 21600"/>
                <a:gd name="T25" fmla="*/ 3146 h 21600"/>
                <a:gd name="T26" fmla="*/ 18478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chemeClr val="hlink"/>
            </a:solidFill>
            <a:ln w="3175">
              <a:solidFill>
                <a:schemeClr val="hlink"/>
              </a:solidFill>
              <a:miter lim="800000"/>
              <a:headEnd/>
              <a:tailEnd/>
            </a:ln>
          </p:spPr>
          <p:txBody>
            <a:bodyPr wrap="none" anchor="ctr"/>
            <a:lstStyle/>
            <a:p>
              <a:endParaRPr lang="en-US"/>
            </a:p>
          </p:txBody>
        </p:sp>
      </p:grpSp>
      <p:sp>
        <p:nvSpPr>
          <p:cNvPr id="4" name="Slide Number Placeholder 3">
            <a:extLst>
              <a:ext uri="{FF2B5EF4-FFF2-40B4-BE49-F238E27FC236}">
                <a16:creationId xmlns:a16="http://schemas.microsoft.com/office/drawing/2014/main" id="{BC271570-49CC-A842-ABEA-1D914BEBF4FE}"/>
              </a:ext>
            </a:extLst>
          </p:cNvPr>
          <p:cNvSpPr>
            <a:spLocks noGrp="1"/>
          </p:cNvSpPr>
          <p:nvPr>
            <p:ph type="sldNum" sz="quarter" idx="12"/>
          </p:nvPr>
        </p:nvSpPr>
        <p:spPr/>
        <p:txBody>
          <a:bodyPr/>
          <a:lstStyle/>
          <a:p>
            <a:fld id="{3B9E36B2-B467-4880-AB23-8F1A06B4F20F}" type="slidenum">
              <a:rPr lang="en-US" smtClean="0"/>
              <a:pPr/>
              <a:t>41</a:t>
            </a:fld>
            <a:endParaRPr lang="en-US"/>
          </a:p>
        </p:txBody>
      </p:sp>
    </p:spTree>
    <p:extLst>
      <p:ext uri="{BB962C8B-B14F-4D97-AF65-F5344CB8AC3E}">
        <p14:creationId xmlns:p14="http://schemas.microsoft.com/office/powerpoint/2010/main" val="313548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94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94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89490" grpId="0"/>
      <p:bldP spid="48949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67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aphicFrame>
        <p:nvGraphicFramePr>
          <p:cNvPr id="37890" name="Object 2">
            <a:extLst>
              <a:ext uri="{FF2B5EF4-FFF2-40B4-BE49-F238E27FC236}">
                <a16:creationId xmlns:a16="http://schemas.microsoft.com/office/drawing/2014/main" id="{5602B5DE-DF73-1944-9F98-FB0CAD7F2C74}"/>
              </a:ext>
            </a:extLst>
          </p:cNvPr>
          <p:cNvGraphicFramePr>
            <a:graphicFrameLocks/>
          </p:cNvGraphicFramePr>
          <p:nvPr/>
        </p:nvGraphicFramePr>
        <p:xfrm>
          <a:off x="7931150" y="228600"/>
          <a:ext cx="831850" cy="1189038"/>
        </p:xfrm>
        <a:graphic>
          <a:graphicData uri="http://schemas.openxmlformats.org/presentationml/2006/ole">
            <mc:AlternateContent xmlns:mc="http://schemas.openxmlformats.org/markup-compatibility/2006">
              <mc:Choice xmlns:v="urn:schemas-microsoft-com:vml" Requires="v">
                <p:oleObj spid="_x0000_s25604" name="Clip" r:id="rId3" imgW="7905750" imgH="11309350" progId="MS_ClipArt_Gallery.2">
                  <p:embed/>
                </p:oleObj>
              </mc:Choice>
              <mc:Fallback>
                <p:oleObj name="Clip" r:id="rId3" imgW="7905750" imgH="11309350" progId="MS_ClipArt_Gallery.2">
                  <p:embed/>
                  <p:pic>
                    <p:nvPicPr>
                      <p:cNvPr id="37890" name="Object 2">
                        <a:extLst>
                          <a:ext uri="{FF2B5EF4-FFF2-40B4-BE49-F238E27FC236}">
                            <a16:creationId xmlns:a16="http://schemas.microsoft.com/office/drawing/2014/main" id="{5602B5DE-DF73-1944-9F98-FB0CAD7F2C7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150" y="228600"/>
                        <a:ext cx="8318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Rectangle 3">
            <a:extLst>
              <a:ext uri="{FF2B5EF4-FFF2-40B4-BE49-F238E27FC236}">
                <a16:creationId xmlns:a16="http://schemas.microsoft.com/office/drawing/2014/main" id="{F78666B4-9C61-6046-A223-92DB52D1AF29}"/>
              </a:ext>
            </a:extLst>
          </p:cNvPr>
          <p:cNvSpPr>
            <a:spLocks noGrp="1" noChangeArrowheads="1"/>
          </p:cNvSpPr>
          <p:nvPr>
            <p:ph type="title"/>
          </p:nvPr>
        </p:nvSpPr>
        <p:spPr>
          <a:xfrm>
            <a:off x="685800" y="228600"/>
            <a:ext cx="7772400" cy="1143000"/>
          </a:xfrm>
          <a:noFill/>
        </p:spPr>
        <p:txBody>
          <a:bodyPr>
            <a:normAutofit fontScale="90000"/>
          </a:bodyPr>
          <a:lstStyle/>
          <a:p>
            <a:r>
              <a:rPr lang="en-US" altLang="en-US" sz="4000">
                <a:ea typeface="ＭＳ Ｐゴシック" panose="020B0600070205080204" pitchFamily="34" charset="-128"/>
              </a:rPr>
              <a:t>Outliers:</a:t>
            </a:r>
            <a:br>
              <a:rPr lang="en-US" altLang="en-US" sz="4000">
                <a:ea typeface="ＭＳ Ｐゴシック" panose="020B0600070205080204" pitchFamily="34" charset="-128"/>
              </a:rPr>
            </a:br>
            <a:r>
              <a:rPr lang="en-US" altLang="en-US" sz="4000">
                <a:ea typeface="ＭＳ Ｐゴシック" panose="020B0600070205080204" pitchFamily="34" charset="-128"/>
              </a:rPr>
              <a:t>Case Study</a:t>
            </a:r>
          </a:p>
        </p:txBody>
      </p:sp>
      <p:sp>
        <p:nvSpPr>
          <p:cNvPr id="37895" name="Rectangle 5">
            <a:extLst>
              <a:ext uri="{FF2B5EF4-FFF2-40B4-BE49-F238E27FC236}">
                <a16:creationId xmlns:a16="http://schemas.microsoft.com/office/drawing/2014/main" id="{35550FA5-7E5A-DC46-AD3B-9873C72FBE57}"/>
              </a:ext>
            </a:extLst>
          </p:cNvPr>
          <p:cNvSpPr>
            <a:spLocks noChangeArrowheads="1"/>
          </p:cNvSpPr>
          <p:nvPr/>
        </p:nvSpPr>
        <p:spPr bwMode="auto">
          <a:xfrm>
            <a:off x="914400" y="14478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r>
              <a:rPr lang="en-US" altLang="en-US" sz="2400">
                <a:solidFill>
                  <a:srgbClr val="33CCFF"/>
                </a:solidFill>
              </a:rPr>
              <a:t>Gesell Adaptive Score and Age at First Word</a:t>
            </a:r>
          </a:p>
        </p:txBody>
      </p:sp>
      <p:pic>
        <p:nvPicPr>
          <p:cNvPr id="37896" name="Picture 7">
            <a:extLst>
              <a:ext uri="{FF2B5EF4-FFF2-40B4-BE49-F238E27FC236}">
                <a16:creationId xmlns:a16="http://schemas.microsoft.com/office/drawing/2014/main" id="{C591BCAA-E2E0-F04C-BD49-F7ED6B48BFC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066800" y="1982788"/>
            <a:ext cx="5105400" cy="3808412"/>
          </a:xfrm>
          <a:noFill/>
        </p:spPr>
      </p:pic>
      <p:grpSp>
        <p:nvGrpSpPr>
          <p:cNvPr id="2" name="Group 17">
            <a:extLst>
              <a:ext uri="{FF2B5EF4-FFF2-40B4-BE49-F238E27FC236}">
                <a16:creationId xmlns:a16="http://schemas.microsoft.com/office/drawing/2014/main" id="{CE1F2EF8-9343-4B45-A273-644B3741596B}"/>
              </a:ext>
            </a:extLst>
          </p:cNvPr>
          <p:cNvGrpSpPr>
            <a:grpSpLocks/>
          </p:cNvGrpSpPr>
          <p:nvPr/>
        </p:nvGrpSpPr>
        <p:grpSpPr bwMode="auto">
          <a:xfrm>
            <a:off x="5867400" y="4191000"/>
            <a:ext cx="2743200" cy="457200"/>
            <a:chOff x="3696" y="2640"/>
            <a:chExt cx="1728" cy="288"/>
          </a:xfrm>
        </p:grpSpPr>
        <p:sp>
          <p:nvSpPr>
            <p:cNvPr id="37904" name="Text Box 9">
              <a:extLst>
                <a:ext uri="{FF2B5EF4-FFF2-40B4-BE49-F238E27FC236}">
                  <a16:creationId xmlns:a16="http://schemas.microsoft.com/office/drawing/2014/main" id="{5A1451AD-DE96-8C40-BB3B-723ADA3F81F1}"/>
                </a:ext>
              </a:extLst>
            </p:cNvPr>
            <p:cNvSpPr txBox="1">
              <a:spLocks noChangeArrowheads="1"/>
            </p:cNvSpPr>
            <p:nvPr/>
          </p:nvSpPr>
          <p:spPr bwMode="auto">
            <a:xfrm>
              <a:off x="4080" y="2640"/>
              <a:ext cx="1344"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a:t>From all the data</a:t>
              </a:r>
            </a:p>
          </p:txBody>
        </p:sp>
        <p:sp>
          <p:nvSpPr>
            <p:cNvPr id="37905" name="Line 13">
              <a:extLst>
                <a:ext uri="{FF2B5EF4-FFF2-40B4-BE49-F238E27FC236}">
                  <a16:creationId xmlns:a16="http://schemas.microsoft.com/office/drawing/2014/main" id="{B4D448AA-C982-1A42-8B87-437592E1E67C}"/>
                </a:ext>
              </a:extLst>
            </p:cNvPr>
            <p:cNvSpPr>
              <a:spLocks noChangeShapeType="1"/>
            </p:cNvSpPr>
            <p:nvPr/>
          </p:nvSpPr>
          <p:spPr bwMode="auto">
            <a:xfrm flipH="1">
              <a:off x="3696" y="2784"/>
              <a:ext cx="384" cy="144"/>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9490" name="Text Box 18">
            <a:extLst>
              <a:ext uri="{FF2B5EF4-FFF2-40B4-BE49-F238E27FC236}">
                <a16:creationId xmlns:a16="http://schemas.microsoft.com/office/drawing/2014/main" id="{CA9102F5-F329-AD46-AA76-8D3B060CDB9F}"/>
              </a:ext>
            </a:extLst>
          </p:cNvPr>
          <p:cNvSpPr txBox="1">
            <a:spLocks noChangeArrowheads="1"/>
          </p:cNvSpPr>
          <p:nvPr/>
        </p:nvSpPr>
        <p:spPr bwMode="hidden">
          <a:xfrm>
            <a:off x="6705600" y="4572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solidFill>
                  <a:srgbClr val="FF0000"/>
                </a:solidFill>
              </a:rPr>
              <a:t>r</a:t>
            </a:r>
            <a:r>
              <a:rPr lang="en-US" altLang="en-US" sz="2000" baseline="30000" dirty="0">
                <a:solidFill>
                  <a:srgbClr val="FF0000"/>
                </a:solidFill>
              </a:rPr>
              <a:t>2</a:t>
            </a:r>
            <a:r>
              <a:rPr lang="en-US" altLang="en-US" sz="2000" dirty="0">
                <a:solidFill>
                  <a:srgbClr val="FF0000"/>
                </a:solidFill>
              </a:rPr>
              <a:t> = 41%</a:t>
            </a:r>
          </a:p>
        </p:txBody>
      </p:sp>
      <p:sp>
        <p:nvSpPr>
          <p:cNvPr id="489491" name="Text Box 19">
            <a:extLst>
              <a:ext uri="{FF2B5EF4-FFF2-40B4-BE49-F238E27FC236}">
                <a16:creationId xmlns:a16="http://schemas.microsoft.com/office/drawing/2014/main" id="{A81AD3BD-1BBA-7C46-8969-7AB19E57AF24}"/>
              </a:ext>
            </a:extLst>
          </p:cNvPr>
          <p:cNvSpPr txBox="1">
            <a:spLocks noChangeArrowheads="1"/>
          </p:cNvSpPr>
          <p:nvPr/>
        </p:nvSpPr>
        <p:spPr bwMode="hidden">
          <a:xfrm>
            <a:off x="6705600" y="34893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solidFill>
                  <a:srgbClr val="FF0000"/>
                </a:solidFill>
              </a:rPr>
              <a:t>r</a:t>
            </a:r>
            <a:r>
              <a:rPr lang="en-US" altLang="en-US" sz="2000" baseline="30000" dirty="0">
                <a:solidFill>
                  <a:srgbClr val="FF0000"/>
                </a:solidFill>
              </a:rPr>
              <a:t>2</a:t>
            </a:r>
            <a:r>
              <a:rPr lang="en-US" altLang="en-US" sz="2000" dirty="0">
                <a:solidFill>
                  <a:srgbClr val="FF0000"/>
                </a:solidFill>
              </a:rPr>
              <a:t> = 11%</a:t>
            </a:r>
          </a:p>
        </p:txBody>
      </p:sp>
      <p:grpSp>
        <p:nvGrpSpPr>
          <p:cNvPr id="3" name="Group 23">
            <a:extLst>
              <a:ext uri="{FF2B5EF4-FFF2-40B4-BE49-F238E27FC236}">
                <a16:creationId xmlns:a16="http://schemas.microsoft.com/office/drawing/2014/main" id="{B06DA1DA-3AF2-5D4C-8E93-1F9E24079C48}"/>
              </a:ext>
            </a:extLst>
          </p:cNvPr>
          <p:cNvGrpSpPr>
            <a:grpSpLocks/>
          </p:cNvGrpSpPr>
          <p:nvPr/>
        </p:nvGrpSpPr>
        <p:grpSpPr bwMode="auto">
          <a:xfrm>
            <a:off x="5200650" y="2819400"/>
            <a:ext cx="3181350" cy="1884363"/>
            <a:chOff x="3276" y="1776"/>
            <a:chExt cx="2004" cy="1187"/>
          </a:xfrm>
        </p:grpSpPr>
        <p:sp>
          <p:nvSpPr>
            <p:cNvPr id="37901" name="Text Box 10">
              <a:extLst>
                <a:ext uri="{FF2B5EF4-FFF2-40B4-BE49-F238E27FC236}">
                  <a16:creationId xmlns:a16="http://schemas.microsoft.com/office/drawing/2014/main" id="{DA3930B2-3D95-6D4B-9627-102C3C584AD4}"/>
                </a:ext>
              </a:extLst>
            </p:cNvPr>
            <p:cNvSpPr txBox="1">
              <a:spLocks noChangeArrowheads="1"/>
            </p:cNvSpPr>
            <p:nvPr/>
          </p:nvSpPr>
          <p:spPr bwMode="auto">
            <a:xfrm>
              <a:off x="4080" y="1776"/>
              <a:ext cx="120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a:t>After removing child 18</a:t>
              </a:r>
            </a:p>
          </p:txBody>
        </p:sp>
        <p:sp>
          <p:nvSpPr>
            <p:cNvPr id="37902" name="Line 11">
              <a:extLst>
                <a:ext uri="{FF2B5EF4-FFF2-40B4-BE49-F238E27FC236}">
                  <a16:creationId xmlns:a16="http://schemas.microsoft.com/office/drawing/2014/main" id="{F3D6F488-1F74-EA4F-B381-48FB6904AC73}"/>
                </a:ext>
              </a:extLst>
            </p:cNvPr>
            <p:cNvSpPr>
              <a:spLocks noChangeShapeType="1"/>
            </p:cNvSpPr>
            <p:nvPr/>
          </p:nvSpPr>
          <p:spPr bwMode="auto">
            <a:xfrm flipH="1">
              <a:off x="3648" y="2112"/>
              <a:ext cx="576" cy="57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3" name="AutoShape 20">
              <a:extLst>
                <a:ext uri="{FF2B5EF4-FFF2-40B4-BE49-F238E27FC236}">
                  <a16:creationId xmlns:a16="http://schemas.microsoft.com/office/drawing/2014/main" id="{5F78CDA7-676A-4141-9F0D-0B1C108431D7}"/>
                </a:ext>
              </a:extLst>
            </p:cNvPr>
            <p:cNvSpPr>
              <a:spLocks noChangeAspect="1" noChangeArrowheads="1"/>
            </p:cNvSpPr>
            <p:nvPr/>
          </p:nvSpPr>
          <p:spPr bwMode="hidden">
            <a:xfrm>
              <a:off x="3276" y="2832"/>
              <a:ext cx="132" cy="131"/>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133 h 21600"/>
                <a:gd name="T26" fmla="*/ 18491 w 21600"/>
                <a:gd name="T27" fmla="*/ 1846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chemeClr val="hlink"/>
            </a:solidFill>
            <a:ln w="3175">
              <a:solidFill>
                <a:schemeClr val="hlink"/>
              </a:solidFill>
              <a:miter lim="800000"/>
              <a:headEnd/>
              <a:tailEnd/>
            </a:ln>
          </p:spPr>
          <p:txBody>
            <a:bodyPr wrap="none" anchor="ctr"/>
            <a:lstStyle>
              <a:lvl1pPr>
                <a:defRPr sz="3200">
                  <a:solidFill>
                    <a:schemeClr val="tx1"/>
                  </a:solidFill>
                  <a:latin typeface="Arial" panose="020B0604020202020204" pitchFamily="34" charset="0"/>
                  <a:ea typeface="ＭＳ Ｐゴシック" panose="020B0600070205080204" pitchFamily="34" charset="-128"/>
                </a:defRPr>
              </a:lvl1pPr>
              <a:lvl2pPr marL="37931725" indent="-37474525">
                <a:defRPr sz="3200">
                  <a:solidFill>
                    <a:schemeClr val="tx1"/>
                  </a:solidFill>
                  <a:latin typeface="Arial" panose="020B0604020202020204" pitchFamily="34" charset="0"/>
                  <a:ea typeface="ＭＳ Ｐゴシック" panose="020B0600070205080204" pitchFamily="34" charset="-128"/>
                </a:defRPr>
              </a:lvl2pPr>
              <a:lvl3pPr>
                <a:defRPr sz="3200">
                  <a:solidFill>
                    <a:schemeClr val="tx1"/>
                  </a:solidFill>
                  <a:latin typeface="Arial" panose="020B0604020202020204" pitchFamily="34" charset="0"/>
                  <a:ea typeface="ＭＳ Ｐゴシック" panose="020B0600070205080204" pitchFamily="34" charset="-128"/>
                </a:defRPr>
              </a:lvl3pPr>
              <a:lvl4pPr>
                <a:defRPr sz="3200">
                  <a:solidFill>
                    <a:schemeClr val="tx1"/>
                  </a:solidFill>
                  <a:latin typeface="Arial" panose="020B0604020202020204" pitchFamily="34" charset="0"/>
                  <a:ea typeface="ＭＳ Ｐゴシック" panose="020B0600070205080204" pitchFamily="34" charset="-128"/>
                </a:defRPr>
              </a:lvl4pPr>
              <a:lvl5pPr>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 name="Slide Number Placeholder 3">
            <a:extLst>
              <a:ext uri="{FF2B5EF4-FFF2-40B4-BE49-F238E27FC236}">
                <a16:creationId xmlns:a16="http://schemas.microsoft.com/office/drawing/2014/main" id="{B310C457-7044-A344-91F4-44A7DB8616FB}"/>
              </a:ext>
            </a:extLst>
          </p:cNvPr>
          <p:cNvSpPr>
            <a:spLocks noGrp="1"/>
          </p:cNvSpPr>
          <p:nvPr>
            <p:ph type="sldNum" sz="quarter" idx="12"/>
          </p:nvPr>
        </p:nvSpPr>
        <p:spPr/>
        <p:txBody>
          <a:bodyPr/>
          <a:lstStyle/>
          <a:p>
            <a:fld id="{3B9E36B2-B467-4880-AB23-8F1A06B4F20F}" type="slidenum">
              <a:rPr lang="en-US" smtClean="0"/>
              <a:pPr/>
              <a:t>42</a:t>
            </a:fld>
            <a:endParaRPr lang="en-US"/>
          </a:p>
        </p:txBody>
      </p:sp>
    </p:spTree>
    <p:extLst>
      <p:ext uri="{BB962C8B-B14F-4D97-AF65-F5344CB8AC3E}">
        <p14:creationId xmlns:p14="http://schemas.microsoft.com/office/powerpoint/2010/main" val="13453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94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9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90" grpId="0"/>
      <p:bldP spid="48949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15340"/>
          </a:xfrm>
        </p:spPr>
        <p:txBody>
          <a:bodyPr/>
          <a:lstStyle/>
          <a:p>
            <a:r>
              <a:rPr lang="en-US" altLang="en-US" dirty="0">
                <a:solidFill>
                  <a:srgbClr val="9E0000"/>
                </a:solidFill>
                <a:ea typeface="ＭＳ Ｐゴシック" pitchFamily="34" charset="-128"/>
              </a:rPr>
              <a:t>Influential Observation (1 of 3)</a:t>
            </a:r>
            <a:endParaRPr lang="en-IN" dirty="0">
              <a:solidFill>
                <a:srgbClr val="9E0000"/>
              </a:solidFill>
            </a:endParaRPr>
          </a:p>
        </p:txBody>
      </p:sp>
      <p:sp>
        <p:nvSpPr>
          <p:cNvPr id="5" name="Content Placeholder 4"/>
          <p:cNvSpPr>
            <a:spLocks noGrp="1"/>
          </p:cNvSpPr>
          <p:nvPr>
            <p:ph idx="1"/>
          </p:nvPr>
        </p:nvSpPr>
        <p:spPr>
          <a:xfrm>
            <a:off x="514350" y="783336"/>
            <a:ext cx="8229600" cy="780288"/>
          </a:xfrm>
        </p:spPr>
        <p:txBody>
          <a:bodyPr/>
          <a:lstStyle/>
          <a:p>
            <a:pPr marL="0" indent="0">
              <a:buNone/>
            </a:pPr>
            <a:r>
              <a:rPr lang="en-US" altLang="en-US" dirty="0">
                <a:ea typeface="ＭＳ Ｐゴシック" pitchFamily="34" charset="-128"/>
              </a:rPr>
              <a:t>The graph indicates the presence of:</a:t>
            </a:r>
          </a:p>
          <a:p>
            <a:pPr marL="0" indent="0">
              <a:buNone/>
            </a:pPr>
            <a:endParaRPr lang="en-IN" dirty="0"/>
          </a:p>
        </p:txBody>
      </p:sp>
      <p:pic>
        <p:nvPicPr>
          <p:cNvPr id="7" name="Picture 6" descr="Carat is measured on the horizontal axis and &quot;Diamond Prices&quot; on the vertical axis of the scatterplot. The vertical axis has four points 100, 500, 900 and 1200. The horizontal axis has five points that are 0.1, 0.2, 0.3, 0.4 and 0.5. All the scatters lie on or near the upward moving regression line except an outlie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816352" y="1600200"/>
            <a:ext cx="3511296" cy="26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0"/>
          </p:nvPr>
        </p:nvSpPr>
        <p:spPr/>
        <p:txBody>
          <a:bodyPr/>
          <a:lstStyle/>
          <a:p>
            <a:pPr marL="342900" indent="-342900" eaLnBrk="1" hangingPunct="1">
              <a:buClrTx/>
              <a:buFont typeface="+mj-lt"/>
              <a:buAutoNum type="alphaLcParenR"/>
            </a:pPr>
            <a:r>
              <a:rPr lang="en-US" altLang="en-US" dirty="0">
                <a:ea typeface="ＭＳ Ｐゴシック" pitchFamily="34" charset="-128"/>
              </a:rPr>
              <a:t>a non-influential outlier.</a:t>
            </a:r>
          </a:p>
          <a:p>
            <a:pPr marL="342900" indent="-342900" eaLnBrk="1" hangingPunct="1">
              <a:buClrTx/>
              <a:buFont typeface="+mj-lt"/>
              <a:buAutoNum type="alphaLcParenR"/>
            </a:pPr>
            <a:r>
              <a:rPr lang="en-US" altLang="en-US" dirty="0">
                <a:ea typeface="ＭＳ Ｐゴシック" pitchFamily="34" charset="-128"/>
              </a:rPr>
              <a:t>an influential outlier.</a:t>
            </a:r>
          </a:p>
          <a:p>
            <a:pPr marL="342900" indent="-342900" eaLnBrk="1" hangingPunct="1">
              <a:buClrTx/>
              <a:buFont typeface="+mj-lt"/>
              <a:buAutoNum type="alphaLcParenR"/>
            </a:pPr>
            <a:r>
              <a:rPr lang="en-US" altLang="en-US" dirty="0">
                <a:ea typeface="ＭＳ Ｐゴシック" pitchFamily="34" charset="-128"/>
              </a:rPr>
              <a:t>a lurking variable.</a:t>
            </a:r>
          </a:p>
          <a:p>
            <a:pPr marL="342900" indent="-342900" eaLnBrk="1" hangingPunct="1">
              <a:buClrTx/>
              <a:buFont typeface="+mj-lt"/>
              <a:buAutoNum type="alphaLcParenR"/>
            </a:pPr>
            <a:r>
              <a:rPr lang="en-US" altLang="en-US" dirty="0">
                <a:ea typeface="ＭＳ Ｐゴシック" pitchFamily="34" charset="-128"/>
              </a:rPr>
              <a:t>an outlier in the </a:t>
            </a:r>
            <a:r>
              <a:rPr lang="en-US" altLang="en-US" i="1" dirty="0">
                <a:ea typeface="ＭＳ Ｐゴシック" pitchFamily="34" charset="-128"/>
              </a:rPr>
              <a:t>y</a:t>
            </a:r>
            <a:r>
              <a:rPr lang="en-US" altLang="en-US" dirty="0">
                <a:ea typeface="ＭＳ Ｐゴシック" pitchFamily="34" charset="-128"/>
              </a:rPr>
              <a:t> direction only.</a:t>
            </a:r>
            <a:endParaRPr lang="en-IN" dirty="0"/>
          </a:p>
        </p:txBody>
      </p:sp>
    </p:spTree>
    <p:extLst>
      <p:ext uri="{BB962C8B-B14F-4D97-AF65-F5344CB8AC3E}">
        <p14:creationId xmlns:p14="http://schemas.microsoft.com/office/powerpoint/2010/main" val="2833097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0024"/>
            <a:ext cx="8229600" cy="866775"/>
          </a:xfrm>
        </p:spPr>
        <p:txBody>
          <a:bodyPr/>
          <a:lstStyle/>
          <a:p>
            <a:r>
              <a:rPr lang="en-US" altLang="en-US" dirty="0">
                <a:solidFill>
                  <a:srgbClr val="9E0000"/>
                </a:solidFill>
                <a:ea typeface="ＭＳ Ｐゴシック" pitchFamily="34" charset="-128"/>
              </a:rPr>
              <a:t>Influential Observation (2 of 3)</a:t>
            </a:r>
            <a:endParaRPr lang="en-IN" dirty="0">
              <a:solidFill>
                <a:srgbClr val="9E0000"/>
              </a:solidFill>
            </a:endParaRPr>
          </a:p>
        </p:txBody>
      </p:sp>
      <p:sp>
        <p:nvSpPr>
          <p:cNvPr id="5" name="Content Placeholder 4"/>
          <p:cNvSpPr>
            <a:spLocks noGrp="1"/>
          </p:cNvSpPr>
          <p:nvPr>
            <p:ph idx="1"/>
          </p:nvPr>
        </p:nvSpPr>
        <p:spPr/>
        <p:txBody>
          <a:bodyPr/>
          <a:lstStyle/>
          <a:p>
            <a:pPr marL="0" indent="0">
              <a:buNone/>
            </a:pPr>
            <a:r>
              <a:rPr lang="en-US" altLang="en-US" dirty="0">
                <a:ea typeface="ＭＳ Ｐゴシック" pitchFamily="34" charset="-128"/>
              </a:rPr>
              <a:t>If Kansas was removed from the plot, the correlation would _________.</a:t>
            </a:r>
          </a:p>
        </p:txBody>
      </p:sp>
      <p:pic>
        <p:nvPicPr>
          <p:cNvPr id="7" name="Picture 2" descr="The scatterplot measures &quot;2008 winter wheat yield (1000 bu)&quot; on the vertical axis and &quot;2009 winter wheat yield (1000 bu)&quot; on the horizontal axis. Both the axis have points from 0 to 300000 in the interval of 100000. Most of the scatter lie in the lower section of the graph near point zero to 100000. One outlier is given on the topmost part of the graph. It is marked with the help of an arrow and named &quot;Kansa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722721"/>
            <a:ext cx="44577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0"/>
          </p:nvPr>
        </p:nvSpPr>
        <p:spPr>
          <a:xfrm>
            <a:off x="457200" y="5105400"/>
            <a:ext cx="8458200" cy="1524000"/>
          </a:xfrm>
        </p:spPr>
        <p:txBody>
          <a:bodyPr/>
          <a:lstStyle/>
          <a:p>
            <a:pPr marL="342900" indent="-342900" eaLnBrk="1" hangingPunct="1">
              <a:buClrTx/>
              <a:buSzPct val="80000"/>
              <a:buFont typeface="+mj-lt"/>
              <a:buAutoNum type="alphaLcParenR"/>
            </a:pPr>
            <a:r>
              <a:rPr lang="en-US" altLang="en-US" dirty="0">
                <a:ea typeface="ＭＳ Ｐゴシック" pitchFamily="34" charset="-128"/>
              </a:rPr>
              <a:t>increase</a:t>
            </a:r>
          </a:p>
          <a:p>
            <a:pPr marL="342900" indent="-342900" eaLnBrk="1" hangingPunct="1">
              <a:buClrTx/>
              <a:buSzPct val="80000"/>
              <a:buFont typeface="+mj-lt"/>
              <a:buAutoNum type="alphaLcParenR"/>
            </a:pPr>
            <a:r>
              <a:rPr lang="en-US" altLang="en-US" dirty="0">
                <a:ea typeface="ＭＳ Ｐゴシック" pitchFamily="34" charset="-128"/>
              </a:rPr>
              <a:t>decrease</a:t>
            </a:r>
          </a:p>
          <a:p>
            <a:pPr marL="342900" indent="-342900" eaLnBrk="1" hangingPunct="1">
              <a:buClrTx/>
              <a:buSzPct val="80000"/>
              <a:buFont typeface="+mj-lt"/>
              <a:buAutoNum type="alphaLcParenR"/>
            </a:pPr>
            <a:r>
              <a:rPr lang="en-US" altLang="en-US" dirty="0">
                <a:ea typeface="ＭＳ Ｐゴシック" pitchFamily="34" charset="-128"/>
              </a:rPr>
              <a:t>The answer cannot be determined from the information given.</a:t>
            </a:r>
          </a:p>
        </p:txBody>
      </p:sp>
    </p:spTree>
    <p:extLst>
      <p:ext uri="{BB962C8B-B14F-4D97-AF65-F5344CB8AC3E}">
        <p14:creationId xmlns:p14="http://schemas.microsoft.com/office/powerpoint/2010/main" val="226094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2212"/>
            <a:ext cx="8229600" cy="1143000"/>
          </a:xfrm>
        </p:spPr>
        <p:txBody>
          <a:bodyPr/>
          <a:lstStyle/>
          <a:p>
            <a:r>
              <a:rPr lang="en-US" altLang="en-US" dirty="0">
                <a:solidFill>
                  <a:srgbClr val="9E0000"/>
                </a:solidFill>
                <a:ea typeface="ＭＳ Ｐゴシック" pitchFamily="34" charset="-128"/>
              </a:rPr>
              <a:t>Influential Observation (3 of 3)</a:t>
            </a:r>
            <a:endParaRPr lang="en-IN" dirty="0">
              <a:solidFill>
                <a:srgbClr val="9E0000"/>
              </a:solidFill>
            </a:endParaRPr>
          </a:p>
        </p:txBody>
      </p:sp>
      <p:sp>
        <p:nvSpPr>
          <p:cNvPr id="5" name="Content Placeholder 4"/>
          <p:cNvSpPr>
            <a:spLocks noGrp="1"/>
          </p:cNvSpPr>
          <p:nvPr>
            <p:ph idx="1"/>
          </p:nvPr>
        </p:nvSpPr>
        <p:spPr>
          <a:xfrm>
            <a:off x="457200" y="1046988"/>
            <a:ext cx="8229600" cy="1600200"/>
          </a:xfrm>
        </p:spPr>
        <p:txBody>
          <a:bodyPr/>
          <a:lstStyle/>
          <a:p>
            <a:pPr marL="0" indent="0">
              <a:buNone/>
            </a:pPr>
            <a:r>
              <a:rPr lang="en-US" altLang="en-US" dirty="0">
                <a:ea typeface="ＭＳ Ｐゴシック" pitchFamily="34" charset="-128"/>
              </a:rPr>
              <a:t>Kansas is an influential outlier.</a:t>
            </a:r>
          </a:p>
        </p:txBody>
      </p:sp>
      <p:pic>
        <p:nvPicPr>
          <p:cNvPr id="7" name="Picture 2" descr="The scatterplot measures &quot;2008 winter wheat yield (1000 bu)&quot; on the vertical axis and &quot;2009 winter wheat yield (1000 bu)&quot; on the horizontal axis. Both the axis have points from 0 to 300000 in the interval of 100000. Most of the scatter lie in the lower section of the graph near point zero to 100000. One outlier is given on the topmost part of the graph. It is marked with the help of an arrow and named &quot;Kansas&quot;. Two regression lines have been given. One solid blue line is given that connects the scatters and the outlier &quot;Kansas&quot;. This is named as &quot;Regression line with Kansas&quot;. One more dotted red line is given that originates from below where the scatters lie and go upward but does not connect the Kansas. This line is named as &quot;Regression line without Kansa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370" y="1645920"/>
            <a:ext cx="4747260" cy="31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0"/>
          </p:nvPr>
        </p:nvSpPr>
        <p:spPr>
          <a:xfrm>
            <a:off x="457200" y="4876800"/>
            <a:ext cx="8458200" cy="1828800"/>
          </a:xfrm>
        </p:spPr>
        <p:txBody>
          <a:bodyPr/>
          <a:lstStyle/>
          <a:p>
            <a:pPr marL="342900" indent="-342900" eaLnBrk="1" hangingPunct="1">
              <a:buClrTx/>
              <a:buSzPct val="80000"/>
              <a:buFont typeface="+mj-lt"/>
              <a:buAutoNum type="alphaLcParenR"/>
            </a:pPr>
            <a:r>
              <a:rPr lang="en-US" altLang="en-US" dirty="0">
                <a:ea typeface="ＭＳ Ｐゴシック" pitchFamily="34" charset="-128"/>
              </a:rPr>
              <a:t>true</a:t>
            </a:r>
          </a:p>
          <a:p>
            <a:pPr marL="342900" indent="-342900" eaLnBrk="1" hangingPunct="1">
              <a:buClrTx/>
              <a:buSzPct val="80000"/>
              <a:buFont typeface="+mj-lt"/>
              <a:buAutoNum type="alphaLcParenR"/>
            </a:pPr>
            <a:r>
              <a:rPr lang="en-US" altLang="en-US" dirty="0">
                <a:ea typeface="ＭＳ Ｐゴシック" pitchFamily="34" charset="-128"/>
              </a:rPr>
              <a:t>false</a:t>
            </a:r>
          </a:p>
          <a:p>
            <a:pPr marL="342900" indent="-342900" eaLnBrk="1" hangingPunct="1">
              <a:buClrTx/>
              <a:buSzPct val="80000"/>
              <a:buFont typeface="+mj-lt"/>
              <a:buAutoNum type="alphaLcParenR"/>
            </a:pPr>
            <a:r>
              <a:rPr lang="en-US" altLang="en-US" dirty="0">
                <a:ea typeface="ＭＳ Ｐゴシック" pitchFamily="34" charset="-128"/>
              </a:rPr>
              <a:t>The answer cannot be determined from the information given.</a:t>
            </a:r>
          </a:p>
        </p:txBody>
      </p:sp>
    </p:spTree>
    <p:extLst>
      <p:ext uri="{BB962C8B-B14F-4D97-AF65-F5344CB8AC3E}">
        <p14:creationId xmlns:p14="http://schemas.microsoft.com/office/powerpoint/2010/main" val="66250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421791"/>
            <a:ext cx="8610600" cy="1119188"/>
          </a:xfrm>
        </p:spPr>
        <p:txBody>
          <a:bodyPr>
            <a:normAutofit/>
          </a:bodyPr>
          <a:lstStyle/>
          <a:p>
            <a:pPr eaLnBrk="1" hangingPunct="1">
              <a:lnSpc>
                <a:spcPct val="90000"/>
              </a:lnSpc>
            </a:pPr>
            <a:r>
              <a:rPr lang="en-US" sz="3600" dirty="0">
                <a:solidFill>
                  <a:srgbClr val="12345A"/>
                </a:solidFill>
                <a:latin typeface="Gill Sans" charset="0"/>
                <a:ea typeface="ＭＳ Ｐゴシック" pitchFamily="34" charset="-128"/>
              </a:rPr>
              <a:t>Cautions </a:t>
            </a:r>
            <a:r>
              <a:rPr lang="en-US" sz="3200" dirty="0">
                <a:solidFill>
                  <a:srgbClr val="12345A"/>
                </a:solidFill>
                <a:latin typeface="Gill Sans" charset="0"/>
                <a:ea typeface="ＭＳ Ｐゴシック" pitchFamily="34" charset="-128"/>
              </a:rPr>
              <a:t>about correlation and regression</a:t>
            </a:r>
          </a:p>
        </p:txBody>
      </p:sp>
      <p:sp>
        <p:nvSpPr>
          <p:cNvPr id="5" name="Rectangle 3"/>
          <p:cNvSpPr txBox="1">
            <a:spLocks noChangeArrowheads="1"/>
          </p:cNvSpPr>
          <p:nvPr/>
        </p:nvSpPr>
        <p:spPr>
          <a:xfrm>
            <a:off x="409576" y="1065710"/>
            <a:ext cx="7819176" cy="546367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527050" indent="-457200" fontAlgn="auto">
              <a:spcAft>
                <a:spcPts val="1200"/>
              </a:spcAft>
            </a:pPr>
            <a:r>
              <a:rPr lang="en-US" sz="2600" dirty="0">
                <a:solidFill>
                  <a:schemeClr val="tx1"/>
                </a:solidFill>
                <a:latin typeface="Arial" pitchFamily="34" charset="0"/>
                <a:ea typeface="ＭＳ Ｐゴシック" pitchFamily="34" charset="-128"/>
                <a:cs typeface="Arial" pitchFamily="34" charset="0"/>
              </a:rPr>
              <a:t>Correlation and regression lines describe only </a:t>
            </a:r>
            <a:r>
              <a:rPr lang="en-US" sz="2600" i="1" dirty="0">
                <a:solidFill>
                  <a:schemeClr val="tx1"/>
                </a:solidFill>
                <a:latin typeface="Arial" pitchFamily="34" charset="0"/>
                <a:ea typeface="ＭＳ Ｐゴシック" pitchFamily="34" charset="-128"/>
                <a:cs typeface="Arial" pitchFamily="34" charset="0"/>
              </a:rPr>
              <a:t>linear </a:t>
            </a:r>
            <a:r>
              <a:rPr lang="en-US" sz="2600" dirty="0">
                <a:solidFill>
                  <a:schemeClr val="tx1"/>
                </a:solidFill>
                <a:latin typeface="Arial" pitchFamily="34" charset="0"/>
                <a:ea typeface="ＭＳ Ｐゴシック" pitchFamily="34" charset="-128"/>
                <a:cs typeface="Arial" pitchFamily="34" charset="0"/>
              </a:rPr>
              <a:t>relationships.</a:t>
            </a:r>
          </a:p>
          <a:p>
            <a:pPr marL="527050" indent="-457200" fontAlgn="auto">
              <a:spcAft>
                <a:spcPts val="1200"/>
              </a:spcAft>
            </a:pPr>
            <a:r>
              <a:rPr lang="en-US" sz="2600" dirty="0">
                <a:solidFill>
                  <a:schemeClr val="tx1"/>
                </a:solidFill>
                <a:latin typeface="Arial" pitchFamily="34" charset="0"/>
                <a:ea typeface="ＭＳ Ｐゴシック" pitchFamily="34" charset="-128"/>
                <a:cs typeface="Arial" pitchFamily="34" charset="0"/>
              </a:rPr>
              <a:t>Correlation and least-squares regression lines are not </a:t>
            </a:r>
            <a:r>
              <a:rPr lang="en-US" sz="2600" i="1" dirty="0">
                <a:solidFill>
                  <a:schemeClr val="tx1"/>
                </a:solidFill>
                <a:latin typeface="Arial" pitchFamily="34" charset="0"/>
                <a:ea typeface="ＭＳ Ｐゴシック" pitchFamily="34" charset="-128"/>
                <a:cs typeface="Arial" pitchFamily="34" charset="0"/>
              </a:rPr>
              <a:t>resistant</a:t>
            </a:r>
            <a:r>
              <a:rPr lang="en-US" sz="2600" dirty="0">
                <a:solidFill>
                  <a:schemeClr val="tx1"/>
                </a:solidFill>
                <a:latin typeface="Arial" pitchFamily="34" charset="0"/>
                <a:ea typeface="ＭＳ Ｐゴシック" pitchFamily="34" charset="-128"/>
                <a:cs typeface="Arial" pitchFamily="34" charset="0"/>
              </a:rPr>
              <a:t>.</a:t>
            </a:r>
          </a:p>
          <a:p>
            <a:pPr marL="527050" indent="-457200" fontAlgn="auto">
              <a:spcAft>
                <a:spcPts val="1200"/>
              </a:spcAft>
            </a:pPr>
            <a:r>
              <a:rPr lang="en-US" sz="2600" dirty="0">
                <a:solidFill>
                  <a:schemeClr val="tx1"/>
                </a:solidFill>
                <a:latin typeface="Arial" pitchFamily="34" charset="0"/>
                <a:ea typeface="ＭＳ Ｐゴシック" pitchFamily="34" charset="-128"/>
                <a:cs typeface="Arial" pitchFamily="34" charset="0"/>
              </a:rPr>
              <a:t>Beware </a:t>
            </a:r>
            <a:r>
              <a:rPr lang="en-US" sz="2600" i="1" dirty="0">
                <a:solidFill>
                  <a:srgbClr val="A40000"/>
                </a:solidFill>
                <a:latin typeface="Arial" pitchFamily="34" charset="0"/>
                <a:ea typeface="ＭＳ Ｐゴシック" pitchFamily="34" charset="-128"/>
                <a:cs typeface="Arial" pitchFamily="34" charset="0"/>
              </a:rPr>
              <a:t>ecological correlation</a:t>
            </a:r>
            <a:r>
              <a:rPr lang="en-US" sz="2600" dirty="0">
                <a:solidFill>
                  <a:schemeClr val="tx1"/>
                </a:solidFill>
                <a:latin typeface="Arial" pitchFamily="34" charset="0"/>
                <a:ea typeface="ＭＳ Ｐゴシック" pitchFamily="34" charset="-128"/>
                <a:cs typeface="Arial" pitchFamily="34" charset="0"/>
              </a:rPr>
              <a:t>, or correlation based on </a:t>
            </a:r>
            <a:r>
              <a:rPr lang="en-US" sz="2600" i="1" dirty="0">
                <a:solidFill>
                  <a:schemeClr val="tx1"/>
                </a:solidFill>
                <a:latin typeface="Arial" pitchFamily="34" charset="0"/>
                <a:ea typeface="ＭＳ Ｐゴシック" pitchFamily="34" charset="-128"/>
                <a:cs typeface="Arial" pitchFamily="34" charset="0"/>
              </a:rPr>
              <a:t>averages</a:t>
            </a:r>
            <a:r>
              <a:rPr lang="en-US" sz="2600" dirty="0">
                <a:solidFill>
                  <a:schemeClr val="tx1"/>
                </a:solidFill>
                <a:latin typeface="Arial" pitchFamily="34" charset="0"/>
                <a:ea typeface="ＭＳ Ｐゴシック" pitchFamily="34" charset="-128"/>
                <a:cs typeface="Arial" pitchFamily="34" charset="0"/>
              </a:rPr>
              <a:t> rather than individuals.</a:t>
            </a:r>
          </a:p>
          <a:p>
            <a:pPr marL="412750" indent="-342900" fontAlgn="auto">
              <a:spcAft>
                <a:spcPts val="1200"/>
              </a:spcAft>
            </a:pPr>
            <a:r>
              <a:rPr lang="en-US" sz="2600" dirty="0">
                <a:solidFill>
                  <a:schemeClr val="tx1"/>
                </a:solidFill>
              </a:rPr>
              <a:t>A correlation based on averages rather than on individuals is called an ecological correlation.</a:t>
            </a:r>
          </a:p>
          <a:p>
            <a:pPr marL="527050" indent="-457200" fontAlgn="auto">
              <a:spcAft>
                <a:spcPts val="1200"/>
              </a:spcAft>
            </a:pPr>
            <a:endParaRPr lang="en-US" sz="2600" dirty="0">
              <a:solidFill>
                <a:schemeClr val="tx1"/>
              </a:solidFill>
              <a:latin typeface="Arial" pitchFamily="34" charset="0"/>
              <a:ea typeface="ＭＳ Ｐゴシック" pitchFamily="34" charset="-128"/>
              <a:cs typeface="Arial" pitchFamily="34" charset="0"/>
            </a:endParaRPr>
          </a:p>
        </p:txBody>
      </p:sp>
      <p:sp>
        <p:nvSpPr>
          <p:cNvPr id="3" name="Slide Number Placeholder 2">
            <a:extLst>
              <a:ext uri="{FF2B5EF4-FFF2-40B4-BE49-F238E27FC236}">
                <a16:creationId xmlns:a16="http://schemas.microsoft.com/office/drawing/2014/main" id="{124BEFC4-D62B-804F-95C2-0D83A854E8D0}"/>
              </a:ext>
            </a:extLst>
          </p:cNvPr>
          <p:cNvSpPr>
            <a:spLocks noGrp="1"/>
          </p:cNvSpPr>
          <p:nvPr>
            <p:ph type="sldNum" sz="quarter" idx="12"/>
          </p:nvPr>
        </p:nvSpPr>
        <p:spPr/>
        <p:txBody>
          <a:bodyPr/>
          <a:lstStyle/>
          <a:p>
            <a:fld id="{3B9E36B2-B467-4880-AB23-8F1A06B4F20F}" type="slidenum">
              <a:rPr lang="en-US" smtClean="0"/>
              <a:pPr/>
              <a:t>46</a:t>
            </a:fld>
            <a:endParaRPr lang="en-US"/>
          </a:p>
        </p:txBody>
      </p:sp>
    </p:spTree>
    <p:extLst>
      <p:ext uri="{BB962C8B-B14F-4D97-AF65-F5344CB8AC3E}">
        <p14:creationId xmlns:p14="http://schemas.microsoft.com/office/powerpoint/2010/main" val="4645919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21765"/>
            <a:ext cx="8610600" cy="1119188"/>
          </a:xfrm>
        </p:spPr>
        <p:txBody>
          <a:bodyPr>
            <a:normAutofit/>
          </a:bodyPr>
          <a:lstStyle/>
          <a:p>
            <a:pPr eaLnBrk="1" hangingPunct="1">
              <a:lnSpc>
                <a:spcPct val="90000"/>
              </a:lnSpc>
            </a:pPr>
            <a:r>
              <a:rPr lang="en-US" sz="3600" dirty="0">
                <a:solidFill>
                  <a:srgbClr val="12345A"/>
                </a:solidFill>
                <a:latin typeface="Gill Sans" charset="0"/>
                <a:ea typeface="ＭＳ Ｐゴシック" pitchFamily="34" charset="-128"/>
              </a:rPr>
              <a:t>Cautions </a:t>
            </a:r>
            <a:r>
              <a:rPr lang="en-US" sz="3200" dirty="0">
                <a:solidFill>
                  <a:srgbClr val="12345A"/>
                </a:solidFill>
                <a:latin typeface="Gill Sans" charset="0"/>
                <a:ea typeface="ＭＳ Ｐゴシック" pitchFamily="34" charset="-128"/>
              </a:rPr>
              <a:t>about correlation and regression</a:t>
            </a:r>
          </a:p>
        </p:txBody>
      </p:sp>
      <p:sp>
        <p:nvSpPr>
          <p:cNvPr id="5" name="Rectangle 3"/>
          <p:cNvSpPr txBox="1">
            <a:spLocks noChangeArrowheads="1"/>
          </p:cNvSpPr>
          <p:nvPr/>
        </p:nvSpPr>
        <p:spPr>
          <a:xfrm>
            <a:off x="533400" y="1165724"/>
            <a:ext cx="7819176" cy="5563690"/>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42913" indent="-373063" fontAlgn="auto">
              <a:spcAft>
                <a:spcPts val="1200"/>
              </a:spcAft>
            </a:pPr>
            <a:r>
              <a:rPr lang="en-US" dirty="0">
                <a:solidFill>
                  <a:schemeClr val="tx1"/>
                </a:solidFill>
                <a:latin typeface="Arial" panose="020B0604020202020204" pitchFamily="34" charset="0"/>
                <a:ea typeface="ＭＳ Ｐゴシック" pitchFamily="34" charset="-128"/>
                <a:cs typeface="Arial" pitchFamily="34" charset="0"/>
              </a:rPr>
              <a:t>Beware of </a:t>
            </a:r>
            <a:r>
              <a:rPr lang="en-US" i="1" dirty="0">
                <a:solidFill>
                  <a:srgbClr val="A40000"/>
                </a:solidFill>
                <a:latin typeface="Arial" pitchFamily="34" charset="0"/>
                <a:ea typeface="ＭＳ Ｐゴシック" pitchFamily="34" charset="-128"/>
                <a:cs typeface="Arial" pitchFamily="34" charset="0"/>
              </a:rPr>
              <a:t>extrapolation</a:t>
            </a:r>
            <a:r>
              <a:rPr lang="en-US" dirty="0">
                <a:solidFill>
                  <a:schemeClr val="tx1"/>
                </a:solidFill>
                <a:latin typeface="Arial" pitchFamily="34" charset="0"/>
                <a:ea typeface="ＭＳ Ｐゴシック" pitchFamily="34" charset="-128"/>
                <a:cs typeface="Arial" pitchFamily="34" charset="0"/>
              </a:rPr>
              <a:t>—predicting outside of the range of </a:t>
            </a:r>
            <a:r>
              <a:rPr lang="en-US" i="1" dirty="0">
                <a:solidFill>
                  <a:schemeClr val="tx1"/>
                </a:solidFill>
                <a:latin typeface="Arial" panose="020B0604020202020204" pitchFamily="34" charset="0"/>
                <a:ea typeface="ＭＳ Ｐゴシック" pitchFamily="34" charset="-128"/>
                <a:cs typeface="Arial" panose="020B0604020202020204" pitchFamily="34" charset="0"/>
              </a:rPr>
              <a:t>x</a:t>
            </a:r>
            <a:r>
              <a:rPr lang="en-US" dirty="0">
                <a:solidFill>
                  <a:schemeClr val="tx1"/>
                </a:solidFill>
                <a:latin typeface="Arial" panose="020B0604020202020204" pitchFamily="34" charset="0"/>
                <a:ea typeface="ＭＳ Ｐゴシック" pitchFamily="34" charset="-128"/>
                <a:cs typeface="Arial" panose="020B0604020202020204" pitchFamily="34" charset="0"/>
              </a:rPr>
              <a:t>.</a:t>
            </a:r>
            <a:endParaRPr lang="en-US" i="1" dirty="0">
              <a:solidFill>
                <a:schemeClr val="tx1"/>
              </a:solidFill>
              <a:latin typeface="Arial" panose="020B0604020202020204" pitchFamily="34" charset="0"/>
              <a:ea typeface="ＭＳ Ｐゴシック" pitchFamily="34" charset="-128"/>
              <a:cs typeface="Arial" panose="020B0604020202020204" pitchFamily="34" charset="0"/>
            </a:endParaRPr>
          </a:p>
          <a:p>
            <a:pPr marL="442913" indent="-373063" fontAlgn="auto">
              <a:spcAft>
                <a:spcPts val="1200"/>
              </a:spcAft>
            </a:pPr>
            <a:r>
              <a:rPr lang="en-US" dirty="0">
                <a:solidFill>
                  <a:schemeClr val="tx1"/>
                </a:solidFill>
                <a:latin typeface="Arial" pitchFamily="34" charset="0"/>
                <a:ea typeface="ＭＳ Ｐゴシック" pitchFamily="34" charset="-128"/>
                <a:cs typeface="Arial" pitchFamily="34" charset="0"/>
              </a:rPr>
              <a:t>Beware of </a:t>
            </a:r>
            <a:r>
              <a:rPr lang="en-US" i="1" dirty="0">
                <a:solidFill>
                  <a:srgbClr val="A40000"/>
                </a:solidFill>
                <a:latin typeface="Arial" pitchFamily="34" charset="0"/>
                <a:ea typeface="ＭＳ Ｐゴシック" pitchFamily="34" charset="-128"/>
                <a:cs typeface="Arial" pitchFamily="34" charset="0"/>
              </a:rPr>
              <a:t>lurking variables</a:t>
            </a:r>
            <a:r>
              <a:rPr lang="en-US" dirty="0">
                <a:solidFill>
                  <a:schemeClr val="tx1"/>
                </a:solidFill>
                <a:latin typeface="Arial" pitchFamily="34" charset="0"/>
                <a:ea typeface="ＭＳ Ｐゴシック" pitchFamily="34" charset="-128"/>
                <a:cs typeface="Arial" pitchFamily="34" charset="0"/>
              </a:rPr>
              <a:t>—these have an important effect on the relationship among the variables in a study, but are not included in the study.</a:t>
            </a:r>
          </a:p>
          <a:p>
            <a:pPr marL="442913" indent="-373063" fontAlgn="auto">
              <a:spcAft>
                <a:spcPts val="1200"/>
              </a:spcAft>
            </a:pPr>
            <a:r>
              <a:rPr lang="en-US" dirty="0">
                <a:solidFill>
                  <a:schemeClr val="tx1"/>
                </a:solidFill>
                <a:latin typeface="Arial" panose="020B0604020202020204" pitchFamily="34" charset="0"/>
                <a:cs typeface="Arial" panose="020B0604020202020204" pitchFamily="34" charset="0"/>
              </a:rPr>
              <a:t>A lurking variable is a variable that is not among the explanatory or response variables in a study and yet may influence the interpretation of relationships among those variables.</a:t>
            </a:r>
            <a:endParaRPr lang="en-US" dirty="0">
              <a:solidFill>
                <a:schemeClr val="tx1"/>
              </a:solidFill>
              <a:latin typeface="Arial" pitchFamily="34" charset="0"/>
              <a:ea typeface="ＭＳ Ｐゴシック" pitchFamily="34" charset="-128"/>
              <a:cs typeface="Arial" pitchFamily="34" charset="0"/>
            </a:endParaRPr>
          </a:p>
          <a:p>
            <a:pPr marL="442913" indent="-373063" fontAlgn="auto">
              <a:spcAft>
                <a:spcPts val="1200"/>
              </a:spcAft>
            </a:pPr>
            <a:r>
              <a:rPr lang="en-US" dirty="0">
                <a:solidFill>
                  <a:schemeClr val="tx1"/>
                </a:solidFill>
                <a:latin typeface="Arial" pitchFamily="34" charset="0"/>
                <a:ea typeface="ＭＳ Ｐゴシック" pitchFamily="34" charset="-128"/>
                <a:cs typeface="Arial" pitchFamily="34" charset="0"/>
              </a:rPr>
              <a:t>Correlation does not imply causation! </a:t>
            </a:r>
          </a:p>
          <a:p>
            <a:pPr marL="442913" indent="-373063" fontAlgn="auto">
              <a:spcAft>
                <a:spcPts val="1200"/>
              </a:spcAft>
            </a:pPr>
            <a:r>
              <a:rPr lang="en-US" dirty="0">
                <a:solidFill>
                  <a:schemeClr val="tx1"/>
                </a:solidFill>
              </a:rPr>
              <a:t>An association between an explanatory variable </a:t>
            </a:r>
            <a:r>
              <a:rPr lang="en-US" i="1" dirty="0">
                <a:solidFill>
                  <a:schemeClr val="tx1"/>
                </a:solidFill>
              </a:rPr>
              <a:t>x</a:t>
            </a:r>
            <a:r>
              <a:rPr lang="en-US" dirty="0">
                <a:solidFill>
                  <a:schemeClr val="tx1"/>
                </a:solidFill>
              </a:rPr>
              <a:t> and a response variable </a:t>
            </a:r>
            <a:r>
              <a:rPr lang="en-US" i="1" dirty="0">
                <a:solidFill>
                  <a:schemeClr val="tx1"/>
                </a:solidFill>
              </a:rPr>
              <a:t>y</a:t>
            </a:r>
            <a:r>
              <a:rPr lang="en-US" dirty="0">
                <a:solidFill>
                  <a:schemeClr val="tx1"/>
                </a:solidFill>
              </a:rPr>
              <a:t>, even if it is very strong, is not by itself good evidence that changes in x actually cause changes in </a:t>
            </a:r>
            <a:r>
              <a:rPr lang="en-US" i="1" dirty="0">
                <a:solidFill>
                  <a:schemeClr val="tx1"/>
                </a:solidFill>
              </a:rPr>
              <a:t>y</a:t>
            </a:r>
            <a:r>
              <a:rPr lang="en-US" dirty="0">
                <a:solidFill>
                  <a:schemeClr val="tx1"/>
                </a:solidFill>
              </a:rPr>
              <a:t>.</a:t>
            </a:r>
          </a:p>
          <a:p>
            <a:pPr marL="442913" indent="-373063" fontAlgn="auto">
              <a:spcAft>
                <a:spcPts val="1200"/>
              </a:spcAft>
            </a:pPr>
            <a:endParaRPr lang="en-US" dirty="0">
              <a:solidFill>
                <a:schemeClr val="tx1"/>
              </a:solidFill>
              <a:latin typeface="Arial" pitchFamily="34" charset="0"/>
              <a:ea typeface="ＭＳ Ｐゴシック" pitchFamily="34" charset="-128"/>
              <a:cs typeface="Arial" pitchFamily="34" charset="0"/>
            </a:endParaRPr>
          </a:p>
          <a:p>
            <a:pPr marL="442913" indent="-373063" fontAlgn="auto">
              <a:spcAft>
                <a:spcPts val="1200"/>
              </a:spcAft>
            </a:pPr>
            <a:endParaRPr lang="en-US" dirty="0">
              <a:solidFill>
                <a:schemeClr val="tx1"/>
              </a:solidFill>
              <a:latin typeface="Arial" pitchFamily="34" charset="0"/>
              <a:ea typeface="ＭＳ Ｐゴシック" pitchFamily="34" charset="-128"/>
              <a:cs typeface="Arial" pitchFamily="34" charset="0"/>
            </a:endParaRPr>
          </a:p>
        </p:txBody>
      </p:sp>
      <p:sp>
        <p:nvSpPr>
          <p:cNvPr id="2" name="Slide Number Placeholder 1">
            <a:extLst>
              <a:ext uri="{FF2B5EF4-FFF2-40B4-BE49-F238E27FC236}">
                <a16:creationId xmlns:a16="http://schemas.microsoft.com/office/drawing/2014/main" id="{5F0B057C-E54B-C346-AAA1-849B670E2381}"/>
              </a:ext>
            </a:extLst>
          </p:cNvPr>
          <p:cNvSpPr>
            <a:spLocks noGrp="1"/>
          </p:cNvSpPr>
          <p:nvPr>
            <p:ph type="sldNum" sz="quarter" idx="12"/>
          </p:nvPr>
        </p:nvSpPr>
        <p:spPr/>
        <p:txBody>
          <a:bodyPr/>
          <a:lstStyle/>
          <a:p>
            <a:fld id="{3B9E36B2-B467-4880-AB23-8F1A06B4F20F}" type="slidenum">
              <a:rPr lang="en-US" smtClean="0"/>
              <a:pPr/>
              <a:t>47</a:t>
            </a:fld>
            <a:endParaRPr lang="en-US"/>
          </a:p>
        </p:txBody>
      </p:sp>
    </p:spTree>
    <p:extLst>
      <p:ext uri="{BB962C8B-B14F-4D97-AF65-F5344CB8AC3E}">
        <p14:creationId xmlns:p14="http://schemas.microsoft.com/office/powerpoint/2010/main" val="3169512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1337" y="489527"/>
            <a:ext cx="8213725" cy="857250"/>
          </a:xfrm>
        </p:spPr>
        <p:txBody>
          <a:bodyPr>
            <a:normAutofit/>
          </a:bodyPr>
          <a:lstStyle/>
          <a:p>
            <a:pPr eaLnBrk="1" hangingPunct="1"/>
            <a:r>
              <a:rPr lang="en-US" sz="3600" dirty="0">
                <a:solidFill>
                  <a:srgbClr val="12345A"/>
                </a:solidFill>
                <a:latin typeface="Gill Sans" charset="0"/>
                <a:ea typeface="ＭＳ Ｐゴシック" pitchFamily="34" charset="-128"/>
              </a:rPr>
              <a:t>Caution: beware of extrapolation (1 of 2)</a:t>
            </a:r>
          </a:p>
        </p:txBody>
      </p:sp>
      <p:sp>
        <p:nvSpPr>
          <p:cNvPr id="492547" name="Rectangle 3"/>
          <p:cNvSpPr>
            <a:spLocks noGrp="1" noChangeArrowheads="1"/>
          </p:cNvSpPr>
          <p:nvPr>
            <p:ph type="body" sz="half" idx="1"/>
          </p:nvPr>
        </p:nvSpPr>
        <p:spPr>
          <a:xfrm>
            <a:off x="461727" y="1714500"/>
            <a:ext cx="4034073" cy="4152900"/>
          </a:xfrm>
        </p:spPr>
        <p:txBody>
          <a:bodyPr>
            <a:normAutofit/>
          </a:bodyPr>
          <a:lstStyle/>
          <a:p>
            <a:pPr marL="0" indent="0" eaLnBrk="1" hangingPunct="1">
              <a:spcAft>
                <a:spcPts val="1800"/>
              </a:spcAft>
              <a:buNone/>
            </a:pPr>
            <a:r>
              <a:rPr lang="en-US" sz="2800" dirty="0">
                <a:latin typeface="Arial" pitchFamily="34" charset="0"/>
                <a:ea typeface="ＭＳ Ｐゴシック" pitchFamily="34" charset="-128"/>
                <a:cs typeface="Arial" pitchFamily="34" charset="0"/>
              </a:rPr>
              <a:t>Sarah</a:t>
            </a:r>
            <a:r>
              <a:rPr lang="ja-JP" altLang="en-US" sz="2800" dirty="0">
                <a:latin typeface="Arial" pitchFamily="34" charset="0"/>
                <a:ea typeface="ＭＳ Ｐゴシック" pitchFamily="34" charset="-128"/>
                <a:cs typeface="Arial" pitchFamily="34" charset="0"/>
              </a:rPr>
              <a:t>’</a:t>
            </a:r>
            <a:r>
              <a:rPr lang="en-US" altLang="ja-JP" sz="2800" dirty="0">
                <a:latin typeface="Arial" pitchFamily="34" charset="0"/>
                <a:ea typeface="ＭＳ Ｐゴシック" pitchFamily="34" charset="-128"/>
                <a:cs typeface="Arial" pitchFamily="34" charset="0"/>
              </a:rPr>
              <a:t>s height was plotted against her age.</a:t>
            </a:r>
          </a:p>
          <a:p>
            <a:pPr marL="361950" indent="-361950" eaLnBrk="1" hangingPunct="1">
              <a:buFont typeface="Wingdings" pitchFamily="2" charset="2"/>
              <a:buChar char="q"/>
            </a:pPr>
            <a:r>
              <a:rPr lang="en-US" sz="2800" dirty="0">
                <a:latin typeface="Arial" pitchFamily="34" charset="0"/>
                <a:ea typeface="ＭＳ Ｐゴシック" pitchFamily="34" charset="-128"/>
                <a:cs typeface="Arial" pitchFamily="34" charset="0"/>
              </a:rPr>
              <a:t>Can you predict her height at age 42 months?</a:t>
            </a:r>
          </a:p>
          <a:p>
            <a:pPr marL="361950" indent="-361950" eaLnBrk="1" hangingPunct="1">
              <a:buFont typeface="Wingdings" pitchFamily="2" charset="2"/>
              <a:buChar char="q"/>
            </a:pPr>
            <a:r>
              <a:rPr lang="en-US" sz="2800" dirty="0">
                <a:latin typeface="Arial" pitchFamily="34" charset="0"/>
                <a:ea typeface="ＭＳ Ｐゴシック" pitchFamily="34" charset="-128"/>
                <a:cs typeface="Arial" pitchFamily="34" charset="0"/>
              </a:rPr>
              <a:t>Can you predict her height at age 30 years (360 months)?</a:t>
            </a:r>
          </a:p>
        </p:txBody>
      </p:sp>
      <p:graphicFrame>
        <p:nvGraphicFramePr>
          <p:cNvPr id="27652" name="Object 2" descr="The graph is labeled Sarah's &quot;age in months&quot; on the horizontal axis, which starts from 30 and ends at 65 in regular intervals of 5. Sarah's &quot;height in centimeter&quot; is labeled on the vertical axis, which starts from 80 and ends at 100 in regular intervals of 5. The graph depicts a fairly strong, linear and positive relationship between Sarah's height and age. The least square line predicts Sarah's height to be approximately 87 centimeters at an age of around 42 months."/>
          <p:cNvGraphicFramePr>
            <a:graphicFrameLocks noGrp="1"/>
          </p:cNvGraphicFramePr>
          <p:nvPr>
            <p:ph type="chart" sz="half" idx="2"/>
            <p:extLst>
              <p:ext uri="{D42A27DB-BD31-4B8C-83A1-F6EECF244321}">
                <p14:modId xmlns:p14="http://schemas.microsoft.com/office/powerpoint/2010/main" val="816849335"/>
              </p:ext>
            </p:extLst>
          </p:nvPr>
        </p:nvGraphicFramePr>
        <p:xfrm>
          <a:off x="4495800" y="1714500"/>
          <a:ext cx="4108450" cy="4533900"/>
        </p:xfrm>
        <a:graphic>
          <a:graphicData uri="http://schemas.openxmlformats.org/presentationml/2006/ole">
            <mc:AlternateContent xmlns:mc="http://schemas.openxmlformats.org/markup-compatibility/2006">
              <mc:Choice xmlns:v="urn:schemas-microsoft-com:vml" Requires="v">
                <p:oleObj spid="_x0000_s14452" name="Chart" r:id="rId3" imgW="7272587" imgH="6243736" progId="MSGraph.Chart.8">
                  <p:embed followColorScheme="full"/>
                </p:oleObj>
              </mc:Choice>
              <mc:Fallback>
                <p:oleObj name="Chart" r:id="rId3" imgW="7272587" imgH="6243736" progId="MSGraph.Chart.8">
                  <p:embed followColorScheme="full"/>
                  <p:pic>
                    <p:nvPicPr>
                      <p:cNvPr id="0" name=""/>
                      <p:cNvPicPr>
                        <a:picLocks noChangeArrowheads="1"/>
                      </p:cNvPicPr>
                      <p:nvPr/>
                    </p:nvPicPr>
                    <p:blipFill>
                      <a:blip r:embed="rId4"/>
                      <a:srcRect/>
                      <a:stretch>
                        <a:fillRect/>
                      </a:stretch>
                    </p:blipFill>
                    <p:spPr bwMode="auto">
                      <a:xfrm>
                        <a:off x="4495800" y="1714500"/>
                        <a:ext cx="41084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descr=" "/>
          <p:cNvCxnSpPr>
            <a:cxnSpLocks noChangeShapeType="1"/>
          </p:cNvCxnSpPr>
          <p:nvPr/>
        </p:nvCxnSpPr>
        <p:spPr bwMode="auto">
          <a:xfrm rot="5400000" flipH="1" flipV="1">
            <a:off x="6122194" y="4439444"/>
            <a:ext cx="1123950" cy="1588"/>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1" name="Straight Connector 10" descr=" "/>
          <p:cNvCxnSpPr>
            <a:cxnSpLocks noChangeShapeType="1"/>
          </p:cNvCxnSpPr>
          <p:nvPr/>
        </p:nvCxnSpPr>
        <p:spPr bwMode="auto">
          <a:xfrm flipV="1">
            <a:off x="5803900" y="2373313"/>
            <a:ext cx="2952750" cy="212725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 name="Straight Arrow Connector 12" descr=" "/>
          <p:cNvCxnSpPr>
            <a:cxnSpLocks noChangeShapeType="1"/>
          </p:cNvCxnSpPr>
          <p:nvPr/>
        </p:nvCxnSpPr>
        <p:spPr bwMode="auto">
          <a:xfrm rot="10800000">
            <a:off x="5781675" y="3878263"/>
            <a:ext cx="903288" cy="1587"/>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9992EBC0-F18F-9048-89A5-E42BCB0CFC40}"/>
              </a:ext>
            </a:extLst>
          </p:cNvPr>
          <p:cNvSpPr>
            <a:spLocks noGrp="1"/>
          </p:cNvSpPr>
          <p:nvPr>
            <p:ph type="sldNum" sz="quarter" idx="12"/>
          </p:nvPr>
        </p:nvSpPr>
        <p:spPr/>
        <p:txBody>
          <a:bodyPr/>
          <a:lstStyle/>
          <a:p>
            <a:pPr>
              <a:defRPr/>
            </a:pPr>
            <a:fld id="{46C0093F-9A22-4FE0-92B4-EC94233E3736}" type="slidenum">
              <a:rPr lang="en-US" smtClean="0"/>
              <a:pPr>
                <a:defRPr/>
              </a:pPr>
              <a:t>48</a:t>
            </a:fld>
            <a:endParaRPr lang="en-US"/>
          </a:p>
        </p:txBody>
      </p:sp>
    </p:spTree>
    <p:extLst>
      <p:ext uri="{BB962C8B-B14F-4D97-AF65-F5344CB8AC3E}">
        <p14:creationId xmlns:p14="http://schemas.microsoft.com/office/powerpoint/2010/main" val="9526333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92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2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accel="50000" decel="5000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500"/>
                            </p:stCondLst>
                            <p:childTnLst>
                              <p:par>
                                <p:cTn id="23" presetID="2" presetClass="entr" presetSubtype="2" accel="50000" decel="5000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92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bg2">
                <a:tint val="80000"/>
                <a:satMod val="400000"/>
              </a:schemeClr>
            </a:gs>
            <a:gs pos="34000">
              <a:schemeClr val="bg2">
                <a:tint val="83000"/>
                <a:satMod val="320000"/>
              </a:schemeClr>
            </a:gs>
            <a:gs pos="8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53067" y="529016"/>
            <a:ext cx="8030493" cy="847725"/>
          </a:xfrm>
        </p:spPr>
        <p:txBody>
          <a:bodyPr>
            <a:noAutofit/>
          </a:bodyPr>
          <a:lstStyle/>
          <a:p>
            <a:pPr eaLnBrk="1" hangingPunct="1"/>
            <a:r>
              <a:rPr lang="en-US" sz="3500" dirty="0">
                <a:solidFill>
                  <a:srgbClr val="12345A"/>
                </a:solidFill>
                <a:latin typeface="Gill Sans" charset="0"/>
                <a:ea typeface="ＭＳ Ｐゴシック" pitchFamily="34" charset="-128"/>
              </a:rPr>
              <a:t>Caution: beware of extrapolation (2 of 2)</a:t>
            </a:r>
          </a:p>
        </p:txBody>
      </p:sp>
      <mc:AlternateContent xmlns:mc="http://schemas.openxmlformats.org/markup-compatibility/2006" xmlns:a14="http://schemas.microsoft.com/office/drawing/2010/main">
        <mc:Choice Requires="a14">
          <p:sp>
            <p:nvSpPr>
              <p:cNvPr id="493571" name="Rectangle 3"/>
              <p:cNvSpPr>
                <a:spLocks noGrp="1" noChangeArrowheads="1"/>
              </p:cNvSpPr>
              <p:nvPr>
                <p:ph type="body" sz="half" idx="1"/>
              </p:nvPr>
            </p:nvSpPr>
            <p:spPr>
              <a:xfrm>
                <a:off x="311150" y="1714499"/>
                <a:ext cx="4568825" cy="4595765"/>
              </a:xfrm>
            </p:spPr>
            <p:txBody>
              <a:bodyPr>
                <a:normAutofit/>
              </a:bodyPr>
              <a:lstStyle/>
              <a:p>
                <a:pPr marL="361950" indent="-361950" eaLnBrk="1" hangingPunct="1">
                  <a:spcAft>
                    <a:spcPts val="1200"/>
                  </a:spcAft>
                  <a:buFont typeface="Wingdings" pitchFamily="2" charset="2"/>
                  <a:buChar char="q"/>
                </a:pPr>
                <a:r>
                  <a:rPr lang="en-US" sz="2800" dirty="0">
                    <a:latin typeface="Arial" pitchFamily="34" charset="0"/>
                    <a:ea typeface="ＭＳ Ｐゴシック" pitchFamily="34" charset="-128"/>
                    <a:cs typeface="Arial" pitchFamily="34" charset="0"/>
                  </a:rPr>
                  <a:t>Regression line:</a:t>
                </a:r>
                <a:br>
                  <a:rPr lang="en-US" sz="2800" dirty="0">
                    <a:latin typeface="Arial" pitchFamily="34" charset="0"/>
                    <a:ea typeface="ＭＳ Ｐゴシック" pitchFamily="34" charset="-128"/>
                    <a:cs typeface="Arial" pitchFamily="34" charset="0"/>
                  </a:rPr>
                </a:br>
                <a14:m>
                  <m:oMath xmlns:m="http://schemas.openxmlformats.org/officeDocument/2006/math">
                    <m:acc>
                      <m:accPr>
                        <m:chr m:val="̂"/>
                        <m:ctrlPr>
                          <a:rPr lang="en-US" sz="2800" b="1" i="1" dirty="0" smtClean="0">
                            <a:latin typeface="Cambria Math" panose="02040503050406030204" pitchFamily="18" charset="0"/>
                            <a:ea typeface="ＭＳ Ｐゴシック" pitchFamily="34" charset="-128"/>
                            <a:cs typeface="Arial" pitchFamily="34" charset="0"/>
                          </a:rPr>
                        </m:ctrlPr>
                      </m:accPr>
                      <m:e>
                        <m:r>
                          <a:rPr lang="en-US" sz="2800" b="1" i="1" dirty="0" smtClean="0">
                            <a:latin typeface="Cambria Math"/>
                            <a:ea typeface="ＭＳ Ｐゴシック" pitchFamily="34" charset="-128"/>
                            <a:cs typeface="Arial" pitchFamily="34" charset="0"/>
                          </a:rPr>
                          <m:t>𝒚</m:t>
                        </m:r>
                      </m:e>
                    </m:acc>
                  </m:oMath>
                </a14:m>
                <a:r>
                  <a:rPr lang="en-US" sz="2800" b="1" dirty="0">
                    <a:latin typeface="Arial" pitchFamily="34" charset="0"/>
                    <a:ea typeface="ＭＳ Ｐゴシック" pitchFamily="34" charset="-128"/>
                    <a:cs typeface="Arial" pitchFamily="34" charset="0"/>
                  </a:rPr>
                  <a:t> = 71.95 + .383 </a:t>
                </a:r>
                <a:r>
                  <a:rPr lang="en-US" sz="2800" b="1" i="1" dirty="0">
                    <a:latin typeface="Arial" pitchFamily="34" charset="0"/>
                    <a:ea typeface="ＭＳ Ｐゴシック" pitchFamily="34" charset="-128"/>
                    <a:cs typeface="Arial" pitchFamily="34" charset="0"/>
                  </a:rPr>
                  <a:t>x</a:t>
                </a:r>
              </a:p>
              <a:p>
                <a:pPr marL="361950" indent="-361950">
                  <a:spcAft>
                    <a:spcPts val="1200"/>
                  </a:spcAft>
                  <a:buFont typeface="Wingdings" pitchFamily="2" charset="2"/>
                  <a:buChar char="q"/>
                </a:pPr>
                <a:r>
                  <a:rPr lang="en-US" sz="2800" dirty="0">
                    <a:latin typeface="Arial" pitchFamily="34" charset="0"/>
                    <a:ea typeface="ＭＳ Ｐゴシック" pitchFamily="34" charset="-128"/>
                    <a:cs typeface="Arial" pitchFamily="34" charset="0"/>
                  </a:rPr>
                  <a:t>Predicted height at age 42 months? </a:t>
                </a:r>
                <a14:m>
                  <m:oMath xmlns:m="http://schemas.openxmlformats.org/officeDocument/2006/math">
                    <m:acc>
                      <m:accPr>
                        <m:chr m:val="̂"/>
                        <m:ctrlPr>
                          <a:rPr lang="en-US" sz="2800" b="1" i="1" dirty="0">
                            <a:latin typeface="Cambria Math" panose="02040503050406030204" pitchFamily="18" charset="0"/>
                            <a:ea typeface="ＭＳ Ｐゴシック" pitchFamily="34" charset="-128"/>
                            <a:cs typeface="Arial" pitchFamily="34" charset="0"/>
                          </a:rPr>
                        </m:ctrlPr>
                      </m:accPr>
                      <m:e>
                        <m:r>
                          <a:rPr lang="en-US" sz="2800" b="1" i="1" dirty="0">
                            <a:latin typeface="Cambria Math"/>
                            <a:ea typeface="ＭＳ Ｐゴシック" pitchFamily="34" charset="-128"/>
                            <a:cs typeface="Arial" pitchFamily="34" charset="0"/>
                          </a:rPr>
                          <m:t>𝒚</m:t>
                        </m:r>
                      </m:e>
                    </m:acc>
                  </m:oMath>
                </a14:m>
                <a:r>
                  <a:rPr lang="en-US" sz="2800" b="1" dirty="0">
                    <a:latin typeface="Arial" pitchFamily="34" charset="0"/>
                    <a:ea typeface="ＭＳ Ｐゴシック" pitchFamily="34" charset="-128"/>
                    <a:cs typeface="Arial" pitchFamily="34" charset="0"/>
                  </a:rPr>
                  <a:t> = 88</a:t>
                </a:r>
              </a:p>
              <a:p>
                <a:pPr marL="361950" indent="-361950">
                  <a:spcAft>
                    <a:spcPts val="1200"/>
                  </a:spcAft>
                  <a:buFont typeface="Wingdings" pitchFamily="2" charset="2"/>
                  <a:buChar char="q"/>
                </a:pPr>
                <a:r>
                  <a:rPr lang="en-US" sz="2800" dirty="0">
                    <a:latin typeface="Arial" pitchFamily="34" charset="0"/>
                    <a:ea typeface="ＭＳ Ｐゴシック" pitchFamily="34" charset="-128"/>
                    <a:cs typeface="Arial" pitchFamily="34" charset="0"/>
                  </a:rPr>
                  <a:t>Predicted height at age 30 years? </a:t>
                </a:r>
                <a14:m>
                  <m:oMath xmlns:m="http://schemas.openxmlformats.org/officeDocument/2006/math">
                    <m:acc>
                      <m:accPr>
                        <m:chr m:val="̂"/>
                        <m:ctrlPr>
                          <a:rPr lang="en-US" sz="2800" b="1" i="1" dirty="0">
                            <a:latin typeface="Cambria Math" panose="02040503050406030204" pitchFamily="18" charset="0"/>
                            <a:ea typeface="ＭＳ Ｐゴシック" pitchFamily="34" charset="-128"/>
                            <a:cs typeface="Arial" pitchFamily="34" charset="0"/>
                          </a:rPr>
                        </m:ctrlPr>
                      </m:accPr>
                      <m:e>
                        <m:r>
                          <a:rPr lang="en-US" sz="2800" b="1" i="1" dirty="0">
                            <a:latin typeface="Cambria Math"/>
                            <a:ea typeface="ＭＳ Ｐゴシック" pitchFamily="34" charset="-128"/>
                            <a:cs typeface="Arial" pitchFamily="34" charset="0"/>
                          </a:rPr>
                          <m:t>𝒚</m:t>
                        </m:r>
                      </m:e>
                    </m:acc>
                  </m:oMath>
                </a14:m>
                <a:r>
                  <a:rPr lang="en-US" sz="2800" b="1" dirty="0">
                    <a:latin typeface="Arial" pitchFamily="34" charset="0"/>
                    <a:ea typeface="ＭＳ Ｐゴシック" pitchFamily="34" charset="-128"/>
                    <a:cs typeface="Arial" pitchFamily="34" charset="0"/>
                  </a:rPr>
                  <a:t> = 209.8</a:t>
                </a:r>
              </a:p>
              <a:p>
                <a:pPr marL="393192" lvl="1" indent="0" eaLnBrk="1" hangingPunct="1">
                  <a:spcBef>
                    <a:spcPts val="1800"/>
                  </a:spcBef>
                  <a:spcAft>
                    <a:spcPts val="1200"/>
                  </a:spcAft>
                  <a:buSzPct val="100000"/>
                  <a:buNone/>
                </a:pPr>
                <a:r>
                  <a:rPr lang="en-US" sz="2800" dirty="0">
                    <a:latin typeface="Arial" pitchFamily="34" charset="0"/>
                    <a:ea typeface="ＭＳ Ｐゴシック" pitchFamily="34" charset="-128"/>
                    <a:cs typeface="Arial" pitchFamily="34" charset="0"/>
                  </a:rPr>
                  <a:t>She is predicted to be  6</a:t>
                </a:r>
                <a:r>
                  <a:rPr lang="ja-JP" altLang="en-US" sz="2800" dirty="0">
                    <a:latin typeface="Arial" pitchFamily="34" charset="0"/>
                    <a:ea typeface="ＭＳ Ｐゴシック" pitchFamily="34" charset="-128"/>
                    <a:cs typeface="Arial" pitchFamily="34" charset="0"/>
                  </a:rPr>
                  <a:t>’</a:t>
                </a:r>
                <a:r>
                  <a:rPr lang="en-US" altLang="ja-JP" sz="2800" dirty="0">
                    <a:latin typeface="Arial" pitchFamily="34" charset="0"/>
                    <a:ea typeface="ＭＳ Ｐゴシック" pitchFamily="34" charset="-128"/>
                    <a:cs typeface="Arial" pitchFamily="34" charset="0"/>
                  </a:rPr>
                  <a:t>10½</a:t>
                </a:r>
                <a:r>
                  <a:rPr lang="ja-JP" altLang="en-US" sz="2800" dirty="0">
                    <a:latin typeface="Arial" pitchFamily="34" charset="0"/>
                    <a:ea typeface="ＭＳ Ｐゴシック" pitchFamily="34" charset="-128"/>
                    <a:cs typeface="Arial" pitchFamily="34" charset="0"/>
                  </a:rPr>
                  <a:t>”</a:t>
                </a:r>
                <a:r>
                  <a:rPr lang="en-US" altLang="ja-JP" sz="2800" dirty="0">
                    <a:latin typeface="Arial" pitchFamily="34" charset="0"/>
                    <a:ea typeface="ＭＳ Ｐゴシック" pitchFamily="34" charset="-128"/>
                    <a:cs typeface="Arial" pitchFamily="34" charset="0"/>
                  </a:rPr>
                  <a:t> at age 30!</a:t>
                </a:r>
                <a:endParaRPr lang="en-US" sz="2800" dirty="0">
                  <a:latin typeface="Arial" pitchFamily="34" charset="0"/>
                  <a:ea typeface="ＭＳ Ｐゴシック" pitchFamily="34" charset="-128"/>
                  <a:cs typeface="Arial" pitchFamily="34" charset="0"/>
                </a:endParaRPr>
              </a:p>
            </p:txBody>
          </p:sp>
        </mc:Choice>
        <mc:Fallback xmlns="">
          <p:sp>
            <p:nvSpPr>
              <p:cNvPr id="493571" name="Rectangle 3"/>
              <p:cNvSpPr>
                <a:spLocks noGrp="1" noRot="1" noChangeAspect="1" noMove="1" noResize="1" noEditPoints="1" noAdjustHandles="1" noChangeArrowheads="1" noChangeShapeType="1" noTextEdit="1"/>
              </p:cNvSpPr>
              <p:nvPr>
                <p:ph type="body" sz="half" idx="1"/>
              </p:nvPr>
            </p:nvSpPr>
            <p:spPr>
              <a:xfrm>
                <a:off x="311150" y="1714499"/>
                <a:ext cx="4568825" cy="4595765"/>
              </a:xfrm>
              <a:blipFill rotWithShape="0">
                <a:blip r:embed="rId3"/>
                <a:stretch>
                  <a:fillRect l="-2133" t="-1326"/>
                </a:stretch>
              </a:blipFill>
            </p:spPr>
            <p:txBody>
              <a:bodyPr/>
              <a:lstStyle/>
              <a:p>
                <a:r>
                  <a:rPr lang="en-CA">
                    <a:noFill/>
                  </a:rPr>
                  <a:t> </a:t>
                </a:r>
              </a:p>
            </p:txBody>
          </p:sp>
        </mc:Fallback>
      </mc:AlternateContent>
      <p:graphicFrame>
        <p:nvGraphicFramePr>
          <p:cNvPr id="5" name="Object 2">
            <a:extLst>
              <a:ext uri="{FF2B5EF4-FFF2-40B4-BE49-F238E27FC236}">
                <a16:creationId xmlns:a16="http://schemas.microsoft.com/office/drawing/2014/main" id="{F7BB4C44-6163-E248-83D0-7F36B40EF7A2}"/>
              </a:ext>
            </a:extLst>
          </p:cNvPr>
          <p:cNvGraphicFramePr>
            <a:graphicFrameLocks/>
          </p:cNvGraphicFramePr>
          <p:nvPr>
            <p:extLst>
              <p:ext uri="{D42A27DB-BD31-4B8C-83A1-F6EECF244321}">
                <p14:modId xmlns:p14="http://schemas.microsoft.com/office/powerpoint/2010/main" val="1464444236"/>
              </p:ext>
            </p:extLst>
          </p:nvPr>
        </p:nvGraphicFramePr>
        <p:xfrm>
          <a:off x="4792610" y="1714499"/>
          <a:ext cx="3790950" cy="4133850"/>
        </p:xfrm>
        <a:graphic>
          <a:graphicData uri="http://schemas.openxmlformats.org/presentationml/2006/ole">
            <mc:AlternateContent xmlns:mc="http://schemas.openxmlformats.org/markup-compatibility/2006">
              <mc:Choice xmlns:v="urn:schemas-microsoft-com:vml" Requires="v">
                <p:oleObj spid="_x0000_s15476" name="Chart" r:id="rId4" imgW="1911350" imgH="2082800" progId="MSGraph.Chart.8">
                  <p:embed followColorScheme="full"/>
                </p:oleObj>
              </mc:Choice>
              <mc:Fallback>
                <p:oleObj name="Chart" r:id="rId4" imgW="1911350" imgH="2082800" progId="MSGraph.Chart.8">
                  <p:embed followColorScheme="full"/>
                  <p:pic>
                    <p:nvPicPr>
                      <p:cNvPr id="2" name="Object 2">
                        <a:extLst>
                          <a:ext uri="{FF2B5EF4-FFF2-40B4-BE49-F238E27FC236}">
                            <a16:creationId xmlns:a16="http://schemas.microsoft.com/office/drawing/2014/main" id="{7D9D9DBF-92D3-5743-AEEC-C68124D2879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610" y="1714499"/>
                        <a:ext cx="3790950" cy="4133850"/>
                      </a:xfrm>
                      <a:prstGeom prst="rect">
                        <a:avLst/>
                      </a:prstGeom>
                      <a:solidFill>
                        <a:schemeClr val="tx2"/>
                      </a:solidFill>
                      <a:ln>
                        <a:noFill/>
                      </a:ln>
                      <a:effectLst/>
                    </p:spPr>
                  </p:pic>
                </p:oleObj>
              </mc:Fallback>
            </mc:AlternateContent>
          </a:graphicData>
        </a:graphic>
      </p:graphicFrame>
      <p:sp>
        <p:nvSpPr>
          <p:cNvPr id="4" name="Slide Number Placeholder 3">
            <a:extLst>
              <a:ext uri="{FF2B5EF4-FFF2-40B4-BE49-F238E27FC236}">
                <a16:creationId xmlns:a16="http://schemas.microsoft.com/office/drawing/2014/main" id="{9EF65858-3544-1D4A-8A05-9159F292D286}"/>
              </a:ext>
            </a:extLst>
          </p:cNvPr>
          <p:cNvSpPr>
            <a:spLocks noGrp="1"/>
          </p:cNvSpPr>
          <p:nvPr>
            <p:ph type="sldNum" sz="quarter" idx="12"/>
          </p:nvPr>
        </p:nvSpPr>
        <p:spPr/>
        <p:txBody>
          <a:bodyPr/>
          <a:lstStyle/>
          <a:p>
            <a:pPr>
              <a:defRPr/>
            </a:pPr>
            <a:fld id="{46C0093F-9A22-4FE0-92B4-EC94233E3736}" type="slidenum">
              <a:rPr lang="en-US" smtClean="0"/>
              <a:pPr>
                <a:defRPr/>
              </a:pPr>
              <a:t>49</a:t>
            </a:fld>
            <a:endParaRPr lang="en-US"/>
          </a:p>
        </p:txBody>
      </p:sp>
    </p:spTree>
    <p:extLst>
      <p:ext uri="{BB962C8B-B14F-4D97-AF65-F5344CB8AC3E}">
        <p14:creationId xmlns:p14="http://schemas.microsoft.com/office/powerpoint/2010/main" val="9049462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93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3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93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35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autoUpdateAnimBg="0"/>
      <p:bldOleChart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a:xfrm>
            <a:off x="685800" y="251984"/>
            <a:ext cx="7772400" cy="1219200"/>
          </a:xfrm>
        </p:spPr>
        <p:txBody>
          <a:bodyPr/>
          <a:lstStyle/>
          <a:p>
            <a:pPr eaLnBrk="1" hangingPunct="1"/>
            <a:r>
              <a:rPr lang="en-US" dirty="0">
                <a:solidFill>
                  <a:srgbClr val="12345A"/>
                </a:solidFill>
                <a:latin typeface="Gill Sans" charset="0"/>
                <a:ea typeface="ＭＳ Ｐゴシック" pitchFamily="34" charset="-128"/>
              </a:rPr>
              <a:t>Regression line (2 of 2)</a:t>
            </a:r>
          </a:p>
        </p:txBody>
      </p:sp>
      <mc:AlternateContent xmlns:mc="http://schemas.openxmlformats.org/markup-compatibility/2006" xmlns:a14="http://schemas.microsoft.com/office/drawing/2010/main">
        <mc:Choice Requires="a14">
          <p:sp>
            <p:nvSpPr>
              <p:cNvPr id="7" name="Rectangle 3"/>
              <p:cNvSpPr txBox="1">
                <a:spLocks noChangeArrowheads="1"/>
              </p:cNvSpPr>
              <p:nvPr/>
            </p:nvSpPr>
            <p:spPr>
              <a:xfrm>
                <a:off x="596900" y="1998072"/>
                <a:ext cx="7949571" cy="4797062"/>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1200"/>
                  </a:spcAft>
                  <a:buNone/>
                </a:pPr>
                <a:r>
                  <a:rPr lang="en-US" sz="3000" b="1" cap="all" dirty="0">
                    <a:solidFill>
                      <a:schemeClr val="tx1"/>
                    </a:solidFill>
                    <a:latin typeface="Arial" pitchFamily="34" charset="0"/>
                    <a:ea typeface="ＭＳ Ｐゴシック" pitchFamily="34" charset="-128"/>
                    <a:cs typeface="Arial" pitchFamily="34" charset="0"/>
                  </a:rPr>
                  <a:t>Review of straight lines</a:t>
                </a:r>
              </a:p>
              <a:p>
                <a:pPr fontAlgn="auto">
                  <a:spcAft>
                    <a:spcPts val="1200"/>
                  </a:spcAft>
                </a:pPr>
                <a:r>
                  <a:rPr lang="en-US" sz="3000" dirty="0">
                    <a:solidFill>
                      <a:schemeClr val="tx1"/>
                    </a:solidFill>
                    <a:latin typeface="Arial" pitchFamily="34" charset="0"/>
                    <a:ea typeface="ＭＳ Ｐゴシック" pitchFamily="34" charset="-128"/>
                    <a:cs typeface="Arial" pitchFamily="34" charset="0"/>
                  </a:rPr>
                  <a:t>Suppose that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is a response variable (plotted on the vertical axis) and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is an explanatory variable (plotted on the horizontal axis). A straight line relating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to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has an equation of the form</a:t>
                </a:r>
              </a:p>
              <a:p>
                <a:pPr marL="68580" indent="0" fontAlgn="auto">
                  <a:spcAft>
                    <a:spcPts val="1200"/>
                  </a:spcAft>
                  <a:buNone/>
                </a:pPr>
                <a14:m>
                  <m:oMathPara xmlns:m="http://schemas.openxmlformats.org/officeDocument/2006/math">
                    <m:oMathParaPr>
                      <m:jc m:val="centerGroup"/>
                    </m:oMathParaPr>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𝑦</m:t>
                      </m:r>
                      <m:r>
                        <a:rPr lang="en-US" sz="3000" i="1" dirty="0" smtClean="0">
                          <a:solidFill>
                            <a:schemeClr val="tx1"/>
                          </a:solidFill>
                          <a:latin typeface="Cambria Math"/>
                          <a:ea typeface="ＭＳ Ｐゴシック" pitchFamily="34" charset="-128"/>
                          <a:cs typeface="Arial" pitchFamily="34" charset="0"/>
                        </a:rPr>
                        <m:t>=</m:t>
                      </m:r>
                      <m:r>
                        <a:rPr lang="en-US" sz="3000" i="1" dirty="0" smtClean="0">
                          <a:solidFill>
                            <a:schemeClr val="tx1"/>
                          </a:solidFill>
                          <a:latin typeface="Cambria Math"/>
                          <a:ea typeface="ＭＳ Ｐゴシック" pitchFamily="34" charset="-128"/>
                          <a:cs typeface="Arial" pitchFamily="34" charset="0"/>
                        </a:rPr>
                        <m:t>𝑎</m:t>
                      </m:r>
                      <m:r>
                        <a:rPr lang="en-US" sz="3000" i="1" dirty="0" smtClean="0">
                          <a:solidFill>
                            <a:schemeClr val="tx1"/>
                          </a:solidFill>
                          <a:latin typeface="Cambria Math"/>
                          <a:ea typeface="ＭＳ Ｐゴシック" pitchFamily="34" charset="-128"/>
                          <a:cs typeface="Arial" pitchFamily="34" charset="0"/>
                        </a:rPr>
                        <m:t>+</m:t>
                      </m:r>
                      <m:r>
                        <a:rPr lang="en-US" sz="3000" i="1" dirty="0" err="1">
                          <a:solidFill>
                            <a:schemeClr val="tx1"/>
                          </a:solidFill>
                          <a:latin typeface="Cambria Math"/>
                          <a:ea typeface="ＭＳ Ｐゴシック" pitchFamily="34" charset="-128"/>
                          <a:cs typeface="Arial" pitchFamily="34" charset="0"/>
                        </a:rPr>
                        <m:t>𝑏𝑥</m:t>
                      </m:r>
                    </m:oMath>
                  </m:oMathPara>
                </a14:m>
                <a:endParaRPr lang="en-US" sz="3000" dirty="0">
                  <a:solidFill>
                    <a:schemeClr val="tx1"/>
                  </a:solidFill>
                  <a:latin typeface="Arial" pitchFamily="34" charset="0"/>
                  <a:ea typeface="ＭＳ Ｐゴシック" pitchFamily="34" charset="-128"/>
                  <a:cs typeface="Arial" pitchFamily="34" charset="0"/>
                </a:endParaRPr>
              </a:p>
              <a:p>
                <a:pPr fontAlgn="auto">
                  <a:spcAft>
                    <a:spcPts val="1200"/>
                  </a:spcAft>
                </a:pPr>
                <a:r>
                  <a:rPr lang="en-US" sz="3000" dirty="0">
                    <a:solidFill>
                      <a:schemeClr val="tx1"/>
                    </a:solidFill>
                    <a:latin typeface="Arial" pitchFamily="34" charset="0"/>
                    <a:ea typeface="ＭＳ Ｐゴシック" pitchFamily="34" charset="-128"/>
                    <a:cs typeface="Arial" pitchFamily="34" charset="0"/>
                  </a:rPr>
                  <a:t>In this equation,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𝑏</m:t>
                    </m:r>
                  </m:oMath>
                </a14:m>
                <a:r>
                  <a:rPr lang="en-US" sz="3000" dirty="0">
                    <a:solidFill>
                      <a:schemeClr val="tx1"/>
                    </a:solidFill>
                    <a:latin typeface="Arial" pitchFamily="34" charset="0"/>
                    <a:ea typeface="ＭＳ Ｐゴシック" pitchFamily="34" charset="-128"/>
                    <a:cs typeface="Arial" pitchFamily="34" charset="0"/>
                  </a:rPr>
                  <a:t> is the </a:t>
                </a:r>
                <a:r>
                  <a:rPr lang="en-US" sz="3000" b="1" dirty="0">
                    <a:solidFill>
                      <a:schemeClr val="tx1"/>
                    </a:solidFill>
                    <a:latin typeface="Arial" pitchFamily="34" charset="0"/>
                    <a:ea typeface="ＭＳ Ｐゴシック" pitchFamily="34" charset="-128"/>
                    <a:cs typeface="Arial" pitchFamily="34" charset="0"/>
                  </a:rPr>
                  <a:t>slope</a:t>
                </a:r>
                <a:r>
                  <a:rPr lang="en-US" sz="3000" dirty="0">
                    <a:solidFill>
                      <a:schemeClr val="tx1"/>
                    </a:solidFill>
                    <a:latin typeface="Arial" pitchFamily="34" charset="0"/>
                    <a:ea typeface="ＭＳ Ｐゴシック" pitchFamily="34" charset="-128"/>
                    <a:cs typeface="Arial" pitchFamily="34" charset="0"/>
                  </a:rPr>
                  <a:t>—the amount by which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changes when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increases by one unit. The number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𝑎</m:t>
                    </m:r>
                  </m:oMath>
                </a14:m>
                <a:r>
                  <a:rPr lang="en-US" sz="3000" dirty="0">
                    <a:solidFill>
                      <a:schemeClr val="tx1"/>
                    </a:solidFill>
                    <a:latin typeface="Arial" pitchFamily="34" charset="0"/>
                    <a:ea typeface="ＭＳ Ｐゴシック" pitchFamily="34" charset="-128"/>
                    <a:cs typeface="Arial" pitchFamily="34" charset="0"/>
                  </a:rPr>
                  <a:t> is the </a:t>
                </a:r>
                <a:r>
                  <a:rPr lang="en-US" sz="3000" b="1" dirty="0">
                    <a:solidFill>
                      <a:schemeClr val="tx1"/>
                    </a:solidFill>
                    <a:latin typeface="Arial" pitchFamily="34" charset="0"/>
                    <a:ea typeface="ＭＳ Ｐゴシック" pitchFamily="34" charset="-128"/>
                    <a:cs typeface="Arial" pitchFamily="34" charset="0"/>
                  </a:rPr>
                  <a:t>intercept</a:t>
                </a:r>
                <a:r>
                  <a:rPr lang="en-US" sz="3000" dirty="0">
                    <a:solidFill>
                      <a:schemeClr val="tx1"/>
                    </a:solidFill>
                    <a:latin typeface="Arial" pitchFamily="34" charset="0"/>
                    <a:ea typeface="ＭＳ Ｐゴシック" pitchFamily="34" charset="-128"/>
                    <a:cs typeface="Arial" pitchFamily="34" charset="0"/>
                  </a:rPr>
                  <a:t>—the value of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when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r>
                      <a:rPr lang="en-US" sz="3000" i="1" dirty="0" smtClean="0">
                        <a:solidFill>
                          <a:schemeClr val="tx1"/>
                        </a:solidFill>
                        <a:latin typeface="Cambria Math"/>
                        <a:ea typeface="ＭＳ Ｐゴシック" pitchFamily="34" charset="-128"/>
                        <a:cs typeface="Arial" pitchFamily="34" charset="0"/>
                      </a:rPr>
                      <m:t> = 0</m:t>
                    </m:r>
                  </m:oMath>
                </a14:m>
                <a:r>
                  <a:rPr lang="en-US" sz="3000" dirty="0">
                    <a:solidFill>
                      <a:schemeClr val="tx1"/>
                    </a:solidFill>
                    <a:latin typeface="Arial" pitchFamily="34" charset="0"/>
                    <a:ea typeface="ＭＳ Ｐゴシック" pitchFamily="34" charset="-128"/>
                    <a:cs typeface="Arial" pitchFamily="34" charset="0"/>
                  </a:rPr>
                  <a:t>.</a:t>
                </a:r>
              </a:p>
              <a:p>
                <a:pPr fontAlgn="auto">
                  <a:spcAft>
                    <a:spcPts val="1200"/>
                  </a:spcAft>
                </a:pPr>
                <a:r>
                  <a:rPr lang="en-US" sz="3000" dirty="0">
                    <a:solidFill>
                      <a:schemeClr val="tx1"/>
                    </a:solidFill>
                    <a:latin typeface="Arial" pitchFamily="34" charset="0"/>
                    <a:ea typeface="ＭＳ Ｐゴシック" pitchFamily="34" charset="-128"/>
                    <a:cs typeface="Arial" pitchFamily="34" charset="0"/>
                  </a:rPr>
                  <a:t>To </a:t>
                </a:r>
                <a:r>
                  <a:rPr lang="en-US" sz="3000" b="1" dirty="0">
                    <a:solidFill>
                      <a:schemeClr val="tx1"/>
                    </a:solidFill>
                    <a:latin typeface="Arial" pitchFamily="34" charset="0"/>
                    <a:ea typeface="ＭＳ Ｐゴシック" pitchFamily="34" charset="-128"/>
                    <a:cs typeface="Arial" pitchFamily="34" charset="0"/>
                  </a:rPr>
                  <a:t>plot the line</a:t>
                </a:r>
                <a:r>
                  <a:rPr lang="en-US" sz="3000" dirty="0">
                    <a:solidFill>
                      <a:schemeClr val="tx1"/>
                    </a:solidFill>
                    <a:latin typeface="Arial" pitchFamily="34" charset="0"/>
                    <a:ea typeface="ＭＳ Ｐゴシック" pitchFamily="34" charset="-128"/>
                    <a:cs typeface="Arial" pitchFamily="34" charset="0"/>
                  </a:rPr>
                  <a:t> on the scatterplot, use the equation to find the predicted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for two values of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one near each end of the range of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 in the data. Plot a line each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𝑦</m:t>
                    </m:r>
                  </m:oMath>
                </a14:m>
                <a:r>
                  <a:rPr lang="en-US" sz="3000" dirty="0">
                    <a:solidFill>
                      <a:schemeClr val="tx1"/>
                    </a:solidFill>
                    <a:latin typeface="Arial" pitchFamily="34" charset="0"/>
                    <a:ea typeface="ＭＳ Ｐゴシック" pitchFamily="34" charset="-128"/>
                    <a:cs typeface="Arial" pitchFamily="34" charset="0"/>
                  </a:rPr>
                  <a:t> above its </a:t>
                </a:r>
                <a14:m>
                  <m:oMath xmlns:m="http://schemas.openxmlformats.org/officeDocument/2006/math">
                    <m:r>
                      <a:rPr lang="en-US" sz="3000" i="1" dirty="0" smtClean="0">
                        <a:solidFill>
                          <a:schemeClr val="tx1"/>
                        </a:solidFill>
                        <a:latin typeface="Cambria Math"/>
                        <a:ea typeface="ＭＳ Ｐゴシック" pitchFamily="34" charset="-128"/>
                        <a:cs typeface="Arial" pitchFamily="34" charset="0"/>
                      </a:rPr>
                      <m:t>𝑥</m:t>
                    </m:r>
                  </m:oMath>
                </a14:m>
                <a:r>
                  <a:rPr lang="en-US" sz="3000" dirty="0">
                    <a:solidFill>
                      <a:schemeClr val="tx1"/>
                    </a:solidFill>
                    <a:latin typeface="Arial" pitchFamily="34" charset="0"/>
                    <a:ea typeface="ＭＳ Ｐゴシック" pitchFamily="34" charset="-128"/>
                    <a:cs typeface="Arial" pitchFamily="34" charset="0"/>
                  </a:rPr>
                  <a:t>-value, and draw the line through the two points.  </a:t>
                </a:r>
              </a:p>
              <a:p>
                <a:pPr fontAlgn="auto">
                  <a:spcAft>
                    <a:spcPts val="1200"/>
                  </a:spcAft>
                </a:pPr>
                <a:endParaRPr lang="en-US" sz="3000" dirty="0">
                  <a:solidFill>
                    <a:schemeClr val="tx1"/>
                  </a:solidFill>
                  <a:latin typeface="Arial" pitchFamily="34" charset="0"/>
                  <a:ea typeface="ＭＳ Ｐゴシック" pitchFamily="34" charset="-128"/>
                  <a:cs typeface="Arial" pitchFamily="34" charset="0"/>
                </a:endParaRPr>
              </a:p>
            </p:txBody>
          </p:sp>
        </mc:Choice>
        <mc:Fallback xmlns="">
          <p:sp>
            <p:nvSpPr>
              <p:cNvPr id="7" name="Rectangle 3"/>
              <p:cNvSpPr txBox="1">
                <a:spLocks noRot="1" noChangeAspect="1" noMove="1" noResize="1" noEditPoints="1" noAdjustHandles="1" noChangeArrowheads="1" noChangeShapeType="1" noTextEdit="1"/>
              </p:cNvSpPr>
              <p:nvPr/>
            </p:nvSpPr>
            <p:spPr>
              <a:xfrm>
                <a:off x="596900" y="1998072"/>
                <a:ext cx="7949571" cy="4797062"/>
              </a:xfrm>
              <a:prstGeom prst="rect">
                <a:avLst/>
              </a:prstGeom>
              <a:blipFill rotWithShape="0">
                <a:blip r:embed="rId2"/>
                <a:stretch>
                  <a:fillRect l="-307" t="-2541" r="-1840"/>
                </a:stretch>
              </a:blipFill>
            </p:spPr>
            <p:txBody>
              <a:bodyPr/>
              <a:lstStyle/>
              <a:p>
                <a:r>
                  <a:rPr lang="en-CA">
                    <a:noFill/>
                  </a:rPr>
                  <a:t> </a:t>
                </a:r>
              </a:p>
            </p:txBody>
          </p:sp>
        </mc:Fallback>
      </mc:AlternateContent>
      <p:sp>
        <p:nvSpPr>
          <p:cNvPr id="5" name="Rectangle 4" descr="The ractangular shape highlights the data related to &quot;Review of straight lines&quot;."/>
          <p:cNvSpPr/>
          <p:nvPr/>
        </p:nvSpPr>
        <p:spPr>
          <a:xfrm>
            <a:off x="580596" y="1890018"/>
            <a:ext cx="7965875" cy="33928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6860C4B-1E12-2F4E-B58C-CE01829873DD}"/>
              </a:ext>
            </a:extLst>
          </p:cNvPr>
          <p:cNvSpPr>
            <a:spLocks noGrp="1"/>
          </p:cNvSpPr>
          <p:nvPr>
            <p:ph type="sldNum" sz="quarter" idx="12"/>
          </p:nvPr>
        </p:nvSpPr>
        <p:spPr/>
        <p:txBody>
          <a:bodyPr/>
          <a:lstStyle/>
          <a:p>
            <a:fld id="{3B9E36B2-B467-4880-AB23-8F1A06B4F20F}" type="slidenum">
              <a:rPr lang="en-US" smtClean="0"/>
              <a:pPr/>
              <a:t>5</a:t>
            </a:fld>
            <a:endParaRPr lang="en-US"/>
          </a:p>
        </p:txBody>
      </p:sp>
    </p:spTree>
    <p:extLst>
      <p:ext uri="{BB962C8B-B14F-4D97-AF65-F5344CB8AC3E}">
        <p14:creationId xmlns:p14="http://schemas.microsoft.com/office/powerpoint/2010/main" val="9996642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63" y="852789"/>
            <a:ext cx="8405213" cy="662865"/>
          </a:xfrm>
        </p:spPr>
        <p:txBody>
          <a:bodyPr>
            <a:normAutofit fontScale="90000"/>
          </a:bodyPr>
          <a:lstStyle/>
          <a:p>
            <a:r>
              <a:rPr lang="en-US" sz="4400" dirty="0">
                <a:solidFill>
                  <a:srgbClr val="12345A"/>
                </a:solidFill>
                <a:latin typeface="Gill Sans" charset="0"/>
              </a:rPr>
              <a:t>Caution</a:t>
            </a:r>
            <a:r>
              <a:rPr lang="en-US" sz="5400" dirty="0">
                <a:solidFill>
                  <a:srgbClr val="12345A"/>
                </a:solidFill>
                <a:latin typeface="Gill Sans" charset="0"/>
              </a:rPr>
              <a:t>: </a:t>
            </a:r>
            <a:r>
              <a:rPr lang="en-US" sz="4400" dirty="0">
                <a:solidFill>
                  <a:srgbClr val="12345A"/>
                </a:solidFill>
                <a:latin typeface="Gill Sans" charset="0"/>
              </a:rPr>
              <a:t>beware</a:t>
            </a:r>
            <a:r>
              <a:rPr lang="en-US" sz="5400" dirty="0">
                <a:solidFill>
                  <a:srgbClr val="12345A"/>
                </a:solidFill>
                <a:latin typeface="Gill Sans" charset="0"/>
              </a:rPr>
              <a:t> </a:t>
            </a:r>
            <a:r>
              <a:rPr lang="en-US" sz="4400" dirty="0">
                <a:solidFill>
                  <a:srgbClr val="12345A"/>
                </a:solidFill>
                <a:latin typeface="Gill Sans" charset="0"/>
              </a:rPr>
              <a:t>of</a:t>
            </a:r>
            <a:r>
              <a:rPr lang="en-US" sz="5400" dirty="0">
                <a:solidFill>
                  <a:srgbClr val="12345A"/>
                </a:solidFill>
                <a:latin typeface="Gill Sans" charset="0"/>
              </a:rPr>
              <a:t> </a:t>
            </a:r>
            <a:r>
              <a:rPr lang="en-US" sz="4400" dirty="0">
                <a:solidFill>
                  <a:srgbClr val="12345A"/>
                </a:solidFill>
                <a:latin typeface="Gill Sans" charset="0"/>
              </a:rPr>
              <a:t>lurking</a:t>
            </a:r>
            <a:r>
              <a:rPr lang="en-US" sz="5400" dirty="0">
                <a:solidFill>
                  <a:srgbClr val="12345A"/>
                </a:solidFill>
                <a:latin typeface="Gill Sans" charset="0"/>
              </a:rPr>
              <a:t> </a:t>
            </a:r>
            <a:r>
              <a:rPr lang="en-US" sz="4400" dirty="0">
                <a:solidFill>
                  <a:srgbClr val="12345A"/>
                </a:solidFill>
                <a:latin typeface="Gill Sans" charset="0"/>
              </a:rPr>
              <a:t>variables</a:t>
            </a:r>
            <a:endParaRPr lang="en-US" sz="4400" dirty="0">
              <a:solidFill>
                <a:srgbClr val="12345A"/>
              </a:solidFill>
            </a:endParaRPr>
          </a:p>
        </p:txBody>
      </p:sp>
      <p:sp>
        <p:nvSpPr>
          <p:cNvPr id="5" name="Rectangle 2"/>
          <p:cNvSpPr txBox="1">
            <a:spLocks noChangeArrowheads="1"/>
          </p:cNvSpPr>
          <p:nvPr/>
        </p:nvSpPr>
        <p:spPr>
          <a:xfrm>
            <a:off x="468963" y="1948817"/>
            <a:ext cx="7772400" cy="990600"/>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defTabSz="914400" fontAlgn="auto">
              <a:lnSpc>
                <a:spcPct val="120000"/>
              </a:lnSpc>
              <a:spcAft>
                <a:spcPts val="0"/>
              </a:spcAft>
            </a:pPr>
            <a:r>
              <a:rPr lang="en-US" sz="2800" b="1" dirty="0">
                <a:solidFill>
                  <a:srgbClr val="800000"/>
                </a:solidFill>
                <a:latin typeface="Arial" pitchFamily="34" charset="0"/>
                <a:ea typeface="ＭＳ Ｐゴシック" pitchFamily="34" charset="-128"/>
              </a:rPr>
              <a:t>  </a:t>
            </a:r>
            <a:r>
              <a:rPr lang="en-US" sz="2600" b="1" dirty="0">
                <a:solidFill>
                  <a:srgbClr val="800000"/>
                </a:solidFill>
                <a:latin typeface="Arial" pitchFamily="34" charset="0"/>
                <a:ea typeface="ＭＳ Ｐゴシック" pitchFamily="34" charset="-128"/>
              </a:rPr>
              <a:t>Example:</a:t>
            </a:r>
            <a:r>
              <a:rPr lang="en-US" sz="2600" dirty="0">
                <a:solidFill>
                  <a:srgbClr val="33CCFF"/>
                </a:solidFill>
                <a:latin typeface="Arial" pitchFamily="34" charset="0"/>
                <a:ea typeface="ＭＳ Ｐゴシック" pitchFamily="34" charset="-128"/>
              </a:rPr>
              <a:t> </a:t>
            </a:r>
            <a:r>
              <a:rPr lang="en-US" sz="2600" dirty="0">
                <a:solidFill>
                  <a:schemeClr val="tx1"/>
                </a:solidFill>
                <a:latin typeface="Arial" pitchFamily="34" charset="0"/>
                <a:ea typeface="ＭＳ Ｐゴシック" pitchFamily="34" charset="-128"/>
              </a:rPr>
              <a:t>Meditation and Aging</a:t>
            </a:r>
            <a:br>
              <a:rPr lang="en-US" sz="2600" dirty="0">
                <a:solidFill>
                  <a:srgbClr val="33CCFF"/>
                </a:solidFill>
                <a:latin typeface="Arial" pitchFamily="34" charset="0"/>
                <a:ea typeface="ＭＳ Ｐゴシック" pitchFamily="34" charset="-128"/>
              </a:rPr>
            </a:br>
            <a:r>
              <a:rPr lang="en-US" sz="2600" dirty="0">
                <a:solidFill>
                  <a:srgbClr val="33CCFF"/>
                </a:solidFill>
                <a:latin typeface="Arial" pitchFamily="34" charset="0"/>
                <a:ea typeface="ＭＳ Ｐゴシック" pitchFamily="34" charset="-128"/>
              </a:rPr>
              <a:t> </a:t>
            </a:r>
            <a:r>
              <a:rPr lang="en-US" sz="2600" dirty="0">
                <a:solidFill>
                  <a:srgbClr val="0C5598"/>
                </a:solidFill>
                <a:latin typeface="Arial" pitchFamily="34" charset="0"/>
                <a:ea typeface="ＭＳ Ｐゴシック" pitchFamily="34" charset="-128"/>
              </a:rPr>
              <a:t>(</a:t>
            </a:r>
            <a:r>
              <a:rPr lang="en-US" sz="2600" i="1" dirty="0">
                <a:solidFill>
                  <a:srgbClr val="0C5598"/>
                </a:solidFill>
                <a:latin typeface="Arial" pitchFamily="34" charset="0"/>
                <a:ea typeface="ＭＳ Ｐゴシック" pitchFamily="34" charset="-128"/>
              </a:rPr>
              <a:t>Noetic Sciences Review</a:t>
            </a:r>
            <a:r>
              <a:rPr lang="en-US" sz="2600" dirty="0">
                <a:solidFill>
                  <a:srgbClr val="0C5598"/>
                </a:solidFill>
                <a:latin typeface="Arial" pitchFamily="34" charset="0"/>
                <a:ea typeface="ＭＳ Ｐゴシック" pitchFamily="34" charset="-128"/>
              </a:rPr>
              <a:t>, Summer 1993, p. 28)</a:t>
            </a:r>
          </a:p>
        </p:txBody>
      </p:sp>
      <p:sp>
        <p:nvSpPr>
          <p:cNvPr id="6" name="Rectangle 3"/>
          <p:cNvSpPr>
            <a:spLocks noGrp="1" noChangeArrowheads="1"/>
          </p:cNvSpPr>
          <p:nvPr>
            <p:ph idx="1"/>
          </p:nvPr>
        </p:nvSpPr>
        <p:spPr>
          <a:xfrm>
            <a:off x="457200" y="3192463"/>
            <a:ext cx="8224323" cy="1904193"/>
          </a:xfrm>
        </p:spPr>
        <p:txBody>
          <a:bodyPr/>
          <a:lstStyle/>
          <a:p>
            <a:pPr marL="442913" indent="-442913" eaLnBrk="1" hangingPunct="1">
              <a:buFont typeface="Wingdings" pitchFamily="2" charset="2"/>
              <a:buChar char="q"/>
            </a:pPr>
            <a:r>
              <a:rPr lang="en-US" sz="2800" dirty="0">
                <a:latin typeface="Arial" pitchFamily="34" charset="0"/>
                <a:ea typeface="ＭＳ Ｐゴシック" pitchFamily="34" charset="-128"/>
                <a:cs typeface="Arial" pitchFamily="34" charset="0"/>
              </a:rPr>
              <a:t>Explanatory variable: observed meditation</a:t>
            </a:r>
            <a:br>
              <a:rPr lang="en-US" sz="2800" dirty="0">
                <a:latin typeface="Arial" pitchFamily="34" charset="0"/>
                <a:ea typeface="ＭＳ Ｐゴシック" pitchFamily="34" charset="-128"/>
                <a:cs typeface="Arial" pitchFamily="34" charset="0"/>
              </a:rPr>
            </a:br>
            <a:r>
              <a:rPr lang="en-US" sz="2800" dirty="0">
                <a:latin typeface="Arial" pitchFamily="34" charset="0"/>
                <a:ea typeface="ＭＳ Ｐゴシック" pitchFamily="34" charset="-128"/>
                <a:cs typeface="Arial" pitchFamily="34" charset="0"/>
              </a:rPr>
              <a:t>                                   practice (yes/no)</a:t>
            </a:r>
          </a:p>
          <a:p>
            <a:pPr marL="442913" indent="-442913" eaLnBrk="1" hangingPunct="1">
              <a:buFont typeface="Wingdings" pitchFamily="2" charset="2"/>
              <a:buChar char="q"/>
            </a:pPr>
            <a:r>
              <a:rPr lang="en-US" sz="2800" dirty="0">
                <a:latin typeface="Arial" pitchFamily="34" charset="0"/>
                <a:ea typeface="ＭＳ Ｐゴシック" pitchFamily="34" charset="-128"/>
                <a:cs typeface="Arial" pitchFamily="34" charset="0"/>
              </a:rPr>
              <a:t>Response variable: level of age-related enzyme</a:t>
            </a:r>
          </a:p>
        </p:txBody>
      </p:sp>
      <p:sp>
        <p:nvSpPr>
          <p:cNvPr id="7" name="Text Box 4"/>
          <p:cNvSpPr txBox="1">
            <a:spLocks noChangeArrowheads="1"/>
          </p:cNvSpPr>
          <p:nvPr/>
        </p:nvSpPr>
        <p:spPr bwMode="auto">
          <a:xfrm>
            <a:off x="559873" y="5042777"/>
            <a:ext cx="81216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buClr>
                <a:schemeClr val="accent1"/>
              </a:buClr>
              <a:buSzPct val="100000"/>
            </a:pPr>
            <a:r>
              <a:rPr lang="en-US" sz="2800" dirty="0">
                <a:cs typeface="Arial" pitchFamily="34" charset="0"/>
              </a:rPr>
              <a:t>General concern for one’</a:t>
            </a:r>
            <a:r>
              <a:rPr lang="en-US" altLang="ja-JP" sz="2800" dirty="0">
                <a:cs typeface="Arial" pitchFamily="34" charset="0"/>
              </a:rPr>
              <a:t>s well-being may also be affecting the response (and the decision to try meditation).</a:t>
            </a:r>
            <a:endParaRPr lang="en-US" sz="2800" dirty="0">
              <a:cs typeface="Arial" pitchFamily="34" charset="0"/>
            </a:endParaRPr>
          </a:p>
        </p:txBody>
      </p:sp>
      <p:sp>
        <p:nvSpPr>
          <p:cNvPr id="3" name="Slide Number Placeholder 2">
            <a:extLst>
              <a:ext uri="{FF2B5EF4-FFF2-40B4-BE49-F238E27FC236}">
                <a16:creationId xmlns:a16="http://schemas.microsoft.com/office/drawing/2014/main" id="{E23D8715-14B5-F145-876E-7781D43EF5BA}"/>
              </a:ext>
            </a:extLst>
          </p:cNvPr>
          <p:cNvSpPr>
            <a:spLocks noGrp="1"/>
          </p:cNvSpPr>
          <p:nvPr>
            <p:ph type="sldNum" sz="quarter" idx="12"/>
          </p:nvPr>
        </p:nvSpPr>
        <p:spPr/>
        <p:txBody>
          <a:bodyPr/>
          <a:lstStyle/>
          <a:p>
            <a:fld id="{3B9E36B2-B467-4880-AB23-8F1A06B4F20F}" type="slidenum">
              <a:rPr lang="en-US" smtClean="0"/>
              <a:pPr/>
              <a:t>50</a:t>
            </a:fld>
            <a:endParaRPr lang="en-US"/>
          </a:p>
        </p:txBody>
      </p:sp>
    </p:spTree>
    <p:extLst>
      <p:ext uri="{BB962C8B-B14F-4D97-AF65-F5344CB8AC3E}">
        <p14:creationId xmlns:p14="http://schemas.microsoft.com/office/powerpoint/2010/main" val="105907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1114"/>
            <a:ext cx="8229600" cy="1143000"/>
          </a:xfrm>
        </p:spPr>
        <p:txBody>
          <a:bodyPr>
            <a:normAutofit/>
          </a:bodyPr>
          <a:lstStyle/>
          <a:p>
            <a:r>
              <a:rPr lang="en-US" sz="4000" dirty="0">
                <a:solidFill>
                  <a:srgbClr val="12345A"/>
                </a:solidFill>
                <a:latin typeface="Gill Sans" charset="0"/>
              </a:rPr>
              <a:t>Correlation does not imply causation</a:t>
            </a:r>
            <a:endParaRPr lang="en-US" sz="4000" dirty="0">
              <a:solidFill>
                <a:srgbClr val="12345A"/>
              </a:solidFill>
            </a:endParaRPr>
          </a:p>
        </p:txBody>
      </p:sp>
      <p:sp>
        <p:nvSpPr>
          <p:cNvPr id="30723" name="Rectangle 3"/>
          <p:cNvSpPr>
            <a:spLocks noGrp="1" noChangeArrowheads="1"/>
          </p:cNvSpPr>
          <p:nvPr>
            <p:ph idx="1"/>
          </p:nvPr>
        </p:nvSpPr>
        <p:spPr>
          <a:xfrm>
            <a:off x="485775" y="1600889"/>
            <a:ext cx="8229600" cy="1857533"/>
          </a:xfrm>
        </p:spPr>
        <p:txBody>
          <a:bodyPr>
            <a:normAutofit/>
          </a:bodyPr>
          <a:lstStyle/>
          <a:p>
            <a:r>
              <a:rPr lang="en-US" sz="2400" dirty="0">
                <a:latin typeface="Arial" pitchFamily="34" charset="0"/>
                <a:ea typeface="ＭＳ Ｐゴシック" pitchFamily="34" charset="-128"/>
                <a:cs typeface="Arial" pitchFamily="34" charset="0"/>
              </a:rPr>
              <a:t>Even very strong correlations may not correspond to a real causal relationship (changes in </a:t>
            </a:r>
            <a:r>
              <a:rPr lang="en-US" sz="2400" i="1" dirty="0">
                <a:latin typeface="Arial" pitchFamily="34" charset="0"/>
                <a:ea typeface="ＭＳ Ｐゴシック" pitchFamily="34" charset="-128"/>
                <a:cs typeface="Arial" pitchFamily="34" charset="0"/>
              </a:rPr>
              <a:t>x</a:t>
            </a:r>
            <a:r>
              <a:rPr lang="en-US" sz="2400" dirty="0">
                <a:latin typeface="Arial" pitchFamily="34" charset="0"/>
                <a:ea typeface="ＭＳ Ｐゴシック" pitchFamily="34" charset="-128"/>
                <a:cs typeface="Arial" pitchFamily="34" charset="0"/>
              </a:rPr>
              <a:t> actually causing changes in </a:t>
            </a:r>
            <a:r>
              <a:rPr lang="en-US" sz="2400" i="1" dirty="0">
                <a:latin typeface="Arial" pitchFamily="34" charset="0"/>
                <a:ea typeface="ＭＳ Ｐゴシック" pitchFamily="34" charset="-128"/>
                <a:cs typeface="Arial" pitchFamily="34" charset="0"/>
              </a:rPr>
              <a:t>y</a:t>
            </a:r>
            <a:r>
              <a:rPr lang="en-US" sz="2400" dirty="0">
                <a:latin typeface="Arial" pitchFamily="34" charset="0"/>
                <a:ea typeface="ＭＳ Ｐゴシック" pitchFamily="34" charset="-128"/>
                <a:cs typeface="Arial" pitchFamily="34" charset="0"/>
              </a:rPr>
              <a:t>).</a:t>
            </a:r>
          </a:p>
          <a:p>
            <a:r>
              <a:rPr lang="en-US" dirty="0">
                <a:latin typeface="Arial" pitchFamily="34" charset="0"/>
                <a:ea typeface="ＭＳ Ｐゴシック" pitchFamily="34" charset="-128"/>
                <a:cs typeface="Arial" pitchFamily="34" charset="0"/>
              </a:rPr>
              <a:t>Correlation may be explained by a lurking variable</a:t>
            </a:r>
          </a:p>
        </p:txBody>
      </p:sp>
      <p:sp>
        <p:nvSpPr>
          <p:cNvPr id="7" name="Rectangle 6"/>
          <p:cNvSpPr txBox="1">
            <a:spLocks noChangeArrowheads="1"/>
          </p:cNvSpPr>
          <p:nvPr/>
        </p:nvSpPr>
        <p:spPr bwMode="auto">
          <a:xfrm>
            <a:off x="371475" y="3530600"/>
            <a:ext cx="8458200" cy="3090863"/>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pitchFamily="34" charset="0"/>
                <a:ea typeface="ＭＳ Ｐゴシック" charset="-128"/>
              </a:defRPr>
            </a:lvl1pPr>
            <a:lvl2pPr marL="776288" indent="-319088"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90000"/>
              </a:lnSpc>
              <a:defRPr/>
            </a:pPr>
            <a:r>
              <a:rPr lang="en-US" sz="2000" b="1" dirty="0">
                <a:solidFill>
                  <a:srgbClr val="800000"/>
                </a:solidFill>
                <a:cs typeface="Arial" pitchFamily="34" charset="0"/>
              </a:rPr>
              <a:t>Social Relationships and Health</a:t>
            </a:r>
          </a:p>
          <a:p>
            <a:pPr algn="ctr" eaLnBrk="1" hangingPunct="1">
              <a:lnSpc>
                <a:spcPct val="90000"/>
              </a:lnSpc>
              <a:defRPr/>
            </a:pPr>
            <a:r>
              <a:rPr lang="en-US" sz="2000" dirty="0">
                <a:solidFill>
                  <a:srgbClr val="0C5598"/>
                </a:solidFill>
                <a:cs typeface="Arial" pitchFamily="34" charset="0"/>
              </a:rPr>
              <a:t>House, J., Landis, K., and </a:t>
            </a:r>
            <a:r>
              <a:rPr lang="en-US" sz="2000" dirty="0" err="1">
                <a:solidFill>
                  <a:srgbClr val="0C5598"/>
                </a:solidFill>
                <a:cs typeface="Arial" pitchFamily="34" charset="0"/>
              </a:rPr>
              <a:t>Umberson</a:t>
            </a:r>
            <a:r>
              <a:rPr lang="en-US" sz="2000" dirty="0">
                <a:solidFill>
                  <a:srgbClr val="0C5598"/>
                </a:solidFill>
                <a:cs typeface="Arial" pitchFamily="34" charset="0"/>
              </a:rPr>
              <a:t>, D. </a:t>
            </a:r>
            <a:r>
              <a:rPr lang="ja-JP" altLang="en-US" sz="2000" dirty="0">
                <a:solidFill>
                  <a:srgbClr val="0C5598"/>
                </a:solidFill>
                <a:cs typeface="Arial" pitchFamily="34" charset="0"/>
              </a:rPr>
              <a:t>“</a:t>
            </a:r>
            <a:r>
              <a:rPr lang="en-US" altLang="ja-JP" sz="2000" dirty="0">
                <a:solidFill>
                  <a:srgbClr val="0C5598"/>
                </a:solidFill>
                <a:cs typeface="Arial" pitchFamily="34" charset="0"/>
              </a:rPr>
              <a:t>Social Relationships and Health,</a:t>
            </a:r>
            <a:r>
              <a:rPr lang="ja-JP" altLang="en-US" sz="2000" dirty="0">
                <a:solidFill>
                  <a:srgbClr val="0C5598"/>
                </a:solidFill>
                <a:cs typeface="Arial" pitchFamily="34" charset="0"/>
              </a:rPr>
              <a:t>”</a:t>
            </a:r>
            <a:r>
              <a:rPr lang="en-US" altLang="ja-JP" sz="2000" dirty="0">
                <a:solidFill>
                  <a:srgbClr val="0C5598"/>
                </a:solidFill>
                <a:cs typeface="Arial" pitchFamily="34" charset="0"/>
              </a:rPr>
              <a:t> </a:t>
            </a:r>
            <a:r>
              <a:rPr lang="en-US" altLang="ja-JP" sz="2000" i="1" dirty="0">
                <a:solidFill>
                  <a:srgbClr val="0C5598"/>
                </a:solidFill>
                <a:cs typeface="Arial" pitchFamily="34" charset="0"/>
              </a:rPr>
              <a:t>Science</a:t>
            </a:r>
            <a:r>
              <a:rPr lang="en-US" altLang="ja-JP" sz="2000" dirty="0">
                <a:solidFill>
                  <a:srgbClr val="0C5598"/>
                </a:solidFill>
                <a:cs typeface="Arial" pitchFamily="34" charset="0"/>
              </a:rPr>
              <a:t>, Vol. 241 (1988), pp. 540-545.</a:t>
            </a:r>
          </a:p>
          <a:p>
            <a:pPr eaLnBrk="1" hangingPunct="1">
              <a:lnSpc>
                <a:spcPct val="90000"/>
              </a:lnSpc>
              <a:spcBef>
                <a:spcPts val="700"/>
              </a:spcBef>
              <a:buClr>
                <a:schemeClr val="accent2"/>
              </a:buClr>
              <a:buSzPct val="60000"/>
              <a:defRPr/>
            </a:pPr>
            <a:r>
              <a:rPr lang="en-US" sz="2000" dirty="0">
                <a:cs typeface="Arial" pitchFamily="34" charset="0"/>
              </a:rPr>
              <a:t>Does lack of social relationships cause people to become ill?</a:t>
            </a:r>
          </a:p>
          <a:p>
            <a:pPr eaLnBrk="1" hangingPunct="1">
              <a:lnSpc>
                <a:spcPct val="90000"/>
              </a:lnSpc>
              <a:spcBef>
                <a:spcPts val="700"/>
              </a:spcBef>
              <a:buClr>
                <a:schemeClr val="accent2"/>
              </a:buClr>
              <a:buSzPct val="60000"/>
              <a:defRPr/>
            </a:pPr>
            <a:r>
              <a:rPr lang="en-US" sz="2000" i="1" dirty="0">
                <a:cs typeface="Arial" pitchFamily="34" charset="0"/>
              </a:rPr>
              <a:t>(There was a strong correlation.)</a:t>
            </a:r>
          </a:p>
          <a:p>
            <a:pPr marL="800100" lvl="1" indent="-342900" eaLnBrk="1" hangingPunct="1">
              <a:lnSpc>
                <a:spcPct val="90000"/>
              </a:lnSpc>
              <a:spcBef>
                <a:spcPts val="700"/>
              </a:spcBef>
              <a:buClr>
                <a:schemeClr val="accent2"/>
              </a:buClr>
              <a:buSzPct val="60000"/>
              <a:buFont typeface="Wingdings" pitchFamily="2" charset="2"/>
              <a:buChar char="q"/>
              <a:defRPr/>
            </a:pPr>
            <a:r>
              <a:rPr lang="en-US" sz="2000" b="1" u="sng" dirty="0">
                <a:cs typeface="Arial" pitchFamily="34" charset="0"/>
              </a:rPr>
              <a:t>Or</a:t>
            </a:r>
            <a:r>
              <a:rPr lang="en-US" sz="2000" dirty="0">
                <a:cs typeface="Arial" pitchFamily="34" charset="0"/>
              </a:rPr>
              <a:t>, are unhealthy people less likely to establish and maintain social relationships?  </a:t>
            </a:r>
            <a:r>
              <a:rPr lang="en-US" sz="2000" i="1" dirty="0">
                <a:cs typeface="Arial" pitchFamily="34" charset="0"/>
              </a:rPr>
              <a:t>(reversed relationship)</a:t>
            </a:r>
          </a:p>
          <a:p>
            <a:pPr marL="800100" lvl="1" indent="-342900" eaLnBrk="1" hangingPunct="1">
              <a:lnSpc>
                <a:spcPct val="90000"/>
              </a:lnSpc>
              <a:spcBef>
                <a:spcPts val="700"/>
              </a:spcBef>
              <a:buClr>
                <a:schemeClr val="accent2"/>
              </a:buClr>
              <a:buSzPct val="60000"/>
              <a:buFont typeface="Wingdings" pitchFamily="2" charset="2"/>
              <a:buChar char="q"/>
              <a:defRPr/>
            </a:pPr>
            <a:r>
              <a:rPr lang="en-US" sz="2000" b="1" u="sng" dirty="0">
                <a:cs typeface="Arial" pitchFamily="34" charset="0"/>
              </a:rPr>
              <a:t>Or</a:t>
            </a:r>
            <a:r>
              <a:rPr lang="en-US" sz="2000" dirty="0">
                <a:cs typeface="Arial" pitchFamily="34" charset="0"/>
              </a:rPr>
              <a:t>, is there some </a:t>
            </a:r>
            <a:r>
              <a:rPr lang="en-US" sz="2000" u="sng" dirty="0">
                <a:cs typeface="Arial" pitchFamily="34" charset="0"/>
              </a:rPr>
              <a:t>other factor</a:t>
            </a:r>
            <a:r>
              <a:rPr lang="en-US" sz="2000" dirty="0">
                <a:cs typeface="Arial" pitchFamily="34" charset="0"/>
              </a:rPr>
              <a:t> that predisposes people both to have lower social activity and to become ill?</a:t>
            </a:r>
          </a:p>
        </p:txBody>
      </p:sp>
      <p:sp>
        <p:nvSpPr>
          <p:cNvPr id="2" name="Slide Number Placeholder 1">
            <a:extLst>
              <a:ext uri="{FF2B5EF4-FFF2-40B4-BE49-F238E27FC236}">
                <a16:creationId xmlns:a16="http://schemas.microsoft.com/office/drawing/2014/main" id="{461B555E-449F-8D4F-A482-FE553113A892}"/>
              </a:ext>
            </a:extLst>
          </p:cNvPr>
          <p:cNvSpPr>
            <a:spLocks noGrp="1"/>
          </p:cNvSpPr>
          <p:nvPr>
            <p:ph type="sldNum" sz="quarter" idx="12"/>
          </p:nvPr>
        </p:nvSpPr>
        <p:spPr/>
        <p:txBody>
          <a:bodyPr/>
          <a:lstStyle/>
          <a:p>
            <a:fld id="{3B9E36B2-B467-4880-AB23-8F1A06B4F20F}" type="slidenum">
              <a:rPr lang="en-US" smtClean="0"/>
              <a:pPr/>
              <a:t>51</a:t>
            </a:fld>
            <a:endParaRPr lang="en-US"/>
          </a:p>
        </p:txBody>
      </p:sp>
    </p:spTree>
    <p:extLst>
      <p:ext uri="{BB962C8B-B14F-4D97-AF65-F5344CB8AC3E}">
        <p14:creationId xmlns:p14="http://schemas.microsoft.com/office/powerpoint/2010/main" val="2389659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78500"/>
            <a:ext cx="7772400" cy="914400"/>
          </a:xfrm>
        </p:spPr>
        <p:txBody>
          <a:bodyPr/>
          <a:lstStyle/>
          <a:p>
            <a:pPr eaLnBrk="1" hangingPunct="1"/>
            <a:r>
              <a:rPr lang="en-US" dirty="0">
                <a:solidFill>
                  <a:srgbClr val="12345A"/>
                </a:solidFill>
                <a:latin typeface="Gill Sans" charset="0"/>
                <a:ea typeface="ＭＳ Ｐゴシック" pitchFamily="34" charset="-128"/>
              </a:rPr>
              <a:t>Evidence of causation</a:t>
            </a:r>
          </a:p>
        </p:txBody>
      </p:sp>
      <p:sp>
        <p:nvSpPr>
          <p:cNvPr id="5" name="Rectangle 3"/>
          <p:cNvSpPr txBox="1">
            <a:spLocks noChangeArrowheads="1"/>
          </p:cNvSpPr>
          <p:nvPr/>
        </p:nvSpPr>
        <p:spPr>
          <a:xfrm>
            <a:off x="800101" y="1541505"/>
            <a:ext cx="7975600" cy="5038725"/>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1200"/>
              </a:spcAft>
              <a:buNone/>
            </a:pPr>
            <a:r>
              <a:rPr lang="en-US" sz="3000" dirty="0">
                <a:solidFill>
                  <a:srgbClr val="0C5598"/>
                </a:solidFill>
                <a:latin typeface="Arial" pitchFamily="34" charset="0"/>
                <a:ea typeface="ＭＳ Ｐゴシック" pitchFamily="34" charset="-128"/>
                <a:cs typeface="Arial" pitchFamily="34" charset="0"/>
              </a:rPr>
              <a:t>A properly conducted </a:t>
            </a:r>
            <a:r>
              <a:rPr lang="en-US" sz="3000" b="1" dirty="0">
                <a:solidFill>
                  <a:srgbClr val="A40000"/>
                </a:solidFill>
                <a:latin typeface="Arial" pitchFamily="34" charset="0"/>
                <a:ea typeface="ＭＳ Ｐゴシック" pitchFamily="34" charset="-128"/>
                <a:cs typeface="Arial" pitchFamily="34" charset="0"/>
              </a:rPr>
              <a:t>experiment</a:t>
            </a:r>
            <a:r>
              <a:rPr lang="en-US" sz="3000" dirty="0">
                <a:solidFill>
                  <a:srgbClr val="0C5598"/>
                </a:solidFill>
                <a:latin typeface="Arial" pitchFamily="34" charset="0"/>
                <a:ea typeface="ＭＳ Ｐゴシック" pitchFamily="34" charset="-128"/>
                <a:cs typeface="Arial" pitchFamily="34" charset="0"/>
              </a:rPr>
              <a:t> may establish causation.</a:t>
            </a:r>
          </a:p>
          <a:p>
            <a:pPr marL="68580" indent="0" fontAlgn="auto">
              <a:spcAft>
                <a:spcPts val="1200"/>
              </a:spcAft>
              <a:buNone/>
            </a:pPr>
            <a:r>
              <a:rPr lang="en-US" sz="3000" dirty="0">
                <a:solidFill>
                  <a:srgbClr val="0C5598"/>
                </a:solidFill>
                <a:latin typeface="Arial" pitchFamily="34" charset="0"/>
                <a:ea typeface="ＭＳ Ｐゴシック" pitchFamily="34" charset="-128"/>
                <a:cs typeface="Arial" pitchFamily="34" charset="0"/>
              </a:rPr>
              <a:t>Other considerations when we cannot do an experiment:</a:t>
            </a:r>
          </a:p>
          <a:p>
            <a:pPr marL="442913" indent="-373063" fontAlgn="auto">
              <a:spcAft>
                <a:spcPts val="1200"/>
              </a:spcAft>
            </a:pPr>
            <a:r>
              <a:rPr lang="en-US" sz="3000" dirty="0">
                <a:solidFill>
                  <a:srgbClr val="0C5598"/>
                </a:solidFill>
                <a:latin typeface="Arial" pitchFamily="34" charset="0"/>
                <a:ea typeface="ＭＳ Ｐゴシック" pitchFamily="34" charset="-128"/>
                <a:cs typeface="Arial" pitchFamily="34" charset="0"/>
              </a:rPr>
              <a:t>The association is </a:t>
            </a:r>
            <a:r>
              <a:rPr lang="en-US" sz="3000" i="1" dirty="0">
                <a:solidFill>
                  <a:srgbClr val="0C5598"/>
                </a:solidFill>
                <a:latin typeface="Arial" pitchFamily="34" charset="0"/>
                <a:ea typeface="ＭＳ Ｐゴシック" pitchFamily="34" charset="-128"/>
                <a:cs typeface="Arial" pitchFamily="34" charset="0"/>
              </a:rPr>
              <a:t>strong</a:t>
            </a:r>
            <a:r>
              <a:rPr lang="en-US" sz="3000" dirty="0">
                <a:solidFill>
                  <a:srgbClr val="0C5598"/>
                </a:solidFill>
                <a:latin typeface="Arial" pitchFamily="34" charset="0"/>
                <a:ea typeface="ＭＳ Ｐゴシック" pitchFamily="34" charset="-128"/>
                <a:cs typeface="Arial" pitchFamily="34" charset="0"/>
              </a:rPr>
              <a:t>.</a:t>
            </a:r>
          </a:p>
          <a:p>
            <a:pPr marL="442913" indent="-373063" fontAlgn="auto">
              <a:spcAft>
                <a:spcPts val="1200"/>
              </a:spcAft>
            </a:pPr>
            <a:r>
              <a:rPr lang="en-US" sz="3000" dirty="0">
                <a:solidFill>
                  <a:srgbClr val="0C5598"/>
                </a:solidFill>
                <a:latin typeface="Arial" pitchFamily="34" charset="0"/>
                <a:ea typeface="ＭＳ Ｐゴシック" pitchFamily="34" charset="-128"/>
                <a:cs typeface="Arial" pitchFamily="34" charset="0"/>
              </a:rPr>
              <a:t>The association is </a:t>
            </a:r>
            <a:r>
              <a:rPr lang="en-US" sz="3000" i="1" dirty="0">
                <a:solidFill>
                  <a:srgbClr val="0C5598"/>
                </a:solidFill>
                <a:latin typeface="Arial" pitchFamily="34" charset="0"/>
                <a:ea typeface="ＭＳ Ｐゴシック" pitchFamily="34" charset="-128"/>
                <a:cs typeface="Arial" pitchFamily="34" charset="0"/>
              </a:rPr>
              <a:t>consistent</a:t>
            </a:r>
            <a:r>
              <a:rPr lang="en-US" sz="3000" dirty="0">
                <a:solidFill>
                  <a:srgbClr val="0C5598"/>
                </a:solidFill>
                <a:latin typeface="Arial" pitchFamily="34" charset="0"/>
                <a:ea typeface="ＭＳ Ｐゴシック" pitchFamily="34" charset="-128"/>
                <a:cs typeface="Arial" pitchFamily="34" charset="0"/>
              </a:rPr>
              <a:t>.</a:t>
            </a:r>
          </a:p>
          <a:p>
            <a:pPr marL="442913" indent="-373063" fontAlgn="auto">
              <a:spcAft>
                <a:spcPts val="1200"/>
              </a:spcAft>
            </a:pPr>
            <a:r>
              <a:rPr lang="en-US" sz="3000" i="1" dirty="0">
                <a:solidFill>
                  <a:srgbClr val="0C5598"/>
                </a:solidFill>
                <a:latin typeface="Arial" pitchFamily="34" charset="0"/>
                <a:ea typeface="ＭＳ Ｐゴシック" pitchFamily="34" charset="-128"/>
                <a:cs typeface="Arial" pitchFamily="34" charset="0"/>
              </a:rPr>
              <a:t>Higher</a:t>
            </a:r>
            <a:r>
              <a:rPr lang="en-US" sz="3000" dirty="0">
                <a:solidFill>
                  <a:srgbClr val="0C5598"/>
                </a:solidFill>
                <a:latin typeface="Arial" pitchFamily="34" charset="0"/>
                <a:ea typeface="ＭＳ Ｐゴシック" pitchFamily="34" charset="-128"/>
                <a:cs typeface="Arial" pitchFamily="34" charset="0"/>
              </a:rPr>
              <a:t> doses are associated with </a:t>
            </a:r>
            <a:r>
              <a:rPr lang="en-US" sz="3000" i="1" dirty="0">
                <a:solidFill>
                  <a:srgbClr val="0C5598"/>
                </a:solidFill>
                <a:latin typeface="Arial" pitchFamily="34" charset="0"/>
                <a:ea typeface="ＭＳ Ｐゴシック" pitchFamily="34" charset="-128"/>
                <a:cs typeface="Arial" pitchFamily="34" charset="0"/>
              </a:rPr>
              <a:t>stronger</a:t>
            </a:r>
            <a:r>
              <a:rPr lang="en-US" sz="3000" dirty="0">
                <a:solidFill>
                  <a:srgbClr val="0C5598"/>
                </a:solidFill>
                <a:latin typeface="Arial" pitchFamily="34" charset="0"/>
                <a:ea typeface="ＭＳ Ｐゴシック" pitchFamily="34" charset="-128"/>
                <a:cs typeface="Arial" pitchFamily="34" charset="0"/>
              </a:rPr>
              <a:t> responses.</a:t>
            </a:r>
          </a:p>
          <a:p>
            <a:pPr marL="442913" indent="-373063" fontAlgn="auto">
              <a:spcAft>
                <a:spcPts val="1200"/>
              </a:spcAft>
            </a:pPr>
            <a:r>
              <a:rPr lang="en-US" sz="3000" dirty="0">
                <a:solidFill>
                  <a:srgbClr val="0C5598"/>
                </a:solidFill>
                <a:latin typeface="Arial" pitchFamily="34" charset="0"/>
                <a:ea typeface="ＭＳ Ｐゴシック" pitchFamily="34" charset="-128"/>
                <a:cs typeface="Arial" pitchFamily="34" charset="0"/>
              </a:rPr>
              <a:t>Alleged cause </a:t>
            </a:r>
            <a:r>
              <a:rPr lang="en-US" sz="3000" i="1" dirty="0">
                <a:solidFill>
                  <a:srgbClr val="0C5598"/>
                </a:solidFill>
                <a:latin typeface="Arial" pitchFamily="34" charset="0"/>
                <a:ea typeface="ＭＳ Ｐゴシック" pitchFamily="34" charset="-128"/>
                <a:cs typeface="Arial" pitchFamily="34" charset="0"/>
              </a:rPr>
              <a:t>precedes</a:t>
            </a:r>
            <a:r>
              <a:rPr lang="en-US" sz="3000" dirty="0">
                <a:solidFill>
                  <a:srgbClr val="0C5598"/>
                </a:solidFill>
                <a:latin typeface="Arial" pitchFamily="34" charset="0"/>
                <a:ea typeface="ＭＳ Ｐゴシック" pitchFamily="34" charset="-128"/>
                <a:cs typeface="Arial" pitchFamily="34" charset="0"/>
              </a:rPr>
              <a:t> the effect </a:t>
            </a:r>
            <a:r>
              <a:rPr lang="en-US" sz="3000" i="1" dirty="0">
                <a:solidFill>
                  <a:srgbClr val="0C5598"/>
                </a:solidFill>
                <a:latin typeface="Arial" pitchFamily="34" charset="0"/>
                <a:ea typeface="ＭＳ Ｐゴシック" pitchFamily="34" charset="-128"/>
                <a:cs typeface="Arial" pitchFamily="34" charset="0"/>
              </a:rPr>
              <a:t>in time</a:t>
            </a:r>
            <a:r>
              <a:rPr lang="en-US" sz="3000" dirty="0">
                <a:solidFill>
                  <a:srgbClr val="0C5598"/>
                </a:solidFill>
                <a:latin typeface="Arial" pitchFamily="34" charset="0"/>
                <a:ea typeface="ＭＳ Ｐゴシック" pitchFamily="34" charset="-128"/>
                <a:cs typeface="Arial" pitchFamily="34" charset="0"/>
              </a:rPr>
              <a:t>.</a:t>
            </a:r>
          </a:p>
          <a:p>
            <a:pPr marL="442913" indent="-373063" fontAlgn="auto">
              <a:spcAft>
                <a:spcPts val="1200"/>
              </a:spcAft>
            </a:pPr>
            <a:r>
              <a:rPr lang="en-US" sz="3000" dirty="0">
                <a:solidFill>
                  <a:srgbClr val="0C5598"/>
                </a:solidFill>
                <a:latin typeface="Arial" pitchFamily="34" charset="0"/>
                <a:ea typeface="ＭＳ Ｐゴシック" pitchFamily="34" charset="-128"/>
                <a:cs typeface="Arial" pitchFamily="34" charset="0"/>
              </a:rPr>
              <a:t>Alleged cause is </a:t>
            </a:r>
            <a:r>
              <a:rPr lang="en-US" sz="3000" i="1" dirty="0">
                <a:solidFill>
                  <a:srgbClr val="0C5598"/>
                </a:solidFill>
                <a:latin typeface="Arial" pitchFamily="34" charset="0"/>
                <a:ea typeface="ＭＳ Ｐゴシック" pitchFamily="34" charset="-128"/>
                <a:cs typeface="Arial" pitchFamily="34" charset="0"/>
              </a:rPr>
              <a:t>plausible</a:t>
            </a:r>
            <a:r>
              <a:rPr lang="en-US" sz="3000" dirty="0">
                <a:solidFill>
                  <a:srgbClr val="0C5598"/>
                </a:solidFill>
                <a:latin typeface="Arial" pitchFamily="34" charset="0"/>
                <a:ea typeface="ＭＳ Ｐゴシック" pitchFamily="34" charset="-128"/>
                <a:cs typeface="Arial" pitchFamily="34" charset="0"/>
              </a:rPr>
              <a:t> (reasonable explanation).</a:t>
            </a:r>
          </a:p>
        </p:txBody>
      </p:sp>
      <p:sp>
        <p:nvSpPr>
          <p:cNvPr id="6" name="Rectangle 5" descr="The ractangular shape highlights the data related to &quot;Evidence of causation&quot;"/>
          <p:cNvSpPr/>
          <p:nvPr/>
        </p:nvSpPr>
        <p:spPr>
          <a:xfrm>
            <a:off x="680185" y="2271284"/>
            <a:ext cx="7332130" cy="431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D0A17C-4506-844A-93B9-AD959C10D46B}"/>
              </a:ext>
            </a:extLst>
          </p:cNvPr>
          <p:cNvSpPr>
            <a:spLocks noGrp="1"/>
          </p:cNvSpPr>
          <p:nvPr>
            <p:ph type="sldNum" sz="quarter" idx="12"/>
          </p:nvPr>
        </p:nvSpPr>
        <p:spPr/>
        <p:txBody>
          <a:bodyPr/>
          <a:lstStyle/>
          <a:p>
            <a:fld id="{3B9E36B2-B467-4880-AB23-8F1A06B4F20F}" type="slidenum">
              <a:rPr lang="en-US" smtClean="0"/>
              <a:pPr/>
              <a:t>52</a:t>
            </a:fld>
            <a:endParaRPr lang="en-US"/>
          </a:p>
        </p:txBody>
      </p:sp>
    </p:spTree>
    <p:extLst>
      <p:ext uri="{BB962C8B-B14F-4D97-AF65-F5344CB8AC3E}">
        <p14:creationId xmlns:p14="http://schemas.microsoft.com/office/powerpoint/2010/main" val="1528523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2843" y="706170"/>
            <a:ext cx="8197008" cy="741360"/>
          </a:xfrm>
        </p:spPr>
        <p:txBody>
          <a:bodyPr>
            <a:noAutofit/>
          </a:bodyPr>
          <a:lstStyle/>
          <a:p>
            <a:pPr eaLnBrk="1" hangingPunct="1"/>
            <a:r>
              <a:rPr lang="en-US" sz="4000" dirty="0">
                <a:solidFill>
                  <a:srgbClr val="12345A"/>
                </a:solidFill>
                <a:latin typeface="Gill Sans" charset="0"/>
                <a:ea typeface="ＭＳ Ｐゴシック" pitchFamily="34" charset="-128"/>
              </a:rPr>
              <a:t>Correlation, prediction, and big data</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262552" y="1602982"/>
                <a:ext cx="8585578" cy="5105636"/>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1200"/>
                  </a:spcAft>
                </a:pPr>
                <a:r>
                  <a:rPr lang="en-US" sz="3000" dirty="0">
                    <a:solidFill>
                      <a:srgbClr val="0C5598"/>
                    </a:solidFill>
                    <a:latin typeface="Arial" pitchFamily="34" charset="0"/>
                    <a:ea typeface="ＭＳ Ｐゴシック" pitchFamily="34" charset="-128"/>
                    <a:cs typeface="Arial" pitchFamily="34" charset="0"/>
                  </a:rPr>
                  <a:t>Massive databases, or “big data,” that are collected by Google, Facebook, credit card companies, and others contain petabytes (</a:t>
                </a:r>
                <a14:m>
                  <m:oMath xmlns:m="http://schemas.openxmlformats.org/officeDocument/2006/math">
                    <m:sSup>
                      <m:sSupPr>
                        <m:ctrlPr>
                          <a:rPr lang="en-US" sz="3000" i="1" dirty="0" smtClean="0">
                            <a:solidFill>
                              <a:srgbClr val="0C5598"/>
                            </a:solidFill>
                            <a:latin typeface="Cambria Math" panose="02040503050406030204" pitchFamily="18" charset="0"/>
                            <a:ea typeface="ＭＳ Ｐゴシック" pitchFamily="34" charset="-128"/>
                            <a:cs typeface="Arial" pitchFamily="34" charset="0"/>
                          </a:rPr>
                        </m:ctrlPr>
                      </m:sSupPr>
                      <m:e>
                        <m:r>
                          <a:rPr lang="en-US" sz="3000" i="1" dirty="0">
                            <a:solidFill>
                              <a:srgbClr val="0C5598"/>
                            </a:solidFill>
                            <a:latin typeface="Cambria Math" panose="02040503050406030204" pitchFamily="18" charset="0"/>
                            <a:ea typeface="ＭＳ Ｐゴシック" pitchFamily="34" charset="-128"/>
                            <a:cs typeface="Arial" pitchFamily="34" charset="0"/>
                          </a:rPr>
                          <m:t>10</m:t>
                        </m:r>
                      </m:e>
                      <m:sup>
                        <m:r>
                          <a:rPr lang="en-US" sz="3000" i="1" dirty="0">
                            <a:solidFill>
                              <a:srgbClr val="0C5598"/>
                            </a:solidFill>
                            <a:latin typeface="Cambria Math" panose="02040503050406030204" pitchFamily="18" charset="0"/>
                            <a:ea typeface="ＭＳ Ｐゴシック" pitchFamily="34" charset="-128"/>
                            <a:cs typeface="Arial" pitchFamily="34" charset="0"/>
                          </a:rPr>
                          <m:t>15</m:t>
                        </m:r>
                      </m:sup>
                    </m:sSup>
                  </m:oMath>
                </a14:m>
                <a:r>
                  <a:rPr lang="en-US" sz="3000" dirty="0">
                    <a:solidFill>
                      <a:srgbClr val="0C5598"/>
                    </a:solidFill>
                    <a:latin typeface="Arial" pitchFamily="34" charset="0"/>
                    <a:ea typeface="ＭＳ Ｐゴシック" pitchFamily="34" charset="-128"/>
                    <a:cs typeface="Arial" pitchFamily="34" charset="0"/>
                  </a:rPr>
                  <a:t> bytes of data) and continue to grow in size.</a:t>
                </a:r>
              </a:p>
              <a:p>
                <a:pPr fontAlgn="auto">
                  <a:spcAft>
                    <a:spcPts val="1200"/>
                  </a:spcAft>
                </a:pPr>
                <a:r>
                  <a:rPr lang="en-US" sz="3000" dirty="0">
                    <a:solidFill>
                      <a:srgbClr val="0C5598"/>
                    </a:solidFill>
                    <a:latin typeface="Arial" pitchFamily="34" charset="0"/>
                    <a:ea typeface="ＭＳ Ｐゴシック" pitchFamily="34" charset="-128"/>
                    <a:cs typeface="Arial" pitchFamily="34" charset="0"/>
                  </a:rPr>
                  <a:t>Proponents for big data often make the following claims for its value: </a:t>
                </a:r>
              </a:p>
              <a:p>
                <a:pPr marL="896938" lvl="1" indent="-273050" fontAlgn="auto">
                  <a:spcAft>
                    <a:spcPts val="1200"/>
                  </a:spcAft>
                </a:pPr>
                <a:r>
                  <a:rPr lang="en-US" sz="2800" dirty="0">
                    <a:solidFill>
                      <a:srgbClr val="0C5598"/>
                    </a:solidFill>
                    <a:latin typeface="Arial" pitchFamily="34" charset="0"/>
                    <a:ea typeface="ＭＳ Ｐゴシック" pitchFamily="34" charset="-128"/>
                    <a:cs typeface="Arial" pitchFamily="34" charset="0"/>
                  </a:rPr>
                  <a:t>There is no need to worry about causation, because correlations are all we need to know for making accurate predictions. </a:t>
                </a:r>
              </a:p>
              <a:p>
                <a:pPr marL="896938" lvl="1" indent="-273050" fontAlgn="auto">
                  <a:spcAft>
                    <a:spcPts val="1200"/>
                  </a:spcAft>
                </a:pPr>
                <a:r>
                  <a:rPr lang="en-US" sz="2800" dirty="0">
                    <a:solidFill>
                      <a:srgbClr val="0C5598"/>
                    </a:solidFill>
                    <a:latin typeface="Arial" pitchFamily="34" charset="0"/>
                    <a:ea typeface="ＭＳ Ｐゴシック" pitchFamily="34" charset="-128"/>
                    <a:cs typeface="Arial" pitchFamily="34" charset="0"/>
                  </a:rPr>
                  <a:t>Scientific and statistical theory is unnecessary because, with enough data, the numbers speak for themselves.</a:t>
                </a:r>
              </a:p>
              <a:p>
                <a:pPr fontAlgn="auto">
                  <a:spcAft>
                    <a:spcPts val="1200"/>
                  </a:spcAft>
                </a:pPr>
                <a:r>
                  <a:rPr lang="en-US" sz="3000" dirty="0">
                    <a:solidFill>
                      <a:srgbClr val="0C5598"/>
                    </a:solidFill>
                    <a:latin typeface="Arial" pitchFamily="34" charset="0"/>
                    <a:ea typeface="ＭＳ Ｐゴシック" pitchFamily="34" charset="-128"/>
                    <a:cs typeface="Arial" pitchFamily="34" charset="0"/>
                  </a:rPr>
                  <a:t>True, to a point, but we have to be aware of pitfalls: if you have no idea what is behind a correlation, you have no idea what might cause prediction to fail; bias (systematic departures from what is true about a particular group because data are not representative of the group) is not eliminated with big data; and even the perception of the infallibility of big data itself has been subject to “confirmation bias,” with its practitioners quick to report successes and (perhaps) not so quick to report failures.</a:t>
                </a:r>
              </a:p>
            </p:txBody>
          </p:sp>
        </mc:Choice>
        <mc:Fallback xmlns="">
          <p:sp>
            <p:nvSpPr>
              <p:cNvPr id="5" name="Rectangle 3"/>
              <p:cNvSpPr txBox="1">
                <a:spLocks noRot="1" noChangeAspect="1" noMove="1" noResize="1" noEditPoints="1" noAdjustHandles="1" noChangeArrowheads="1" noChangeShapeType="1" noTextEdit="1"/>
              </p:cNvSpPr>
              <p:nvPr/>
            </p:nvSpPr>
            <p:spPr>
              <a:xfrm>
                <a:off x="262552" y="1602982"/>
                <a:ext cx="8585578" cy="5105636"/>
              </a:xfrm>
              <a:prstGeom prst="rect">
                <a:avLst/>
              </a:prstGeom>
              <a:blipFill rotWithShape="0">
                <a:blip r:embed="rId3"/>
                <a:stretch>
                  <a:fillRect t="-2031" r="-1634" b="-35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CBF307-EF06-5E44-98A5-30F5647309E8}"/>
              </a:ext>
            </a:extLst>
          </p:cNvPr>
          <p:cNvSpPr>
            <a:spLocks noGrp="1"/>
          </p:cNvSpPr>
          <p:nvPr>
            <p:ph type="sldNum" sz="quarter" idx="12"/>
          </p:nvPr>
        </p:nvSpPr>
        <p:spPr/>
        <p:txBody>
          <a:bodyPr/>
          <a:lstStyle/>
          <a:p>
            <a:fld id="{3B9E36B2-B467-4880-AB23-8F1A06B4F20F}" type="slidenum">
              <a:rPr lang="en-US" smtClean="0"/>
              <a:pPr/>
              <a:t>53</a:t>
            </a:fld>
            <a:endParaRPr lang="en-US"/>
          </a:p>
        </p:txBody>
      </p:sp>
    </p:spTree>
    <p:extLst>
      <p:ext uri="{BB962C8B-B14F-4D97-AF65-F5344CB8AC3E}">
        <p14:creationId xmlns:p14="http://schemas.microsoft.com/office/powerpoint/2010/main" val="1490477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Causation (1 of 3)</a:t>
            </a:r>
            <a:endParaRPr lang="en-IN" dirty="0">
              <a:solidFill>
                <a:srgbClr val="9E0000"/>
              </a:solidFill>
            </a:endParaRPr>
          </a:p>
        </p:txBody>
      </p:sp>
      <p:sp>
        <p:nvSpPr>
          <p:cNvPr id="4" name="Rectangle 3"/>
          <p:cNvSpPr>
            <a:spLocks noGrp="1" noChangeArrowheads="1"/>
          </p:cNvSpPr>
          <p:nvPr>
            <p:ph idx="1"/>
          </p:nvPr>
        </p:nvSpPr>
        <p:spPr/>
        <p:txBody>
          <a:bodyPr>
            <a:normAutofit lnSpcReduction="10000"/>
          </a:bodyPr>
          <a:lstStyle/>
          <a:p>
            <a:pPr marL="0" indent="0" eaLnBrk="1" hangingPunct="1">
              <a:buFont typeface="Wingdings" pitchFamily="2" charset="2"/>
              <a:buNone/>
            </a:pPr>
            <a:r>
              <a:rPr lang="en-US" altLang="en-US" dirty="0">
                <a:ea typeface="ＭＳ Ｐゴシック" pitchFamily="34" charset="-128"/>
              </a:rPr>
              <a:t>A 1999 observational study reported in the prestigious journal </a:t>
            </a:r>
            <a:r>
              <a:rPr lang="en-US" altLang="en-US" i="1" dirty="0">
                <a:ea typeface="ＭＳ Ｐゴシック" pitchFamily="34" charset="-128"/>
              </a:rPr>
              <a:t>Nature</a:t>
            </a:r>
            <a:r>
              <a:rPr lang="en-US" altLang="en-US" dirty="0">
                <a:ea typeface="ＭＳ Ｐゴシック" pitchFamily="34" charset="-128"/>
              </a:rPr>
              <a:t> found a positive correlation between ambient lighting in a baby</a:t>
            </a:r>
            <a:r>
              <a:rPr lang="en-US" altLang="ja-JP" dirty="0">
                <a:ea typeface="ＭＳ Ｐゴシック" pitchFamily="34" charset="-128"/>
              </a:rPr>
              <a:t>’s room and the degree of myopia (nearsightedness) later in life. What should you do with this information?</a:t>
            </a:r>
          </a:p>
          <a:p>
            <a:pPr marL="0" indent="0" eaLnBrk="1" hangingPunct="1">
              <a:buFont typeface="Wingdings" pitchFamily="2" charset="2"/>
              <a:buNone/>
            </a:pPr>
            <a:endParaRPr lang="en-US" altLang="en-US" dirty="0">
              <a:ea typeface="ＭＳ Ｐゴシック" pitchFamily="34" charset="-128"/>
            </a:endParaRPr>
          </a:p>
          <a:p>
            <a:pPr marL="342900" indent="-342900" eaLnBrk="1" hangingPunct="1">
              <a:buClrTx/>
              <a:buSzPct val="80000"/>
              <a:buFont typeface="+mj-lt"/>
              <a:buAutoNum type="alphaLcParenR"/>
            </a:pPr>
            <a:r>
              <a:rPr lang="en-US" altLang="en-US" dirty="0">
                <a:ea typeface="ＭＳ Ｐゴシック" pitchFamily="34" charset="-128"/>
              </a:rPr>
              <a:t>Accept it without question.</a:t>
            </a:r>
          </a:p>
          <a:p>
            <a:pPr marL="342900" indent="-342900" eaLnBrk="1" hangingPunct="1">
              <a:buClrTx/>
              <a:buSzPct val="80000"/>
              <a:buFont typeface="+mj-lt"/>
              <a:buAutoNum type="alphaLcParenR"/>
            </a:pPr>
            <a:r>
              <a:rPr lang="en-US" altLang="en-US" dirty="0">
                <a:ea typeface="ＭＳ Ｐゴシック" pitchFamily="34" charset="-128"/>
              </a:rPr>
              <a:t>Accept it tentatively.</a:t>
            </a:r>
          </a:p>
          <a:p>
            <a:pPr marL="342900" indent="-342900" eaLnBrk="1" hangingPunct="1">
              <a:buClrTx/>
              <a:buSzPct val="80000"/>
              <a:buFont typeface="+mj-lt"/>
              <a:buAutoNum type="alphaLcParenR"/>
            </a:pPr>
            <a:r>
              <a:rPr lang="en-US" altLang="en-US" dirty="0">
                <a:ea typeface="ＭＳ Ｐゴシック" pitchFamily="34" charset="-128"/>
              </a:rPr>
              <a:t>Throw away your baby</a:t>
            </a:r>
            <a:r>
              <a:rPr lang="en-US" altLang="ja-JP" dirty="0">
                <a:ea typeface="ＭＳ Ｐゴシック" pitchFamily="34" charset="-128"/>
              </a:rPr>
              <a:t>’s nightlight to prevent myopia.</a:t>
            </a:r>
          </a:p>
          <a:p>
            <a:pPr marL="342900" indent="-342900" eaLnBrk="1" hangingPunct="1">
              <a:buClrTx/>
              <a:buSzPct val="80000"/>
              <a:buFont typeface="+mj-lt"/>
              <a:buAutoNum type="alphaLcParenR"/>
            </a:pPr>
            <a:r>
              <a:rPr lang="en-US" altLang="en-US" dirty="0">
                <a:ea typeface="ＭＳ Ｐゴシック" pitchFamily="34" charset="-128"/>
              </a:rPr>
              <a:t>Wait until an experiment is done.		</a:t>
            </a:r>
          </a:p>
        </p:txBody>
      </p:sp>
      <p:sp>
        <p:nvSpPr>
          <p:cNvPr id="3" name="Slide Number Placeholder 2">
            <a:extLst>
              <a:ext uri="{FF2B5EF4-FFF2-40B4-BE49-F238E27FC236}">
                <a16:creationId xmlns:a16="http://schemas.microsoft.com/office/drawing/2014/main" id="{9B50338F-C864-9145-A1A8-DF35CBFAE3A1}"/>
              </a:ext>
            </a:extLst>
          </p:cNvPr>
          <p:cNvSpPr>
            <a:spLocks noGrp="1"/>
          </p:cNvSpPr>
          <p:nvPr>
            <p:ph type="sldNum" sz="quarter" idx="12"/>
          </p:nvPr>
        </p:nvSpPr>
        <p:spPr/>
        <p:txBody>
          <a:bodyPr/>
          <a:lstStyle/>
          <a:p>
            <a:fld id="{3B9E36B2-B467-4880-AB23-8F1A06B4F20F}" type="slidenum">
              <a:rPr lang="en-US" smtClean="0"/>
              <a:pPr/>
              <a:t>54</a:t>
            </a:fld>
            <a:endParaRPr lang="en-US"/>
          </a:p>
        </p:txBody>
      </p:sp>
    </p:spTree>
    <p:extLst>
      <p:ext uri="{BB962C8B-B14F-4D97-AF65-F5344CB8AC3E}">
        <p14:creationId xmlns:p14="http://schemas.microsoft.com/office/powerpoint/2010/main" val="531636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Causation (2 of 3)</a:t>
            </a:r>
            <a:endParaRPr lang="en-IN" dirty="0">
              <a:solidFill>
                <a:srgbClr val="9E0000"/>
              </a:solidFill>
            </a:endParaRPr>
          </a:p>
        </p:txBody>
      </p:sp>
      <p:sp>
        <p:nvSpPr>
          <p:cNvPr id="4" name="Rectangle 3"/>
          <p:cNvSpPr>
            <a:spLocks noGrp="1" noChangeArrowheads="1"/>
          </p:cNvSpPr>
          <p:nvPr>
            <p:ph idx="1"/>
          </p:nvPr>
        </p:nvSpPr>
        <p:spPr/>
        <p:txBody>
          <a:bodyPr>
            <a:normAutofit fontScale="92500" lnSpcReduction="20000"/>
          </a:bodyPr>
          <a:lstStyle/>
          <a:p>
            <a:pPr marL="0" indent="0" eaLnBrk="1" hangingPunct="1">
              <a:buFont typeface="Wingdings" pitchFamily="2" charset="2"/>
              <a:buNone/>
            </a:pPr>
            <a:r>
              <a:rPr lang="en-US" altLang="en-US" dirty="0">
                <a:ea typeface="ＭＳ Ｐゴシック" pitchFamily="34" charset="-128"/>
              </a:rPr>
              <a:t>The myopia study referenced on the previous slide was later criticized. A second study showed no relationship. One of the following was suggested as a lurking variable in the first study. Which is it? </a:t>
            </a:r>
          </a:p>
          <a:p>
            <a:pPr marL="0" indent="0" eaLnBrk="1" hangingPunct="1">
              <a:buFont typeface="Wingdings" pitchFamily="2" charset="2"/>
              <a:buNone/>
            </a:pPr>
            <a:r>
              <a:rPr lang="en-US" altLang="en-US" dirty="0">
                <a:ea typeface="ＭＳ Ｐゴシック" pitchFamily="34" charset="-128"/>
              </a:rPr>
              <a:t>(Think carefully about which variable might have influenced the relationship. Who would have tended to both use nightlights and pass on myopia to their children?)</a:t>
            </a:r>
          </a:p>
          <a:p>
            <a:pPr marL="0" indent="0" eaLnBrk="1" hangingPunct="1">
              <a:buFont typeface="Wingdings" pitchFamily="2" charset="2"/>
              <a:buNone/>
            </a:pPr>
            <a:endParaRPr lang="en-US" altLang="en-US" dirty="0">
              <a:ea typeface="ＭＳ Ｐゴシック" pitchFamily="34" charset="-128"/>
            </a:endParaRPr>
          </a:p>
          <a:p>
            <a:pPr marL="342900" indent="-342900" eaLnBrk="1" hangingPunct="1">
              <a:buClrTx/>
              <a:buSzPct val="80000"/>
              <a:buFont typeface="+mj-lt"/>
              <a:buAutoNum type="alphaLcParenR"/>
            </a:pPr>
            <a:r>
              <a:rPr lang="en-US" altLang="en-US" dirty="0">
                <a:ea typeface="ＭＳ Ｐゴシック" pitchFamily="34" charset="-128"/>
              </a:rPr>
              <a:t>socioeconomic status</a:t>
            </a:r>
          </a:p>
          <a:p>
            <a:pPr marL="342900" indent="-342900" eaLnBrk="1" hangingPunct="1">
              <a:buClrTx/>
              <a:buSzPct val="80000"/>
              <a:buFont typeface="+mj-lt"/>
              <a:buAutoNum type="alphaLcParenR"/>
            </a:pPr>
            <a:r>
              <a:rPr lang="en-US" altLang="en-US" dirty="0">
                <a:ea typeface="ＭＳ Ｐゴシック" pitchFamily="34" charset="-128"/>
              </a:rPr>
              <a:t>parental myopia</a:t>
            </a:r>
          </a:p>
          <a:p>
            <a:pPr marL="342900" indent="-342900" eaLnBrk="1" hangingPunct="1">
              <a:buClrTx/>
              <a:buSzPct val="80000"/>
              <a:buFont typeface="+mj-lt"/>
              <a:buAutoNum type="alphaLcParenR"/>
            </a:pPr>
            <a:r>
              <a:rPr lang="en-US" altLang="en-US" dirty="0">
                <a:ea typeface="ＭＳ Ｐゴシック" pitchFamily="34" charset="-128"/>
              </a:rPr>
              <a:t>gender</a:t>
            </a:r>
          </a:p>
          <a:p>
            <a:pPr marL="342900" indent="-342900" eaLnBrk="1" hangingPunct="1">
              <a:buClrTx/>
              <a:buSzPct val="80000"/>
              <a:buFont typeface="+mj-lt"/>
              <a:buAutoNum type="alphaLcParenR"/>
            </a:pPr>
            <a:r>
              <a:rPr lang="en-US" altLang="en-US" dirty="0">
                <a:ea typeface="ＭＳ Ｐゴシック" pitchFamily="34" charset="-128"/>
              </a:rPr>
              <a:t>nationality</a:t>
            </a:r>
          </a:p>
        </p:txBody>
      </p:sp>
      <p:sp>
        <p:nvSpPr>
          <p:cNvPr id="3" name="Slide Number Placeholder 2">
            <a:extLst>
              <a:ext uri="{FF2B5EF4-FFF2-40B4-BE49-F238E27FC236}">
                <a16:creationId xmlns:a16="http://schemas.microsoft.com/office/drawing/2014/main" id="{9168DD62-BCDF-F94B-BBD2-3409FF657A86}"/>
              </a:ext>
            </a:extLst>
          </p:cNvPr>
          <p:cNvSpPr>
            <a:spLocks noGrp="1"/>
          </p:cNvSpPr>
          <p:nvPr>
            <p:ph type="sldNum" sz="quarter" idx="12"/>
          </p:nvPr>
        </p:nvSpPr>
        <p:spPr/>
        <p:txBody>
          <a:bodyPr/>
          <a:lstStyle/>
          <a:p>
            <a:fld id="{3B9E36B2-B467-4880-AB23-8F1A06B4F20F}" type="slidenum">
              <a:rPr lang="en-US" smtClean="0"/>
              <a:pPr/>
              <a:t>55</a:t>
            </a:fld>
            <a:endParaRPr lang="en-US"/>
          </a:p>
        </p:txBody>
      </p:sp>
    </p:spTree>
    <p:extLst>
      <p:ext uri="{BB962C8B-B14F-4D97-AF65-F5344CB8AC3E}">
        <p14:creationId xmlns:p14="http://schemas.microsoft.com/office/powerpoint/2010/main" val="4136520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ltLang="en-US" dirty="0">
                <a:solidFill>
                  <a:srgbClr val="9E0000"/>
                </a:solidFill>
                <a:ea typeface="ＭＳ Ｐゴシック" pitchFamily="34" charset="-128"/>
              </a:rPr>
              <a:t>Causation (3 of 3) </a:t>
            </a:r>
            <a:endParaRPr lang="en-IN" dirty="0">
              <a:solidFill>
                <a:srgbClr val="9E0000"/>
              </a:solidFill>
            </a:endParaRPr>
          </a:p>
        </p:txBody>
      </p:sp>
      <p:sp>
        <p:nvSpPr>
          <p:cNvPr id="5" name="Content Placeholder 4"/>
          <p:cNvSpPr>
            <a:spLocks noGrp="1"/>
          </p:cNvSpPr>
          <p:nvPr>
            <p:ph idx="1"/>
          </p:nvPr>
        </p:nvSpPr>
        <p:spPr/>
        <p:txBody>
          <a:bodyPr/>
          <a:lstStyle/>
          <a:p>
            <a:pPr marL="0" indent="0">
              <a:buNone/>
            </a:pPr>
            <a:r>
              <a:rPr lang="en-US" altLang="en-US" dirty="0">
                <a:ea typeface="ＭＳ Ｐゴシック" pitchFamily="34" charset="-128"/>
              </a:rPr>
              <a:t>The graph shows the least-squares regression line for predicting diamond price from diamond size, for diamonds that are 0.35 carat or less. Using this relationship to predict the price of a diamond that is 1 carat is an example of _______.</a:t>
            </a:r>
          </a:p>
        </p:txBody>
      </p:sp>
      <p:pic>
        <p:nvPicPr>
          <p:cNvPr id="7" name="Picture 5" descr="Carat is given on the horizontal axis and &quot;Diamond Price&quot; on the vertical in the given scatterplot. The vertical axis has points from 0 to 1000 in the interval of 200 each. The horizontal axis has points from 0.10 to 0.35 in the interval of 0.05. The least square regression line is given to predict the relationship between the diamond price and diamond size. "/>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114800" y="2362200"/>
            <a:ext cx="457835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0"/>
          </p:nvPr>
        </p:nvSpPr>
        <p:spPr/>
        <p:txBody>
          <a:bodyPr/>
          <a:lstStyle/>
          <a:p>
            <a:pPr marL="342900" indent="-342900" eaLnBrk="1" hangingPunct="1">
              <a:lnSpc>
                <a:spcPct val="90000"/>
              </a:lnSpc>
              <a:buClrTx/>
              <a:buSzPct val="80000"/>
              <a:buFont typeface="+mj-lt"/>
              <a:buAutoNum type="alphaLcParenR"/>
            </a:pPr>
            <a:r>
              <a:rPr lang="en-US" altLang="en-US" dirty="0">
                <a:ea typeface="ＭＳ Ｐゴシック" pitchFamily="34" charset="-128"/>
              </a:rPr>
              <a:t>prediction</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an influential observation</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a lurking variable</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extrapolation	</a:t>
            </a:r>
            <a:endParaRPr lang="en-IN" dirty="0"/>
          </a:p>
        </p:txBody>
      </p:sp>
    </p:spTree>
    <p:extLst>
      <p:ext uri="{BB962C8B-B14F-4D97-AF65-F5344CB8AC3E}">
        <p14:creationId xmlns:p14="http://schemas.microsoft.com/office/powerpoint/2010/main" val="2199660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Big Data (1 of 2) </a:t>
            </a:r>
            <a:endParaRPr lang="en-IN" dirty="0">
              <a:solidFill>
                <a:srgbClr val="9E0000"/>
              </a:solidFill>
            </a:endParaRPr>
          </a:p>
        </p:txBody>
      </p:sp>
      <p:sp>
        <p:nvSpPr>
          <p:cNvPr id="4" name="Rectangle 3"/>
          <p:cNvSpPr>
            <a:spLocks noGrp="1" noChangeArrowheads="1"/>
          </p:cNvSpPr>
          <p:nvPr>
            <p:ph idx="1"/>
          </p:nvPr>
        </p:nvSpPr>
        <p:spPr/>
        <p:txBody>
          <a:bodyPr/>
          <a:lstStyle/>
          <a:p>
            <a:pPr marL="0" indent="0" eaLnBrk="1" hangingPunct="1">
              <a:lnSpc>
                <a:spcPct val="90000"/>
              </a:lnSpc>
              <a:buNone/>
            </a:pPr>
            <a:r>
              <a:rPr lang="en-US" altLang="en-US" dirty="0">
                <a:ea typeface="ＭＳ Ｐゴシック" pitchFamily="34" charset="-128"/>
              </a:rPr>
              <a:t>We don’t worry about correlation versus causation in big data, because correlation is all we need for _______.</a:t>
            </a:r>
          </a:p>
          <a:p>
            <a:pPr marL="0" indent="0" eaLnBrk="1" hangingPunct="1">
              <a:lnSpc>
                <a:spcPct val="90000"/>
              </a:lnSpc>
              <a:buFont typeface="Wingdings" pitchFamily="2" charset="2"/>
              <a:buNone/>
            </a:pPr>
            <a:endParaRPr lang="en-US" altLang="en-US" dirty="0">
              <a:ea typeface="ＭＳ Ｐゴシック" pitchFamily="34" charset="-128"/>
            </a:endParaRPr>
          </a:p>
          <a:p>
            <a:pPr marL="342900" indent="-342900" eaLnBrk="1" hangingPunct="1">
              <a:lnSpc>
                <a:spcPct val="90000"/>
              </a:lnSpc>
              <a:buClrTx/>
              <a:buSzPct val="80000"/>
              <a:buFont typeface="+mj-lt"/>
              <a:buAutoNum type="alphaLcParenR"/>
            </a:pPr>
            <a:r>
              <a:rPr lang="en-US" altLang="en-US" dirty="0">
                <a:ea typeface="ＭＳ Ｐゴシック" pitchFamily="34" charset="-128"/>
              </a:rPr>
              <a:t>unbiased estimation</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making predictions</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significance</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extrapolation		</a:t>
            </a:r>
          </a:p>
        </p:txBody>
      </p:sp>
      <p:sp>
        <p:nvSpPr>
          <p:cNvPr id="3" name="Slide Number Placeholder 2">
            <a:extLst>
              <a:ext uri="{FF2B5EF4-FFF2-40B4-BE49-F238E27FC236}">
                <a16:creationId xmlns:a16="http://schemas.microsoft.com/office/drawing/2014/main" id="{F4388086-8DF6-7448-ABE2-6505692C341B}"/>
              </a:ext>
            </a:extLst>
          </p:cNvPr>
          <p:cNvSpPr>
            <a:spLocks noGrp="1"/>
          </p:cNvSpPr>
          <p:nvPr>
            <p:ph type="sldNum" sz="quarter" idx="12"/>
          </p:nvPr>
        </p:nvSpPr>
        <p:spPr/>
        <p:txBody>
          <a:bodyPr/>
          <a:lstStyle/>
          <a:p>
            <a:fld id="{3B9E36B2-B467-4880-AB23-8F1A06B4F20F}" type="slidenum">
              <a:rPr lang="en-US" smtClean="0"/>
              <a:pPr/>
              <a:t>57</a:t>
            </a:fld>
            <a:endParaRPr lang="en-US"/>
          </a:p>
        </p:txBody>
      </p:sp>
    </p:spTree>
    <p:extLst>
      <p:ext uri="{BB962C8B-B14F-4D97-AF65-F5344CB8AC3E}">
        <p14:creationId xmlns:p14="http://schemas.microsoft.com/office/powerpoint/2010/main" val="3501184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E0000"/>
                </a:solidFill>
                <a:ea typeface="ＭＳ Ｐゴシック" pitchFamily="34" charset="-128"/>
              </a:rPr>
              <a:t>Big Data (2 of 2)</a:t>
            </a:r>
            <a:endParaRPr lang="en-IN" dirty="0">
              <a:solidFill>
                <a:srgbClr val="9E0000"/>
              </a:solidFill>
            </a:endParaRPr>
          </a:p>
        </p:txBody>
      </p:sp>
      <p:sp>
        <p:nvSpPr>
          <p:cNvPr id="4" name="Rectangle 3"/>
          <p:cNvSpPr>
            <a:spLocks noGrp="1" noChangeArrowheads="1"/>
          </p:cNvSpPr>
          <p:nvPr>
            <p:ph idx="1"/>
          </p:nvPr>
        </p:nvSpPr>
        <p:spPr/>
        <p:txBody>
          <a:bodyPr/>
          <a:lstStyle/>
          <a:p>
            <a:pPr marL="0" indent="0" eaLnBrk="1" hangingPunct="1">
              <a:lnSpc>
                <a:spcPct val="90000"/>
              </a:lnSpc>
              <a:buNone/>
            </a:pPr>
            <a:r>
              <a:rPr lang="en-US" altLang="en-US" dirty="0">
                <a:ea typeface="ＭＳ Ｐゴシック" pitchFamily="34" charset="-128"/>
              </a:rPr>
              <a:t>Despite the very large data sets associated with big data, _______ due to recording errors and non-random sampling does not go away.</a:t>
            </a:r>
          </a:p>
          <a:p>
            <a:pPr marL="0" indent="0" eaLnBrk="1" hangingPunct="1">
              <a:lnSpc>
                <a:spcPct val="90000"/>
              </a:lnSpc>
              <a:buFont typeface="Wingdings" pitchFamily="2" charset="2"/>
              <a:buNone/>
            </a:pPr>
            <a:endParaRPr lang="en-US" altLang="en-US" dirty="0">
              <a:ea typeface="ＭＳ Ｐゴシック" pitchFamily="34" charset="-128"/>
            </a:endParaRPr>
          </a:p>
          <a:p>
            <a:pPr marL="342900" indent="-342900" eaLnBrk="1" hangingPunct="1">
              <a:lnSpc>
                <a:spcPct val="90000"/>
              </a:lnSpc>
              <a:buClrTx/>
              <a:buSzPct val="80000"/>
              <a:buFont typeface="+mj-lt"/>
              <a:buAutoNum type="alphaLcParenR"/>
            </a:pPr>
            <a:r>
              <a:rPr lang="en-US" altLang="en-US" dirty="0">
                <a:ea typeface="ＭＳ Ｐゴシック" pitchFamily="34" charset="-128"/>
              </a:rPr>
              <a:t>correlation</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bias</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significance</a:t>
            </a:r>
          </a:p>
          <a:p>
            <a:pPr marL="342900" indent="-342900" eaLnBrk="1" hangingPunct="1">
              <a:lnSpc>
                <a:spcPct val="90000"/>
              </a:lnSpc>
              <a:buClrTx/>
              <a:buSzPct val="80000"/>
              <a:buFont typeface="+mj-lt"/>
              <a:buAutoNum type="alphaLcParenR"/>
            </a:pPr>
            <a:r>
              <a:rPr lang="en-US" altLang="en-US" dirty="0">
                <a:ea typeface="ＭＳ Ｐゴシック" pitchFamily="34" charset="-128"/>
              </a:rPr>
              <a:t>regression		</a:t>
            </a:r>
          </a:p>
        </p:txBody>
      </p:sp>
      <p:sp>
        <p:nvSpPr>
          <p:cNvPr id="3" name="Slide Number Placeholder 2">
            <a:extLst>
              <a:ext uri="{FF2B5EF4-FFF2-40B4-BE49-F238E27FC236}">
                <a16:creationId xmlns:a16="http://schemas.microsoft.com/office/drawing/2014/main" id="{79D7539C-19D4-654B-AF9A-29AE98022F7B}"/>
              </a:ext>
            </a:extLst>
          </p:cNvPr>
          <p:cNvSpPr>
            <a:spLocks noGrp="1"/>
          </p:cNvSpPr>
          <p:nvPr>
            <p:ph type="sldNum" sz="quarter" idx="12"/>
          </p:nvPr>
        </p:nvSpPr>
        <p:spPr/>
        <p:txBody>
          <a:bodyPr/>
          <a:lstStyle/>
          <a:p>
            <a:fld id="{3B9E36B2-B467-4880-AB23-8F1A06B4F20F}" type="slidenum">
              <a:rPr lang="en-US" smtClean="0"/>
              <a:pPr/>
              <a:t>58</a:t>
            </a:fld>
            <a:endParaRPr lang="en-US"/>
          </a:p>
        </p:txBody>
      </p:sp>
    </p:spTree>
    <p:extLst>
      <p:ext uri="{BB962C8B-B14F-4D97-AF65-F5344CB8AC3E}">
        <p14:creationId xmlns:p14="http://schemas.microsoft.com/office/powerpoint/2010/main" val="31963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6A3D-E329-D949-B2CB-F676FDF77B88}"/>
              </a:ext>
            </a:extLst>
          </p:cNvPr>
          <p:cNvSpPr>
            <a:spLocks noGrp="1"/>
          </p:cNvSpPr>
          <p:nvPr>
            <p:ph type="title"/>
          </p:nvPr>
        </p:nvSpPr>
        <p:spPr>
          <a:xfrm>
            <a:off x="271463" y="485775"/>
            <a:ext cx="8229600" cy="800100"/>
          </a:xfrm>
        </p:spPr>
        <p:txBody>
          <a:bodyPr>
            <a:normAutofit fontScale="90000"/>
          </a:bodyPr>
          <a:lstStyle/>
          <a:p>
            <a:r>
              <a:rPr lang="en-US" dirty="0"/>
              <a:t>Apply your knowledge</a:t>
            </a:r>
          </a:p>
        </p:txBody>
      </p:sp>
      <p:pic>
        <p:nvPicPr>
          <p:cNvPr id="5" name="Content Placeholder 4">
            <a:extLst>
              <a:ext uri="{FF2B5EF4-FFF2-40B4-BE49-F238E27FC236}">
                <a16:creationId xmlns:a16="http://schemas.microsoft.com/office/drawing/2014/main" id="{CE551093-A1AE-D049-A674-0ED77A96D39C}"/>
              </a:ext>
            </a:extLst>
          </p:cNvPr>
          <p:cNvPicPr>
            <a:picLocks noGrp="1" noChangeAspect="1"/>
          </p:cNvPicPr>
          <p:nvPr>
            <p:ph idx="1"/>
          </p:nvPr>
        </p:nvPicPr>
        <p:blipFill>
          <a:blip r:embed="rId2"/>
          <a:stretch>
            <a:fillRect/>
          </a:stretch>
        </p:blipFill>
        <p:spPr>
          <a:xfrm>
            <a:off x="108572" y="1685925"/>
            <a:ext cx="8926855" cy="4329113"/>
          </a:xfrm>
        </p:spPr>
      </p:pic>
      <p:sp>
        <p:nvSpPr>
          <p:cNvPr id="6" name="Slide Number Placeholder 5">
            <a:extLst>
              <a:ext uri="{FF2B5EF4-FFF2-40B4-BE49-F238E27FC236}">
                <a16:creationId xmlns:a16="http://schemas.microsoft.com/office/drawing/2014/main" id="{45D4A8BB-0D35-384C-93AA-E3F138D87903}"/>
              </a:ext>
            </a:extLst>
          </p:cNvPr>
          <p:cNvSpPr>
            <a:spLocks noGrp="1"/>
          </p:cNvSpPr>
          <p:nvPr>
            <p:ph type="sldNum" sz="quarter" idx="12"/>
          </p:nvPr>
        </p:nvSpPr>
        <p:spPr/>
        <p:txBody>
          <a:bodyPr/>
          <a:lstStyle/>
          <a:p>
            <a:fld id="{3B9E36B2-B467-4880-AB23-8F1A06B4F20F}" type="slidenum">
              <a:rPr lang="en-US" smtClean="0"/>
              <a:pPr/>
              <a:t>6</a:t>
            </a:fld>
            <a:endParaRPr lang="en-US"/>
          </a:p>
        </p:txBody>
      </p:sp>
    </p:spTree>
    <p:extLst>
      <p:ext uri="{BB962C8B-B14F-4D97-AF65-F5344CB8AC3E}">
        <p14:creationId xmlns:p14="http://schemas.microsoft.com/office/powerpoint/2010/main" val="160229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10312"/>
            <a:ext cx="8229600" cy="1143000"/>
          </a:xfrm>
        </p:spPr>
        <p:txBody>
          <a:bodyPr/>
          <a:lstStyle/>
          <a:p>
            <a:pPr eaLnBrk="1" hangingPunct="1"/>
            <a:r>
              <a:rPr lang="en-US" altLang="en-US" dirty="0">
                <a:solidFill>
                  <a:srgbClr val="9E0000"/>
                </a:solidFill>
                <a:ea typeface="ＭＳ Ｐゴシック" pitchFamily="34" charset="-128"/>
              </a:rPr>
              <a:t>Regression Line</a:t>
            </a:r>
          </a:p>
        </p:txBody>
      </p:sp>
      <p:sp>
        <p:nvSpPr>
          <p:cNvPr id="9" name="Rectangle 3"/>
          <p:cNvSpPr>
            <a:spLocks noGrp="1" noChangeArrowheads="1"/>
          </p:cNvSpPr>
          <p:nvPr>
            <p:ph idx="1"/>
          </p:nvPr>
        </p:nvSpPr>
        <p:spPr bwMode="auto">
          <a:xfrm>
            <a:off x="457200" y="1143000"/>
            <a:ext cx="82296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buNone/>
            </a:pPr>
            <a:r>
              <a:rPr lang="en-US" altLang="en-US" sz="2000" dirty="0"/>
              <a:t>The regression line for body fat index (bfi) as a function of triceps thickness (in mm) is given below.</a:t>
            </a:r>
          </a:p>
          <a:p>
            <a:endParaRPr lang="en-US" altLang="en-US" sz="2000" dirty="0"/>
          </a:p>
          <a:p>
            <a:pPr marL="0" indent="0" algn="ctr">
              <a:buNone/>
            </a:pPr>
            <a:r>
              <a:rPr lang="en-US" altLang="en-US" sz="2000" dirty="0"/>
              <a:t>bfi = 14.59 + (0.74 × triceps thickness)</a:t>
            </a:r>
          </a:p>
          <a:p>
            <a:endParaRPr lang="en-US" altLang="en-US" sz="2000" dirty="0"/>
          </a:p>
          <a:p>
            <a:pPr marL="0" indent="0">
              <a:buNone/>
            </a:pPr>
            <a:r>
              <a:rPr lang="en-US" altLang="en-US" sz="2000" dirty="0"/>
              <a:t>In this equation, bfi is the ______________ variable and triceps thickness is the ______________ variable.</a:t>
            </a:r>
          </a:p>
          <a:p>
            <a:endParaRPr lang="en-US" altLang="en-US" sz="2000" dirty="0"/>
          </a:p>
          <a:p>
            <a:pPr marL="342900" indent="-342900">
              <a:spcAft>
                <a:spcPts val="600"/>
              </a:spcAft>
              <a:buClrTx/>
              <a:buSzPct val="80000"/>
              <a:buFont typeface="+mj-lt"/>
              <a:buAutoNum type="alphaLcParenR"/>
            </a:pPr>
            <a:r>
              <a:rPr lang="en-US" altLang="en-US" sz="2000" dirty="0">
                <a:cs typeface="Arial" charset="0"/>
              </a:rPr>
              <a:t>explanatory; response</a:t>
            </a:r>
          </a:p>
          <a:p>
            <a:pPr marL="342900" indent="-342900">
              <a:spcAft>
                <a:spcPts val="600"/>
              </a:spcAft>
              <a:buClrTx/>
              <a:buSzPct val="80000"/>
              <a:buFont typeface="+mj-lt"/>
              <a:buAutoNum type="alphaLcParenR"/>
            </a:pPr>
            <a:r>
              <a:rPr lang="en-US" altLang="en-US" sz="2000" dirty="0">
                <a:cs typeface="Arial" charset="0"/>
              </a:rPr>
              <a:t>response; explanatory</a:t>
            </a:r>
            <a:endParaRPr lang="en-US" altLang="en-US" sz="2000" dirty="0"/>
          </a:p>
        </p:txBody>
      </p:sp>
      <p:sp>
        <p:nvSpPr>
          <p:cNvPr id="2" name="Slide Number Placeholder 1">
            <a:extLst>
              <a:ext uri="{FF2B5EF4-FFF2-40B4-BE49-F238E27FC236}">
                <a16:creationId xmlns:a16="http://schemas.microsoft.com/office/drawing/2014/main" id="{74FDB7B9-61C4-B94C-A471-B538246D5211}"/>
              </a:ext>
            </a:extLst>
          </p:cNvPr>
          <p:cNvSpPr>
            <a:spLocks noGrp="1"/>
          </p:cNvSpPr>
          <p:nvPr>
            <p:ph type="sldNum" sz="quarter" idx="12"/>
          </p:nvPr>
        </p:nvSpPr>
        <p:spPr/>
        <p:txBody>
          <a:bodyPr/>
          <a:lstStyle/>
          <a:p>
            <a:fld id="{3B9E36B2-B467-4880-AB23-8F1A06B4F20F}" type="slidenum">
              <a:rPr lang="en-US" smtClean="0"/>
              <a:pPr/>
              <a:t>7</a:t>
            </a:fld>
            <a:endParaRPr lang="en-US"/>
          </a:p>
        </p:txBody>
      </p:sp>
    </p:spTree>
    <p:extLst>
      <p:ext uri="{BB962C8B-B14F-4D97-AF65-F5344CB8AC3E}">
        <p14:creationId xmlns:p14="http://schemas.microsoft.com/office/powerpoint/2010/main" val="221606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38887"/>
            <a:ext cx="8229600" cy="1143000"/>
          </a:xfrm>
        </p:spPr>
        <p:txBody>
          <a:bodyPr/>
          <a:lstStyle/>
          <a:p>
            <a:pPr eaLnBrk="1" hangingPunct="1"/>
            <a:r>
              <a:rPr lang="en-US" altLang="en-US" dirty="0">
                <a:solidFill>
                  <a:srgbClr val="9E0000"/>
                </a:solidFill>
                <a:ea typeface="ＭＳ Ｐゴシック" pitchFamily="34" charset="-128"/>
              </a:rPr>
              <a:t>Regression Line </a:t>
            </a:r>
          </a:p>
        </p:txBody>
      </p:sp>
      <p:sp>
        <p:nvSpPr>
          <p:cNvPr id="5" name="Rectangle 3"/>
          <p:cNvSpPr>
            <a:spLocks noGrp="1" noChangeArrowheads="1"/>
          </p:cNvSpPr>
          <p:nvPr>
            <p:ph idx="1"/>
          </p:nvPr>
        </p:nvSpPr>
        <p:spPr bwMode="auto">
          <a:xfrm>
            <a:off x="457200" y="1514475"/>
            <a:ext cx="82296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buNone/>
            </a:pPr>
            <a:r>
              <a:rPr lang="en-US" altLang="en-US" sz="2000" dirty="0"/>
              <a:t>The regression line for body fat index (bfi) as a function of triceps thickness (in mm) is given below.</a:t>
            </a:r>
          </a:p>
          <a:p>
            <a:endParaRPr lang="en-US" altLang="en-US" sz="2000" dirty="0"/>
          </a:p>
          <a:p>
            <a:pPr marL="0" indent="0" algn="ctr">
              <a:buNone/>
            </a:pPr>
            <a:r>
              <a:rPr lang="en-US" altLang="en-US" sz="2000" dirty="0"/>
              <a:t>bfi = 14.59 + (0.74 × triceps thickness)</a:t>
            </a:r>
          </a:p>
          <a:p>
            <a:endParaRPr lang="en-US" altLang="en-US" sz="2000" dirty="0"/>
          </a:p>
          <a:p>
            <a:pPr marL="0" indent="0">
              <a:buNone/>
            </a:pPr>
            <a:r>
              <a:rPr lang="en-US" altLang="en-US" sz="2000" dirty="0"/>
              <a:t>What is the average amount by which bfi changes when triceps thickness increases by 1 mm?</a:t>
            </a:r>
          </a:p>
          <a:p>
            <a:endParaRPr lang="en-US" altLang="en-US" sz="2000" dirty="0"/>
          </a:p>
          <a:p>
            <a:pPr marL="342900" indent="-342900">
              <a:spcAft>
                <a:spcPts val="600"/>
              </a:spcAft>
              <a:buClrTx/>
              <a:buSzPct val="80000"/>
              <a:buFont typeface="+mj-lt"/>
              <a:buAutoNum type="alphaLcParenR"/>
            </a:pPr>
            <a:r>
              <a:rPr lang="en-US" altLang="en-US" sz="2000" dirty="0">
                <a:cs typeface="Arial" charset="0"/>
              </a:rPr>
              <a:t>0.74</a:t>
            </a:r>
          </a:p>
          <a:p>
            <a:pPr marL="342900" indent="-342900">
              <a:spcAft>
                <a:spcPts val="600"/>
              </a:spcAft>
              <a:buClrTx/>
              <a:buSzPct val="80000"/>
              <a:buFont typeface="+mj-lt"/>
              <a:buAutoNum type="alphaLcParenR"/>
            </a:pPr>
            <a:r>
              <a:rPr lang="en-US" altLang="en-US" sz="2000" dirty="0">
                <a:cs typeface="Arial" charset="0"/>
              </a:rPr>
              <a:t>1.48</a:t>
            </a:r>
          </a:p>
          <a:p>
            <a:pPr marL="342900" indent="-342900">
              <a:spcAft>
                <a:spcPts val="600"/>
              </a:spcAft>
              <a:buClrTx/>
              <a:buSzPct val="80000"/>
              <a:buFont typeface="+mj-lt"/>
              <a:buAutoNum type="alphaLcParenR"/>
            </a:pPr>
            <a:r>
              <a:rPr lang="en-US" altLang="en-US" sz="2000" dirty="0">
                <a:cs typeface="Arial" charset="0"/>
              </a:rPr>
              <a:t>14.59</a:t>
            </a:r>
          </a:p>
          <a:p>
            <a:pPr marL="342900" indent="-342900">
              <a:spcAft>
                <a:spcPts val="600"/>
              </a:spcAft>
              <a:buClrTx/>
              <a:buSzPct val="80000"/>
              <a:buFont typeface="+mj-lt"/>
              <a:buAutoNum type="alphaLcParenR"/>
            </a:pPr>
            <a:r>
              <a:rPr lang="en-US" altLang="en-US" sz="2000" dirty="0">
                <a:cs typeface="Arial" charset="0"/>
              </a:rPr>
              <a:t>15.33</a:t>
            </a:r>
            <a:endParaRPr lang="en-US" altLang="en-US" sz="2000" dirty="0"/>
          </a:p>
        </p:txBody>
      </p:sp>
      <p:sp>
        <p:nvSpPr>
          <p:cNvPr id="2" name="Slide Number Placeholder 1">
            <a:extLst>
              <a:ext uri="{FF2B5EF4-FFF2-40B4-BE49-F238E27FC236}">
                <a16:creationId xmlns:a16="http://schemas.microsoft.com/office/drawing/2014/main" id="{192C191A-645E-2F4A-A787-6E364AAD7989}"/>
              </a:ext>
            </a:extLst>
          </p:cNvPr>
          <p:cNvSpPr>
            <a:spLocks noGrp="1"/>
          </p:cNvSpPr>
          <p:nvPr>
            <p:ph type="sldNum" sz="quarter" idx="12"/>
          </p:nvPr>
        </p:nvSpPr>
        <p:spPr/>
        <p:txBody>
          <a:bodyPr/>
          <a:lstStyle/>
          <a:p>
            <a:fld id="{3B9E36B2-B467-4880-AB23-8F1A06B4F20F}" type="slidenum">
              <a:rPr lang="en-US" smtClean="0"/>
              <a:pPr/>
              <a:t>8</a:t>
            </a:fld>
            <a:endParaRPr lang="en-US"/>
          </a:p>
        </p:txBody>
      </p:sp>
    </p:spTree>
    <p:extLst>
      <p:ext uri="{BB962C8B-B14F-4D97-AF65-F5344CB8AC3E}">
        <p14:creationId xmlns:p14="http://schemas.microsoft.com/office/powerpoint/2010/main" val="257378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85775" y="-196025"/>
            <a:ext cx="8229600" cy="1143000"/>
          </a:xfrm>
        </p:spPr>
        <p:txBody>
          <a:bodyPr/>
          <a:lstStyle/>
          <a:p>
            <a:pPr eaLnBrk="1" hangingPunct="1"/>
            <a:r>
              <a:rPr lang="en-US" altLang="en-US" dirty="0">
                <a:solidFill>
                  <a:srgbClr val="9E0000"/>
                </a:solidFill>
                <a:ea typeface="ＭＳ Ｐゴシック" pitchFamily="34" charset="-128"/>
              </a:rPr>
              <a:t>Regression Line </a:t>
            </a:r>
          </a:p>
        </p:txBody>
      </p:sp>
      <p:sp>
        <p:nvSpPr>
          <p:cNvPr id="5" name="Rectangle 3"/>
          <p:cNvSpPr>
            <a:spLocks noGrp="1" noChangeArrowheads="1"/>
          </p:cNvSpPr>
          <p:nvPr>
            <p:ph idx="1"/>
          </p:nvPr>
        </p:nvSpPr>
        <p:spPr bwMode="auto">
          <a:xfrm>
            <a:off x="457200" y="1143000"/>
            <a:ext cx="82296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buNone/>
            </a:pPr>
            <a:r>
              <a:rPr lang="en-US" altLang="en-US" sz="2000" dirty="0"/>
              <a:t>The regression line for body fat index (bfi) as a function of triceps thickness (in mm) is given below.</a:t>
            </a:r>
          </a:p>
          <a:p>
            <a:endParaRPr lang="en-US" altLang="en-US" sz="2000" dirty="0"/>
          </a:p>
          <a:p>
            <a:pPr marL="0" indent="0" algn="ctr">
              <a:buNone/>
            </a:pPr>
            <a:r>
              <a:rPr lang="en-US" altLang="en-US" sz="2000" dirty="0"/>
              <a:t>bfi = 14.59 + (0.74 × triceps thickness)</a:t>
            </a:r>
          </a:p>
          <a:p>
            <a:endParaRPr lang="en-US" altLang="en-US" sz="2000" dirty="0"/>
          </a:p>
          <a:p>
            <a:pPr marL="0" indent="0">
              <a:buNone/>
            </a:pPr>
            <a:r>
              <a:rPr lang="en-US" altLang="en-US" sz="2000" dirty="0"/>
              <a:t>Predict the bfi for individuals with triceps thickness of 35 mm.</a:t>
            </a:r>
          </a:p>
          <a:p>
            <a:endParaRPr lang="en-US" altLang="en-US" sz="2000" dirty="0"/>
          </a:p>
          <a:p>
            <a:pPr marL="342900" indent="-342900">
              <a:spcAft>
                <a:spcPts val="600"/>
              </a:spcAft>
              <a:buClrTx/>
              <a:buSzPct val="80000"/>
              <a:buFont typeface="+mj-lt"/>
              <a:buAutoNum type="alphaLcParenR"/>
            </a:pPr>
            <a:r>
              <a:rPr lang="en-US" altLang="en-US" sz="2000" dirty="0"/>
              <a:t>14.59 + 0.74 = 15.33</a:t>
            </a:r>
          </a:p>
          <a:p>
            <a:pPr marL="342900" indent="-342900">
              <a:spcAft>
                <a:spcPts val="600"/>
              </a:spcAft>
              <a:buClrTx/>
              <a:buSzPct val="80000"/>
              <a:buFont typeface="+mj-lt"/>
              <a:buAutoNum type="alphaLcParenR"/>
            </a:pPr>
            <a:r>
              <a:rPr lang="en-US" altLang="en-US" sz="2000" dirty="0"/>
              <a:t>14.59 + 35 = 49.59</a:t>
            </a:r>
          </a:p>
          <a:p>
            <a:pPr marL="342900" indent="-342900">
              <a:spcAft>
                <a:spcPts val="600"/>
              </a:spcAft>
              <a:buClrTx/>
              <a:buSzPct val="80000"/>
              <a:buFont typeface="+mj-lt"/>
              <a:buAutoNum type="alphaLcParenR"/>
            </a:pPr>
            <a:r>
              <a:rPr lang="en-US" altLang="en-US" sz="2000" dirty="0"/>
              <a:t>14.59 + (0.74 × 35) = 40.49</a:t>
            </a:r>
          </a:p>
          <a:p>
            <a:pPr marL="342900" indent="-342900">
              <a:spcAft>
                <a:spcPts val="600"/>
              </a:spcAft>
              <a:buClrTx/>
              <a:buSzPct val="80000"/>
              <a:buFont typeface="+mj-lt"/>
              <a:buAutoNum type="alphaLcParenR"/>
            </a:pPr>
            <a:r>
              <a:rPr lang="en-US" altLang="en-US" sz="2000" dirty="0"/>
              <a:t>0.74 × 35 = 25.9</a:t>
            </a:r>
          </a:p>
        </p:txBody>
      </p:sp>
      <p:sp>
        <p:nvSpPr>
          <p:cNvPr id="2" name="Slide Number Placeholder 1">
            <a:extLst>
              <a:ext uri="{FF2B5EF4-FFF2-40B4-BE49-F238E27FC236}">
                <a16:creationId xmlns:a16="http://schemas.microsoft.com/office/drawing/2014/main" id="{69AAE10C-8206-2848-B11A-B60781A62372}"/>
              </a:ext>
            </a:extLst>
          </p:cNvPr>
          <p:cNvSpPr>
            <a:spLocks noGrp="1"/>
          </p:cNvSpPr>
          <p:nvPr>
            <p:ph type="sldNum" sz="quarter" idx="12"/>
          </p:nvPr>
        </p:nvSpPr>
        <p:spPr/>
        <p:txBody>
          <a:bodyPr/>
          <a:lstStyle/>
          <a:p>
            <a:fld id="{3B9E36B2-B467-4880-AB23-8F1A06B4F20F}" type="slidenum">
              <a:rPr lang="en-US" smtClean="0"/>
              <a:pPr/>
              <a:t>9</a:t>
            </a:fld>
            <a:endParaRPr lang="en-US"/>
          </a:p>
        </p:txBody>
      </p:sp>
    </p:spTree>
    <p:extLst>
      <p:ext uri="{BB962C8B-B14F-4D97-AF65-F5344CB8AC3E}">
        <p14:creationId xmlns:p14="http://schemas.microsoft.com/office/powerpoint/2010/main" val="3598079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4497</TotalTime>
  <Words>3140</Words>
  <Application>Microsoft Macintosh PowerPoint</Application>
  <PresentationFormat>On-screen Show (4:3)</PresentationFormat>
  <Paragraphs>455</Paragraphs>
  <Slides>58</Slides>
  <Notes>13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74" baseType="lpstr">
      <vt:lpstr>ＭＳ Ｐゴシック</vt:lpstr>
      <vt:lpstr>Arial</vt:lpstr>
      <vt:lpstr>Calibri</vt:lpstr>
      <vt:lpstr>Cambria Math</vt:lpstr>
      <vt:lpstr>Constantia</vt:lpstr>
      <vt:lpstr>Garamond</vt:lpstr>
      <vt:lpstr>Gill Sans</vt:lpstr>
      <vt:lpstr>Monotype Sorts</vt:lpstr>
      <vt:lpstr>Symbol</vt:lpstr>
      <vt:lpstr>Times New Roman</vt:lpstr>
      <vt:lpstr>Wingdings</vt:lpstr>
      <vt:lpstr>Wingdings 2</vt:lpstr>
      <vt:lpstr>Flow</vt:lpstr>
      <vt:lpstr>Clip</vt:lpstr>
      <vt:lpstr>Equation</vt:lpstr>
      <vt:lpstr>Chart</vt:lpstr>
      <vt:lpstr>CHAPTER 5:  Regression</vt:lpstr>
      <vt:lpstr>In chapter 5, we cover …</vt:lpstr>
      <vt:lpstr>Linear Regression</vt:lpstr>
      <vt:lpstr>Regression line (1 of 2)</vt:lpstr>
      <vt:lpstr>Regression line (2 of 2)</vt:lpstr>
      <vt:lpstr>Apply your knowledge</vt:lpstr>
      <vt:lpstr>Regression Line</vt:lpstr>
      <vt:lpstr>Regression Line </vt:lpstr>
      <vt:lpstr>Regression Line </vt:lpstr>
      <vt:lpstr>Regression Line </vt:lpstr>
      <vt:lpstr>Regression Line</vt:lpstr>
      <vt:lpstr>Regression Line</vt:lpstr>
      <vt:lpstr>Regression Line </vt:lpstr>
      <vt:lpstr>Least Squares</vt:lpstr>
      <vt:lpstr>The least-squares regression line</vt:lpstr>
      <vt:lpstr>Least Squares Regression Line</vt:lpstr>
      <vt:lpstr>Prediction via regression line</vt:lpstr>
      <vt:lpstr>Regression Calculation Case Study</vt:lpstr>
      <vt:lpstr>Regression Calculation Case Study</vt:lpstr>
      <vt:lpstr>Regression Calculation Case Study</vt:lpstr>
      <vt:lpstr>Apply your knowledge</vt:lpstr>
      <vt:lpstr>PowerPoint Presentation</vt:lpstr>
      <vt:lpstr>Examples of technology</vt:lpstr>
      <vt:lpstr>Least-Squares Regression Line (1 of 2)</vt:lpstr>
      <vt:lpstr>Least-Squares Regression Line (2 of 2)</vt:lpstr>
      <vt:lpstr>Facts about least-squares regression</vt:lpstr>
      <vt:lpstr>Facts about Least Squares</vt:lpstr>
      <vt:lpstr>Facts about Least Squares </vt:lpstr>
      <vt:lpstr>The square of the correlation</vt:lpstr>
      <vt:lpstr>Facts about Least Squares</vt:lpstr>
      <vt:lpstr>Facts about Least Squares</vt:lpstr>
      <vt:lpstr>Residuals (1 of 2)</vt:lpstr>
      <vt:lpstr>Residuals (2 of 2)</vt:lpstr>
      <vt:lpstr>Residual plot</vt:lpstr>
      <vt:lpstr>Residuals (1 of 4)</vt:lpstr>
      <vt:lpstr>Residuals (2 of 4)</vt:lpstr>
      <vt:lpstr>Residuals (3 of 4)</vt:lpstr>
      <vt:lpstr>Residuals (4 of 4)</vt:lpstr>
      <vt:lpstr>Apply your knowledge</vt:lpstr>
      <vt:lpstr>Influential observations</vt:lpstr>
      <vt:lpstr>Outliers and influential points</vt:lpstr>
      <vt:lpstr>Outliers: Case Study</vt:lpstr>
      <vt:lpstr>Influential Observation (1 of 3)</vt:lpstr>
      <vt:lpstr>Influential Observation (2 of 3)</vt:lpstr>
      <vt:lpstr>Influential Observation (3 of 3)</vt:lpstr>
      <vt:lpstr>Cautions about correlation and regression</vt:lpstr>
      <vt:lpstr>Cautions about correlation and regression</vt:lpstr>
      <vt:lpstr>Caution: beware of extrapolation (1 of 2)</vt:lpstr>
      <vt:lpstr>Caution: beware of extrapolation (2 of 2)</vt:lpstr>
      <vt:lpstr>Caution: beware of lurking variables</vt:lpstr>
      <vt:lpstr>Correlation does not imply causation</vt:lpstr>
      <vt:lpstr>Evidence of causation</vt:lpstr>
      <vt:lpstr>Correlation, prediction, and big data</vt:lpstr>
      <vt:lpstr>Causation (1 of 3)</vt:lpstr>
      <vt:lpstr>Causation (2 of 3)</vt:lpstr>
      <vt:lpstr>Causation (3 of 3) </vt:lpstr>
      <vt:lpstr>Big Data (1 of 2) </vt:lpstr>
      <vt:lpstr>Big Data (2 of 2)</vt:lpstr>
    </vt:vector>
  </TitlesOfParts>
  <Company>ISD 194</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  Getting Started</dc:title>
  <dc:creator>drmark.gebert@gmail.com</dc:creator>
  <cp:lastModifiedBy>Sergazy Nurbavliyev</cp:lastModifiedBy>
  <cp:revision>264</cp:revision>
  <cp:lastPrinted>2018-01-27T03:01:36Z</cp:lastPrinted>
  <dcterms:created xsi:type="dcterms:W3CDTF">2011-07-11T00:21:16Z</dcterms:created>
  <dcterms:modified xsi:type="dcterms:W3CDTF">2018-01-27T03:03:08Z</dcterms:modified>
</cp:coreProperties>
</file>