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97" r:id="rId2"/>
    <p:sldId id="334" r:id="rId3"/>
    <p:sldId id="353" r:id="rId4"/>
    <p:sldId id="359" r:id="rId5"/>
    <p:sldId id="339" r:id="rId6"/>
    <p:sldId id="340" r:id="rId7"/>
    <p:sldId id="354" r:id="rId8"/>
    <p:sldId id="355" r:id="rId9"/>
    <p:sldId id="357" r:id="rId10"/>
    <p:sldId id="341" r:id="rId11"/>
    <p:sldId id="351" r:id="rId12"/>
    <p:sldId id="360" r:id="rId13"/>
    <p:sldId id="342" r:id="rId14"/>
    <p:sldId id="361" r:id="rId15"/>
    <p:sldId id="343" r:id="rId16"/>
    <p:sldId id="397" r:id="rId17"/>
    <p:sldId id="396" r:id="rId18"/>
    <p:sldId id="363" r:id="rId19"/>
    <p:sldId id="365" r:id="rId20"/>
    <p:sldId id="367" r:id="rId21"/>
    <p:sldId id="369" r:id="rId22"/>
    <p:sldId id="371" r:id="rId23"/>
    <p:sldId id="373" r:id="rId24"/>
    <p:sldId id="344" r:id="rId25"/>
    <p:sldId id="345" r:id="rId26"/>
    <p:sldId id="352" r:id="rId27"/>
    <p:sldId id="395" r:id="rId28"/>
    <p:sldId id="375" r:id="rId29"/>
    <p:sldId id="377" r:id="rId30"/>
    <p:sldId id="379" r:id="rId31"/>
    <p:sldId id="381" r:id="rId32"/>
    <p:sldId id="346" r:id="rId33"/>
    <p:sldId id="384" r:id="rId34"/>
    <p:sldId id="386" r:id="rId35"/>
    <p:sldId id="388" r:id="rId36"/>
    <p:sldId id="390" r:id="rId37"/>
    <p:sldId id="392" r:id="rId38"/>
    <p:sldId id="349" r:id="rId39"/>
    <p:sldId id="394"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CE-JAM" lastIdx="2" clrIdx="0"/>
  <p:cmAuthor id="1" name="John Doe" initials="C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B40000"/>
    <a:srgbClr val="083C6C"/>
    <a:srgbClr val="0C5CA4"/>
    <a:srgbClr val="8C5846"/>
    <a:srgbClr val="03271F"/>
    <a:srgbClr val="D20000"/>
    <a:srgbClr val="FF2525"/>
    <a:srgbClr val="EA0000"/>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9" autoAdjust="0"/>
    <p:restoredTop sz="94139" autoAdjust="0"/>
  </p:normalViewPr>
  <p:slideViewPr>
    <p:cSldViewPr snapToGrid="0" snapToObjects="1">
      <p:cViewPr varScale="1">
        <p:scale>
          <a:sx n="90" d="100"/>
          <a:sy n="90" d="100"/>
        </p:scale>
        <p:origin x="1744" y="200"/>
      </p:cViewPr>
      <p:guideLst>
        <p:guide orient="horz" pos="2160"/>
        <p:guide pos="2880"/>
      </p:guideLst>
    </p:cSldViewPr>
  </p:slideViewPr>
  <p:outlineViewPr>
    <p:cViewPr>
      <p:scale>
        <a:sx n="33" d="100"/>
        <a:sy n="33" d="100"/>
      </p:scale>
      <p:origin x="0" y="-103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8B5C72A-7EE3-455A-95E1-A79A80A99B89}" type="datetime1">
              <a:rPr lang="en-US"/>
              <a:pPr/>
              <a:t>2/15/18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7005B84-EFC2-4FBC-92CC-9968AC703331}" type="slidenum">
              <a:rPr lang="en-US"/>
              <a:pPr/>
              <a:t>‹#›</a:t>
            </a:fld>
            <a:endParaRPr lang="en-US"/>
          </a:p>
        </p:txBody>
      </p:sp>
    </p:spTree>
    <p:extLst>
      <p:ext uri="{BB962C8B-B14F-4D97-AF65-F5344CB8AC3E}">
        <p14:creationId xmlns:p14="http://schemas.microsoft.com/office/powerpoint/2010/main" val="2053207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a:latin typeface="Calibri" pitchFamily="34" charset="0"/>
              </a:rPr>
              <a:t>Basic Practice of Statistics - 3rd Edition</a:t>
            </a:r>
          </a:p>
        </p:txBody>
      </p:sp>
      <p:sp>
        <p:nvSpPr>
          <p:cNvPr id="174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a:latin typeface="Calibri" pitchFamily="34" charset="0"/>
              </a:rPr>
              <a:t>Chapter 5</a:t>
            </a:r>
          </a:p>
        </p:txBody>
      </p:sp>
      <p:sp>
        <p:nvSpPr>
          <p:cNvPr id="17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4F941F-3703-4FA3-9604-6DD1AF4F6829}" type="slidenum">
              <a:rPr lang="en-US" sz="1200">
                <a:latin typeface="Calibri" pitchFamily="34" charset="0"/>
              </a:rPr>
              <a:pPr eaLnBrk="1" hangingPunct="1"/>
              <a:t>1</a:t>
            </a:fld>
            <a:endParaRPr lang="en-US" sz="1200">
              <a:latin typeface="Calibri" pitchFamily="34" charset="0"/>
            </a:endParaRPr>
          </a:p>
        </p:txBody>
      </p:sp>
      <p:sp>
        <p:nvSpPr>
          <p:cNvPr id="17412"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117531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7005B84-EFC2-4FBC-92CC-9968AC703331}" type="slidenum">
              <a:rPr lang="en-US" smtClean="0"/>
              <a:pPr/>
              <a:t>5</a:t>
            </a:fld>
            <a:endParaRPr lang="en-US"/>
          </a:p>
        </p:txBody>
      </p:sp>
    </p:spTree>
    <p:extLst>
      <p:ext uri="{BB962C8B-B14F-4D97-AF65-F5344CB8AC3E}">
        <p14:creationId xmlns:p14="http://schemas.microsoft.com/office/powerpoint/2010/main" val="324429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7005B84-EFC2-4FBC-92CC-9968AC703331}" type="slidenum">
              <a:rPr lang="en-US" smtClean="0"/>
              <a:pPr/>
              <a:t>15</a:t>
            </a:fld>
            <a:endParaRPr lang="en-US"/>
          </a:p>
        </p:txBody>
      </p:sp>
    </p:spTree>
    <p:extLst>
      <p:ext uri="{BB962C8B-B14F-4D97-AF65-F5344CB8AC3E}">
        <p14:creationId xmlns:p14="http://schemas.microsoft.com/office/powerpoint/2010/main" val="165502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latin typeface="Arial" pitchFamily="34" charset="0"/>
                <a:ea typeface="ＭＳ Ｐゴシック" pitchFamily="34" charset="-128"/>
                <a:cs typeface="Arial" pitchFamily="34" charset="0"/>
              </a:rPr>
              <a:t>The technique for finding such probabilities is found in Chapter 3.</a:t>
            </a:r>
          </a:p>
        </p:txBody>
      </p:sp>
      <p:sp>
        <p:nvSpPr>
          <p:cNvPr id="4" name="Slide Number Placeholder 3"/>
          <p:cNvSpPr>
            <a:spLocks noGrp="1"/>
          </p:cNvSpPr>
          <p:nvPr>
            <p:ph type="sldNum" sz="quarter" idx="10"/>
          </p:nvPr>
        </p:nvSpPr>
        <p:spPr/>
        <p:txBody>
          <a:bodyPr/>
          <a:lstStyle/>
          <a:p>
            <a:fld id="{77005B84-EFC2-4FBC-92CC-9968AC703331}" type="slidenum">
              <a:rPr lang="en-US" smtClean="0"/>
              <a:pPr/>
              <a:t>25</a:t>
            </a:fld>
            <a:endParaRPr lang="en-US"/>
          </a:p>
        </p:txBody>
      </p:sp>
    </p:spTree>
    <p:extLst>
      <p:ext uri="{BB962C8B-B14F-4D97-AF65-F5344CB8AC3E}">
        <p14:creationId xmlns:p14="http://schemas.microsoft.com/office/powerpoint/2010/main" val="378611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a:t>
            </a:r>
            <a:r>
              <a:rPr lang="en-US" dirty="0" err="1"/>
              <a:t>Peathegee</a:t>
            </a:r>
            <a:r>
              <a:rPr lang="en-US" dirty="0"/>
              <a:t> Inc/Getty Images</a:t>
            </a:r>
          </a:p>
        </p:txBody>
      </p:sp>
      <p:sp>
        <p:nvSpPr>
          <p:cNvPr id="4" name="Slide Number Placeholder 3"/>
          <p:cNvSpPr>
            <a:spLocks noGrp="1"/>
          </p:cNvSpPr>
          <p:nvPr>
            <p:ph type="sldNum" sz="quarter" idx="10"/>
          </p:nvPr>
        </p:nvSpPr>
        <p:spPr/>
        <p:txBody>
          <a:bodyPr/>
          <a:lstStyle/>
          <a:p>
            <a:fld id="{77005B84-EFC2-4FBC-92CC-9968AC703331}" type="slidenum">
              <a:rPr lang="en-US" smtClean="0"/>
              <a:pPr/>
              <a:t>26</a:t>
            </a:fld>
            <a:endParaRPr lang="en-US"/>
          </a:p>
        </p:txBody>
      </p:sp>
    </p:spTree>
    <p:extLst>
      <p:ext uri="{BB962C8B-B14F-4D97-AF65-F5344CB8AC3E}">
        <p14:creationId xmlns:p14="http://schemas.microsoft.com/office/powerpoint/2010/main" val="267519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7005B84-EFC2-4FBC-92CC-9968AC703331}" type="slidenum">
              <a:rPr lang="en-US" smtClean="0"/>
              <a:pPr/>
              <a:t>32</a:t>
            </a:fld>
            <a:endParaRPr lang="en-US"/>
          </a:p>
        </p:txBody>
      </p:sp>
    </p:spTree>
    <p:extLst>
      <p:ext uri="{BB962C8B-B14F-4D97-AF65-F5344CB8AC3E}">
        <p14:creationId xmlns:p14="http://schemas.microsoft.com/office/powerpoint/2010/main" val="420587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05B84-EFC2-4FBC-92CC-9968AC703331}" type="slidenum">
              <a:rPr lang="en-US" smtClean="0"/>
              <a:pPr/>
              <a:t>38</a:t>
            </a:fld>
            <a:endParaRPr lang="en-US"/>
          </a:p>
        </p:txBody>
      </p:sp>
    </p:spTree>
    <p:extLst>
      <p:ext uri="{BB962C8B-B14F-4D97-AF65-F5344CB8AC3E}">
        <p14:creationId xmlns:p14="http://schemas.microsoft.com/office/powerpoint/2010/main" val="293362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r>
              <a:rPr lang="en-US"/>
              <a:t>BPS - 5th Ed.</a:t>
            </a:r>
          </a:p>
        </p:txBody>
      </p:sp>
      <p:sp>
        <p:nvSpPr>
          <p:cNvPr id="19" name="Footer Placeholder 18"/>
          <p:cNvSpPr>
            <a:spLocks noGrp="1"/>
          </p:cNvSpPr>
          <p:nvPr>
            <p:ph type="ftr" sz="quarter" idx="11"/>
          </p:nvPr>
        </p:nvSpPr>
        <p:spPr/>
        <p:txBody>
          <a:bodyPr/>
          <a:lstStyle/>
          <a:p>
            <a:pPr>
              <a:defRPr/>
            </a:pPr>
            <a:r>
              <a:rPr lang="en-US"/>
              <a:t>Chapter 5</a:t>
            </a:r>
          </a:p>
        </p:txBody>
      </p:sp>
      <p:sp>
        <p:nvSpPr>
          <p:cNvPr id="27" name="Slide Number Placeholder 26"/>
          <p:cNvSpPr>
            <a:spLocks noGrp="1"/>
          </p:cNvSpPr>
          <p:nvPr>
            <p:ph type="sldNum" sz="quarter" idx="12"/>
          </p:nvPr>
        </p:nvSpPr>
        <p:spPr/>
        <p:txBody>
          <a:bodyPr/>
          <a:lstStyle/>
          <a:p>
            <a:fld id="{7750E41B-DC42-417E-A0B7-C87892EBBF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BPS - 5th Ed.</a:t>
            </a:r>
          </a:p>
        </p:txBody>
      </p:sp>
      <p:sp>
        <p:nvSpPr>
          <p:cNvPr id="5" name="Footer Placeholder 4"/>
          <p:cNvSpPr>
            <a:spLocks noGrp="1"/>
          </p:cNvSpPr>
          <p:nvPr>
            <p:ph type="ftr" sz="quarter" idx="11"/>
          </p:nvPr>
        </p:nvSpPr>
        <p:spPr/>
        <p:txBody>
          <a:bodyPr/>
          <a:lstStyle/>
          <a:p>
            <a:pPr>
              <a:defRPr/>
            </a:pPr>
            <a:r>
              <a:rPr lang="en-US"/>
              <a:t>Chapter 5</a:t>
            </a:r>
          </a:p>
        </p:txBody>
      </p:sp>
      <p:sp>
        <p:nvSpPr>
          <p:cNvPr id="6" name="Slide Number Placeholder 5"/>
          <p:cNvSpPr>
            <a:spLocks noGrp="1"/>
          </p:cNvSpPr>
          <p:nvPr>
            <p:ph type="sldNum" sz="quarter" idx="12"/>
          </p:nvPr>
        </p:nvSpPr>
        <p:spPr/>
        <p:txBody>
          <a:bodyPr/>
          <a:lstStyle/>
          <a:p>
            <a:fld id="{9BC1030A-EB1B-42D9-B220-F99C6FD47E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BPS - 5th Ed.</a:t>
            </a:r>
          </a:p>
        </p:txBody>
      </p:sp>
      <p:sp>
        <p:nvSpPr>
          <p:cNvPr id="5" name="Footer Placeholder 4"/>
          <p:cNvSpPr>
            <a:spLocks noGrp="1"/>
          </p:cNvSpPr>
          <p:nvPr>
            <p:ph type="ftr" sz="quarter" idx="11"/>
          </p:nvPr>
        </p:nvSpPr>
        <p:spPr/>
        <p:txBody>
          <a:bodyPr/>
          <a:lstStyle/>
          <a:p>
            <a:pPr>
              <a:defRPr/>
            </a:pPr>
            <a:r>
              <a:rPr lang="en-US"/>
              <a:t>Chapter 5</a:t>
            </a:r>
          </a:p>
        </p:txBody>
      </p:sp>
      <p:sp>
        <p:nvSpPr>
          <p:cNvPr id="6" name="Slide Number Placeholder 5"/>
          <p:cNvSpPr>
            <a:spLocks noGrp="1"/>
          </p:cNvSpPr>
          <p:nvPr>
            <p:ph type="sldNum" sz="quarter" idx="12"/>
          </p:nvPr>
        </p:nvSpPr>
        <p:spPr/>
        <p:txBody>
          <a:bodyPr/>
          <a:lstStyle/>
          <a:p>
            <a:fld id="{43306013-A07E-4B62-B6E9-BA87B56EB2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714500"/>
            <a:ext cx="381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4500"/>
            <a:ext cx="381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r>
              <a:rPr lang="en-US"/>
              <a:t>BPS - 5th Ed.</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t>Chapter 5</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B46BD6F-FDDC-44B9-A1BE-DA09765D1233}" type="slidenum">
              <a:rPr lang="en-US" altLang="en-US"/>
              <a:pPr/>
              <a:t>‹#›</a:t>
            </a:fld>
            <a:endParaRPr lang="en-US" altLang="en-US"/>
          </a:p>
        </p:txBody>
      </p:sp>
    </p:spTree>
    <p:extLst>
      <p:ext uri="{BB962C8B-B14F-4D97-AF65-F5344CB8AC3E}">
        <p14:creationId xmlns:p14="http://schemas.microsoft.com/office/powerpoint/2010/main" val="3156444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457200" y="1066800"/>
            <a:ext cx="8229600" cy="1600200"/>
          </a:xfrm>
        </p:spPr>
        <p:txBody>
          <a:bodyPr/>
          <a:lstStyle>
            <a:lvl1pPr>
              <a:buClr>
                <a:srgbClr val="004D26"/>
              </a:buClr>
              <a:defRPr sz="2000"/>
            </a:lvl1pPr>
            <a:lvl3pPr>
              <a:buClr>
                <a:srgbClr val="004D26"/>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0"/>
          </p:nvPr>
        </p:nvSpPr>
        <p:spPr>
          <a:xfrm>
            <a:off x="457200" y="4724400"/>
            <a:ext cx="8458200" cy="1828800"/>
          </a:xfrm>
        </p:spPr>
        <p:txBody>
          <a:bodyPr/>
          <a:lstStyle>
            <a:lvl1pPr>
              <a:buClr>
                <a:srgbClr val="004D26"/>
              </a:buClr>
              <a:defRPr sz="2000"/>
            </a:lvl1pPr>
            <a:lvl3pPr>
              <a:buClr>
                <a:srgbClr val="004D26"/>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883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BPS - 5th Ed.</a:t>
            </a:r>
          </a:p>
        </p:txBody>
      </p:sp>
      <p:sp>
        <p:nvSpPr>
          <p:cNvPr id="5" name="Footer Placeholder 4"/>
          <p:cNvSpPr>
            <a:spLocks noGrp="1"/>
          </p:cNvSpPr>
          <p:nvPr>
            <p:ph type="ftr" sz="quarter" idx="11"/>
          </p:nvPr>
        </p:nvSpPr>
        <p:spPr/>
        <p:txBody>
          <a:bodyPr/>
          <a:lstStyle/>
          <a:p>
            <a:pPr>
              <a:defRPr/>
            </a:pPr>
            <a:r>
              <a:rPr lang="en-US"/>
              <a:t>Chapter 5</a:t>
            </a:r>
          </a:p>
        </p:txBody>
      </p:sp>
      <p:sp>
        <p:nvSpPr>
          <p:cNvPr id="6" name="Slide Number Placeholder 5"/>
          <p:cNvSpPr>
            <a:spLocks noGrp="1"/>
          </p:cNvSpPr>
          <p:nvPr>
            <p:ph type="sldNum" sz="quarter" idx="12"/>
          </p:nvPr>
        </p:nvSpPr>
        <p:spPr/>
        <p:txBody>
          <a:bodyPr/>
          <a:lstStyle/>
          <a:p>
            <a:fld id="{3B9E36B2-B467-4880-AB23-8F1A06B4F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BPS - 5th Ed.</a:t>
            </a:r>
          </a:p>
        </p:txBody>
      </p:sp>
      <p:sp>
        <p:nvSpPr>
          <p:cNvPr id="5" name="Footer Placeholder 4"/>
          <p:cNvSpPr>
            <a:spLocks noGrp="1"/>
          </p:cNvSpPr>
          <p:nvPr>
            <p:ph type="ftr" sz="quarter" idx="11"/>
          </p:nvPr>
        </p:nvSpPr>
        <p:spPr/>
        <p:txBody>
          <a:bodyPr/>
          <a:lstStyle/>
          <a:p>
            <a:pPr>
              <a:defRPr/>
            </a:pPr>
            <a:r>
              <a:rPr lang="en-US"/>
              <a:t>Chapter 5</a:t>
            </a:r>
          </a:p>
        </p:txBody>
      </p:sp>
      <p:sp>
        <p:nvSpPr>
          <p:cNvPr id="6" name="Slide Number Placeholder 5"/>
          <p:cNvSpPr>
            <a:spLocks noGrp="1"/>
          </p:cNvSpPr>
          <p:nvPr>
            <p:ph type="sldNum" sz="quarter" idx="12"/>
          </p:nvPr>
        </p:nvSpPr>
        <p:spPr/>
        <p:txBody>
          <a:bodyPr/>
          <a:lstStyle/>
          <a:p>
            <a:fld id="{6D7284A2-600D-45DC-90E1-4B77835C7B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BPS - 5th Ed.</a:t>
            </a:r>
          </a:p>
        </p:txBody>
      </p:sp>
      <p:sp>
        <p:nvSpPr>
          <p:cNvPr id="6" name="Footer Placeholder 5"/>
          <p:cNvSpPr>
            <a:spLocks noGrp="1"/>
          </p:cNvSpPr>
          <p:nvPr>
            <p:ph type="ftr" sz="quarter" idx="11"/>
          </p:nvPr>
        </p:nvSpPr>
        <p:spPr/>
        <p:txBody>
          <a:bodyPr/>
          <a:lstStyle/>
          <a:p>
            <a:pPr>
              <a:defRPr/>
            </a:pPr>
            <a:r>
              <a:rPr lang="en-US"/>
              <a:t>Chapter 5</a:t>
            </a:r>
          </a:p>
        </p:txBody>
      </p:sp>
      <p:sp>
        <p:nvSpPr>
          <p:cNvPr id="7" name="Slide Number Placeholder 6"/>
          <p:cNvSpPr>
            <a:spLocks noGrp="1"/>
          </p:cNvSpPr>
          <p:nvPr>
            <p:ph type="sldNum" sz="quarter" idx="12"/>
          </p:nvPr>
        </p:nvSpPr>
        <p:spPr/>
        <p:txBody>
          <a:bodyPr/>
          <a:lstStyle/>
          <a:p>
            <a:fld id="{107EBC45-FA2A-4F7D-9726-107463EE8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BPS - 5th Ed.</a:t>
            </a:r>
          </a:p>
        </p:txBody>
      </p:sp>
      <p:sp>
        <p:nvSpPr>
          <p:cNvPr id="8" name="Footer Placeholder 7"/>
          <p:cNvSpPr>
            <a:spLocks noGrp="1"/>
          </p:cNvSpPr>
          <p:nvPr>
            <p:ph type="ftr" sz="quarter" idx="11"/>
          </p:nvPr>
        </p:nvSpPr>
        <p:spPr/>
        <p:txBody>
          <a:bodyPr/>
          <a:lstStyle/>
          <a:p>
            <a:pPr>
              <a:defRPr/>
            </a:pPr>
            <a:r>
              <a:rPr lang="en-US"/>
              <a:t>Chapter 5</a:t>
            </a:r>
          </a:p>
        </p:txBody>
      </p:sp>
      <p:sp>
        <p:nvSpPr>
          <p:cNvPr id="9" name="Slide Number Placeholder 8"/>
          <p:cNvSpPr>
            <a:spLocks noGrp="1"/>
          </p:cNvSpPr>
          <p:nvPr>
            <p:ph type="sldNum" sz="quarter" idx="12"/>
          </p:nvPr>
        </p:nvSpPr>
        <p:spPr/>
        <p:txBody>
          <a:bodyPr/>
          <a:lstStyle/>
          <a:p>
            <a:fld id="{F0EC9DC8-80F5-4DB1-8B11-0234F6F87F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r>
              <a:rPr lang="en-US"/>
              <a:t>BPS - 5th Ed.</a:t>
            </a:r>
          </a:p>
        </p:txBody>
      </p:sp>
      <p:sp>
        <p:nvSpPr>
          <p:cNvPr id="4" name="Footer Placeholder 3"/>
          <p:cNvSpPr>
            <a:spLocks noGrp="1"/>
          </p:cNvSpPr>
          <p:nvPr>
            <p:ph type="ftr" sz="quarter" idx="11"/>
          </p:nvPr>
        </p:nvSpPr>
        <p:spPr/>
        <p:txBody>
          <a:bodyPr/>
          <a:lstStyle/>
          <a:p>
            <a:pPr>
              <a:defRPr/>
            </a:pPr>
            <a:r>
              <a:rPr lang="en-US"/>
              <a:t>Chapter 5</a:t>
            </a:r>
          </a:p>
        </p:txBody>
      </p:sp>
      <p:sp>
        <p:nvSpPr>
          <p:cNvPr id="5" name="Slide Number Placeholder 4"/>
          <p:cNvSpPr>
            <a:spLocks noGrp="1"/>
          </p:cNvSpPr>
          <p:nvPr>
            <p:ph type="sldNum" sz="quarter" idx="12"/>
          </p:nvPr>
        </p:nvSpPr>
        <p:spPr/>
        <p:txBody>
          <a:bodyPr/>
          <a:lstStyle/>
          <a:p>
            <a:fld id="{A8BFC0E0-2D67-4F09-9805-E820004D8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BPS - 5th Ed.</a:t>
            </a:r>
          </a:p>
        </p:txBody>
      </p:sp>
      <p:sp>
        <p:nvSpPr>
          <p:cNvPr id="3" name="Footer Placeholder 2"/>
          <p:cNvSpPr>
            <a:spLocks noGrp="1"/>
          </p:cNvSpPr>
          <p:nvPr>
            <p:ph type="ftr" sz="quarter" idx="11"/>
          </p:nvPr>
        </p:nvSpPr>
        <p:spPr/>
        <p:txBody>
          <a:bodyPr/>
          <a:lstStyle/>
          <a:p>
            <a:pPr>
              <a:defRPr/>
            </a:pPr>
            <a:r>
              <a:rPr lang="en-US"/>
              <a:t>Chapter 5</a:t>
            </a:r>
          </a:p>
        </p:txBody>
      </p:sp>
      <p:sp>
        <p:nvSpPr>
          <p:cNvPr id="4" name="Slide Number Placeholder 3"/>
          <p:cNvSpPr>
            <a:spLocks noGrp="1"/>
          </p:cNvSpPr>
          <p:nvPr>
            <p:ph type="sldNum" sz="quarter" idx="12"/>
          </p:nvPr>
        </p:nvSpPr>
        <p:spPr/>
        <p:txBody>
          <a:bodyPr/>
          <a:lstStyle/>
          <a:p>
            <a:fld id="{C4782F01-9F1B-4D00-8A3D-B52C881BB6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BPS - 5th Ed.</a:t>
            </a:r>
          </a:p>
        </p:txBody>
      </p:sp>
      <p:sp>
        <p:nvSpPr>
          <p:cNvPr id="6" name="Footer Placeholder 5"/>
          <p:cNvSpPr>
            <a:spLocks noGrp="1"/>
          </p:cNvSpPr>
          <p:nvPr>
            <p:ph type="ftr" sz="quarter" idx="11"/>
          </p:nvPr>
        </p:nvSpPr>
        <p:spPr/>
        <p:txBody>
          <a:bodyPr/>
          <a:lstStyle/>
          <a:p>
            <a:pPr>
              <a:defRPr/>
            </a:pPr>
            <a:r>
              <a:rPr lang="en-US"/>
              <a:t>Chapter 5</a:t>
            </a:r>
          </a:p>
        </p:txBody>
      </p:sp>
      <p:sp>
        <p:nvSpPr>
          <p:cNvPr id="7" name="Slide Number Placeholder 6"/>
          <p:cNvSpPr>
            <a:spLocks noGrp="1"/>
          </p:cNvSpPr>
          <p:nvPr>
            <p:ph type="sldNum" sz="quarter" idx="12"/>
          </p:nvPr>
        </p:nvSpPr>
        <p:spPr/>
        <p:txBody>
          <a:bodyPr/>
          <a:lstStyle/>
          <a:p>
            <a:fld id="{0FAA9381-81E4-45CA-81DC-B46CB546C9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BPS - 5th Ed.</a:t>
            </a:r>
          </a:p>
        </p:txBody>
      </p:sp>
      <p:sp>
        <p:nvSpPr>
          <p:cNvPr id="6" name="Footer Placeholder 5"/>
          <p:cNvSpPr>
            <a:spLocks noGrp="1"/>
          </p:cNvSpPr>
          <p:nvPr>
            <p:ph type="ftr" sz="quarter" idx="11"/>
          </p:nvPr>
        </p:nvSpPr>
        <p:spPr/>
        <p:txBody>
          <a:bodyPr/>
          <a:lstStyle/>
          <a:p>
            <a:pPr>
              <a:defRPr/>
            </a:pPr>
            <a:r>
              <a:rPr lang="en-US"/>
              <a:t>Chapter 5</a:t>
            </a:r>
          </a:p>
        </p:txBody>
      </p:sp>
      <p:sp>
        <p:nvSpPr>
          <p:cNvPr id="7" name="Slide Number Placeholder 6"/>
          <p:cNvSpPr>
            <a:spLocks noGrp="1"/>
          </p:cNvSpPr>
          <p:nvPr>
            <p:ph type="sldNum" sz="quarter" idx="12"/>
          </p:nvPr>
        </p:nvSpPr>
        <p:spPr>
          <a:xfrm>
            <a:off x="8077200" y="6356350"/>
            <a:ext cx="609600" cy="365125"/>
          </a:xfrm>
        </p:spPr>
        <p:txBody>
          <a:bodyPr/>
          <a:lstStyle/>
          <a:p>
            <a:fld id="{CCF2A003-8710-4CD4-8110-33E468165A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BPS - 5th Ed.</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t>Chapter 5</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C8D743-E708-45B6-8E91-6185BD036C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0.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581625" y="2830084"/>
            <a:ext cx="4267199" cy="1244600"/>
          </a:xfrm>
        </p:spPr>
        <p:txBody>
          <a:bodyPr>
            <a:noAutofit/>
          </a:bodyPr>
          <a:lstStyle/>
          <a:p>
            <a:pPr>
              <a:defRPr/>
            </a:pPr>
            <a:r>
              <a:rPr lang="en-US" sz="3200" b="1" cap="none" dirty="0">
                <a:solidFill>
                  <a:schemeClr val="tx1"/>
                </a:solidFill>
                <a:latin typeface="Arial" charset="0"/>
                <a:cs typeface="Arial" charset="0"/>
              </a:rPr>
              <a:t>CHAPTER </a:t>
            </a:r>
            <a:r>
              <a:rPr lang="en-US" sz="3200" b="1" dirty="0">
                <a:solidFill>
                  <a:schemeClr val="tx1"/>
                </a:solidFill>
                <a:latin typeface="Arial" charset="0"/>
                <a:cs typeface="Arial" charset="0"/>
              </a:rPr>
              <a:t>12</a:t>
            </a:r>
            <a:r>
              <a:rPr lang="en-US" sz="3200" b="1" cap="none" dirty="0">
                <a:solidFill>
                  <a:schemeClr val="tx1"/>
                </a:solidFill>
                <a:latin typeface="Arial" charset="0"/>
                <a:cs typeface="Arial" charset="0"/>
              </a:rPr>
              <a:t>:</a:t>
            </a:r>
            <a:br>
              <a:rPr lang="en-US" sz="3200" b="1" cap="none" dirty="0">
                <a:solidFill>
                  <a:schemeClr val="tx1"/>
                </a:solidFill>
                <a:latin typeface="Arial" charset="0"/>
                <a:cs typeface="Arial" charset="0"/>
              </a:rPr>
            </a:br>
            <a:r>
              <a:rPr lang="en-US" sz="3200" b="1" dirty="0">
                <a:solidFill>
                  <a:schemeClr val="tx1"/>
                </a:solidFill>
                <a:latin typeface="Arial" charset="0"/>
                <a:cs typeface="Arial" charset="0"/>
              </a:rPr>
              <a:t>Introducing Probability</a:t>
            </a:r>
            <a:endParaRPr lang="en-US" sz="3200" b="1" cap="none" dirty="0">
              <a:solidFill>
                <a:schemeClr val="tx1"/>
              </a:solidFill>
              <a:latin typeface="Arial" charset="0"/>
              <a:cs typeface="Arial" charset="0"/>
            </a:endParaRPr>
          </a:p>
        </p:txBody>
      </p:sp>
      <p:sp>
        <p:nvSpPr>
          <p:cNvPr id="5" name="Rectangle 4"/>
          <p:cNvSpPr/>
          <p:nvPr/>
        </p:nvSpPr>
        <p:spPr>
          <a:xfrm>
            <a:off x="4744128" y="4441444"/>
            <a:ext cx="3974950" cy="1107996"/>
          </a:xfrm>
          <a:prstGeom prst="rect">
            <a:avLst/>
          </a:prstGeom>
        </p:spPr>
        <p:txBody>
          <a:bodyPr wrap="square">
            <a:spAutoFit/>
          </a:bodyPr>
          <a:lstStyle/>
          <a:p>
            <a:r>
              <a:rPr lang="en-US" sz="2400" b="1" dirty="0">
                <a:effectLst>
                  <a:outerShdw blurRad="38100" dist="38100" dir="2700000" algn="tl">
                    <a:srgbClr val="000000">
                      <a:alpha val="43137"/>
                    </a:srgbClr>
                  </a:outerShdw>
                </a:effectLst>
                <a:cs typeface="Arial" pitchFamily="34" charset="0"/>
              </a:rPr>
              <a:t>Basic Practice of Statistics</a:t>
            </a:r>
            <a:endParaRPr lang="en-US" sz="2000" i="1" dirty="0">
              <a:effectLst>
                <a:outerShdw blurRad="38100" dist="38100" dir="2700000" algn="tl">
                  <a:srgbClr val="000000">
                    <a:alpha val="43137"/>
                  </a:srgbClr>
                </a:outerShdw>
              </a:effectLst>
              <a:cs typeface="Arial" pitchFamily="34" charset="0"/>
            </a:endParaRPr>
          </a:p>
          <a:p>
            <a:r>
              <a:rPr lang="en-US" baseline="30000" dirty="0">
                <a:effectLst>
                  <a:outerShdw blurRad="38100" dist="38100" dir="2700000" algn="tl">
                    <a:srgbClr val="000000">
                      <a:alpha val="43137"/>
                    </a:srgbClr>
                  </a:outerShdw>
                </a:effectLst>
                <a:cs typeface="Arial" pitchFamily="34" charset="0"/>
              </a:rPr>
              <a:t>7th</a:t>
            </a:r>
            <a:r>
              <a:rPr lang="en-US" dirty="0">
                <a:effectLst>
                  <a:outerShdw blurRad="38100" dist="38100" dir="2700000" algn="tl">
                    <a:srgbClr val="000000">
                      <a:alpha val="43137"/>
                    </a:srgbClr>
                  </a:outerShdw>
                </a:effectLst>
                <a:cs typeface="Arial" pitchFamily="34" charset="0"/>
              </a:rPr>
              <a:t> Edition</a:t>
            </a:r>
          </a:p>
        </p:txBody>
      </p:sp>
      <p:sp>
        <p:nvSpPr>
          <p:cNvPr id="16386" name="Rectangle 3"/>
          <p:cNvSpPr>
            <a:spLocks noGrp="1" noChangeArrowheads="1"/>
          </p:cNvSpPr>
          <p:nvPr>
            <p:ph type="subTitle" idx="1"/>
          </p:nvPr>
        </p:nvSpPr>
        <p:spPr>
          <a:xfrm>
            <a:off x="4733365" y="5691334"/>
            <a:ext cx="3309803" cy="407065"/>
          </a:xfrm>
        </p:spPr>
        <p:txBody>
          <a:bodyPr>
            <a:normAutofit fontScale="77500" lnSpcReduction="20000"/>
          </a:bodyPr>
          <a:lstStyle/>
          <a:p>
            <a:pPr algn="r" eaLnBrk="1" hangingPunct="1"/>
            <a:r>
              <a:rPr lang="en-US" b="1" dirty="0">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Lecture PowerPoint Slides</a:t>
            </a:r>
          </a:p>
        </p:txBody>
      </p:sp>
    </p:spTree>
    <p:extLst>
      <p:ext uri="{BB962C8B-B14F-4D97-AF65-F5344CB8AC3E}">
        <p14:creationId xmlns:p14="http://schemas.microsoft.com/office/powerpoint/2010/main" val="273474700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9"/>
          <p:cNvSpPr>
            <a:spLocks noGrp="1" noChangeArrowheads="1"/>
          </p:cNvSpPr>
          <p:nvPr>
            <p:ph type="title"/>
          </p:nvPr>
        </p:nvSpPr>
        <p:spPr>
          <a:xfrm>
            <a:off x="540951" y="405891"/>
            <a:ext cx="7772400" cy="1071332"/>
          </a:xfrm>
        </p:spPr>
        <p:txBody>
          <a:bodyPr/>
          <a:lstStyle/>
          <a:p>
            <a:pPr eaLnBrk="1" hangingPunct="1"/>
            <a:r>
              <a:rPr lang="en-US" altLang="en-US" dirty="0">
                <a:latin typeface="Gill Sans" charset="0"/>
                <a:ea typeface="ＭＳ Ｐゴシック" pitchFamily="34" charset="-128"/>
              </a:rPr>
              <a:t>Probability rules (part I)</a:t>
            </a:r>
          </a:p>
        </p:txBody>
      </p:sp>
      <p:sp>
        <p:nvSpPr>
          <p:cNvPr id="6" name="Rectangle 3"/>
          <p:cNvSpPr>
            <a:spLocks noGrp="1" noChangeArrowheads="1"/>
          </p:cNvSpPr>
          <p:nvPr>
            <p:ph sz="half" idx="2"/>
          </p:nvPr>
        </p:nvSpPr>
        <p:spPr>
          <a:xfrm>
            <a:off x="262556" y="1606579"/>
            <a:ext cx="8423989" cy="5197475"/>
          </a:xfrm>
        </p:spPr>
        <p:txBody>
          <a:bodyPr>
            <a:noAutofit/>
          </a:bodyPr>
          <a:lstStyle/>
          <a:p>
            <a:pPr marL="640080" indent="-457200">
              <a:spcAft>
                <a:spcPts val="1200"/>
              </a:spcAft>
              <a:buClrTx/>
              <a:buFont typeface="+mj-lt"/>
              <a:buAutoNum type="arabicPeriod"/>
              <a:tabLst>
                <a:tab pos="231775" algn="l"/>
              </a:tabLst>
            </a:pPr>
            <a:r>
              <a:rPr lang="en-US" sz="2200" b="1" dirty="0">
                <a:latin typeface="Arial" pitchFamily="34" charset="0"/>
                <a:ea typeface="ＭＳ Ｐゴシック" pitchFamily="34" charset="-128"/>
                <a:cs typeface="Arial" pitchFamily="34" charset="0"/>
              </a:rPr>
              <a:t>Any probability is a number between 0 and 1. </a:t>
            </a:r>
            <a:r>
              <a:rPr lang="en-US" sz="2200" dirty="0">
                <a:latin typeface="Arial" pitchFamily="34" charset="0"/>
                <a:ea typeface="ＭＳ Ｐゴシック" pitchFamily="34" charset="-128"/>
                <a:cs typeface="Arial" pitchFamily="34" charset="0"/>
              </a:rPr>
              <a:t> Any proportion is a number between 0 and 1, so any probability is also a number between 0 and 1.</a:t>
            </a:r>
          </a:p>
          <a:p>
            <a:pPr marL="640080" indent="-457200">
              <a:spcAft>
                <a:spcPts val="1200"/>
              </a:spcAft>
              <a:buClrTx/>
              <a:buFont typeface="+mj-lt"/>
              <a:buAutoNum type="arabicPeriod"/>
            </a:pPr>
            <a:r>
              <a:rPr lang="en-US" sz="2200" b="1" dirty="0">
                <a:latin typeface="Arial" pitchFamily="34" charset="0"/>
                <a:ea typeface="ＭＳ Ｐゴシック" pitchFamily="34" charset="-128"/>
                <a:cs typeface="Arial" pitchFamily="34" charset="0"/>
              </a:rPr>
              <a:t>All possible outcomes together must have probability 1.</a:t>
            </a:r>
            <a:r>
              <a:rPr lang="en-US" sz="2200" dirty="0">
                <a:latin typeface="Arial" pitchFamily="34" charset="0"/>
                <a:ea typeface="ＭＳ Ｐゴシック" pitchFamily="34" charset="-128"/>
                <a:cs typeface="Arial" pitchFamily="34" charset="0"/>
              </a:rPr>
              <a:t> Because some outcome must occur on every trial, the sum of the probabilities for all possible outcomes must be exactly 1.</a:t>
            </a:r>
          </a:p>
          <a:p>
            <a:pPr marL="640080" indent="-457200">
              <a:spcAft>
                <a:spcPts val="1200"/>
              </a:spcAft>
              <a:buClrTx/>
              <a:buFont typeface="+mj-lt"/>
              <a:buAutoNum type="arabicPeriod"/>
            </a:pPr>
            <a:r>
              <a:rPr lang="en-US" sz="2200" b="1" i="1" dirty="0">
                <a:latin typeface="Arial" pitchFamily="34" charset="0"/>
                <a:ea typeface="ＭＳ Ｐゴシック" pitchFamily="34" charset="-128"/>
                <a:cs typeface="Arial" pitchFamily="34" charset="0"/>
              </a:rPr>
              <a:t>If two events have no outcomes in common</a:t>
            </a:r>
            <a:r>
              <a:rPr lang="en-US" sz="2200" b="1" dirty="0">
                <a:latin typeface="Arial" pitchFamily="34" charset="0"/>
                <a:ea typeface="ＭＳ Ｐゴシック" pitchFamily="34" charset="-128"/>
                <a:cs typeface="Arial" pitchFamily="34" charset="0"/>
              </a:rPr>
              <a:t>, the probability that one or the other occurs is the sum of their individual probabilities.</a:t>
            </a:r>
          </a:p>
          <a:p>
            <a:pPr marL="640080" indent="-457200">
              <a:spcAft>
                <a:spcPts val="1200"/>
              </a:spcAft>
              <a:buClrTx/>
              <a:buFont typeface="+mj-lt"/>
              <a:buAutoNum type="arabicPeriod"/>
            </a:pPr>
            <a:r>
              <a:rPr lang="en-US" sz="2200" b="1" dirty="0">
                <a:latin typeface="Arial" pitchFamily="34" charset="0"/>
                <a:ea typeface="ＭＳ Ｐゴシック" pitchFamily="34" charset="-128"/>
                <a:cs typeface="Arial" pitchFamily="34" charset="0"/>
              </a:rPr>
              <a:t>The probability that an event does not occur is 1 minus the probability that the event does occur.</a:t>
            </a:r>
            <a:r>
              <a:rPr lang="en-US" sz="2200" dirty="0">
                <a:latin typeface="Arial" pitchFamily="34" charset="0"/>
                <a:ea typeface="ＭＳ Ｐゴシック" pitchFamily="34" charset="-128"/>
                <a:cs typeface="Arial" pitchFamily="34" charset="0"/>
              </a:rPr>
              <a:t> The probability that an event occurs and the probability that it does not occur always add to 1, or 100%.</a:t>
            </a:r>
          </a:p>
        </p:txBody>
      </p:sp>
    </p:spTree>
    <p:extLst>
      <p:ext uri="{BB962C8B-B14F-4D97-AF65-F5344CB8AC3E}">
        <p14:creationId xmlns:p14="http://schemas.microsoft.com/office/powerpoint/2010/main" val="921008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9"/>
          <p:cNvSpPr>
            <a:spLocks noGrp="1" noChangeArrowheads="1"/>
          </p:cNvSpPr>
          <p:nvPr>
            <p:ph type="title"/>
          </p:nvPr>
        </p:nvSpPr>
        <p:spPr>
          <a:xfrm>
            <a:off x="649588" y="297253"/>
            <a:ext cx="7772400" cy="1219200"/>
          </a:xfrm>
        </p:spPr>
        <p:txBody>
          <a:bodyPr/>
          <a:lstStyle/>
          <a:p>
            <a:pPr eaLnBrk="1" hangingPunct="1"/>
            <a:r>
              <a:rPr lang="en-US" altLang="en-US" dirty="0">
                <a:latin typeface="Gill Sans" charset="0"/>
                <a:ea typeface="ＭＳ Ｐゴシック" pitchFamily="34" charset="-128"/>
              </a:rPr>
              <a:t>Probability rules (part II)</a:t>
            </a:r>
          </a:p>
        </p:txBody>
      </p:sp>
      <mc:AlternateContent xmlns:mc="http://schemas.openxmlformats.org/markup-compatibility/2006" xmlns:a14="http://schemas.microsoft.com/office/drawing/2010/main">
        <mc:Choice Requires="a14">
          <p:sp>
            <p:nvSpPr>
              <p:cNvPr id="3" name="Content Placeholder 2"/>
              <p:cNvSpPr>
                <a:spLocks noGrp="1"/>
              </p:cNvSpPr>
              <p:nvPr>
                <p:ph sz="half" idx="2"/>
              </p:nvPr>
            </p:nvSpPr>
            <p:spPr>
              <a:xfrm>
                <a:off x="465222" y="1693448"/>
                <a:ext cx="8309850" cy="5015163"/>
              </a:xfrm>
            </p:spPr>
            <p:txBody>
              <a:bodyPr>
                <a:noAutofit/>
              </a:bodyPr>
              <a:lstStyle/>
              <a:p>
                <a:pPr marL="182880" indent="0">
                  <a:spcAft>
                    <a:spcPts val="2400"/>
                  </a:spcAft>
                  <a:buNone/>
                  <a:tabLst>
                    <a:tab pos="231775" algn="l"/>
                  </a:tabLst>
                </a:pPr>
                <a:r>
                  <a:rPr lang="en-US" sz="2000" cap="all" dirty="0">
                    <a:latin typeface="Arial" pitchFamily="34" charset="0"/>
                    <a:ea typeface="ＭＳ Ｐゴシック" pitchFamily="34" charset="-128"/>
                    <a:cs typeface="Arial" pitchFamily="34" charset="0"/>
                  </a:rPr>
                  <a:t>T</a:t>
                </a:r>
                <a:r>
                  <a:rPr lang="en-US" sz="2000" dirty="0">
                    <a:latin typeface="Arial" pitchFamily="34" charset="0"/>
                    <a:ea typeface="ＭＳ Ｐゴシック" pitchFamily="34" charset="-128"/>
                    <a:cs typeface="Arial" pitchFamily="34" charset="0"/>
                  </a:rPr>
                  <a:t>he probability rules in formal language:</a:t>
                </a:r>
                <a:endParaRPr lang="en-US" sz="2000" cap="all" dirty="0">
                  <a:latin typeface="Arial" pitchFamily="34" charset="0"/>
                  <a:ea typeface="ＭＳ Ｐゴシック" pitchFamily="34" charset="-128"/>
                  <a:cs typeface="Arial" pitchFamily="34" charset="0"/>
                </a:endParaRPr>
              </a:p>
              <a:p>
                <a:pPr marL="182880" indent="0">
                  <a:spcAft>
                    <a:spcPts val="1200"/>
                  </a:spcAft>
                  <a:buNone/>
                  <a:tabLst>
                    <a:tab pos="231775" algn="l"/>
                  </a:tabLst>
                </a:pPr>
                <a:r>
                  <a:rPr lang="en-US" sz="2100" b="1" dirty="0">
                    <a:latin typeface="Arial" pitchFamily="34" charset="0"/>
                    <a:ea typeface="ＭＳ Ｐゴシック" pitchFamily="34" charset="-128"/>
                    <a:cs typeface="Arial" pitchFamily="34" charset="0"/>
                  </a:rPr>
                  <a:t>Rule 1. </a:t>
                </a:r>
                <a:r>
                  <a:rPr lang="en-US" sz="2100" dirty="0">
                    <a:latin typeface="Arial" pitchFamily="34" charset="0"/>
                    <a:ea typeface="ＭＳ Ｐゴシック" pitchFamily="34" charset="-128"/>
                    <a:cs typeface="Arial" pitchFamily="34" charset="0"/>
                  </a:rPr>
                  <a:t>The probability </a:t>
                </a:r>
                <a14:m>
                  <m:oMath xmlns:m="http://schemas.openxmlformats.org/officeDocument/2006/math">
                    <m:r>
                      <a:rPr lang="en-US" sz="2100" b="0" i="1" smtClean="0">
                        <a:latin typeface="Cambria Math" panose="02040503050406030204" pitchFamily="18" charset="0"/>
                        <a:ea typeface="ＭＳ Ｐゴシック" pitchFamily="34" charset="-128"/>
                        <a:cs typeface="Arial" pitchFamily="34" charset="0"/>
                      </a:rPr>
                      <m:t>𝑃</m:t>
                    </m:r>
                    <m:d>
                      <m:dPr>
                        <m:ctrlPr>
                          <a:rPr lang="en-US" sz="2100" b="0" i="1" smtClean="0">
                            <a:latin typeface="Cambria Math" panose="02040503050406030204" pitchFamily="18" charset="0"/>
                            <a:ea typeface="ＭＳ Ｐゴシック" pitchFamily="34" charset="-128"/>
                            <a:cs typeface="Arial" pitchFamily="34" charset="0"/>
                          </a:rPr>
                        </m:ctrlPr>
                      </m:dPr>
                      <m:e>
                        <m:r>
                          <a:rPr lang="en-US" sz="2100" b="0" i="1" smtClean="0">
                            <a:latin typeface="Cambria Math" panose="02040503050406030204" pitchFamily="18" charset="0"/>
                            <a:ea typeface="ＭＳ Ｐゴシック" pitchFamily="34" charset="-128"/>
                            <a:cs typeface="Arial" pitchFamily="34" charset="0"/>
                          </a:rPr>
                          <m:t>𝐴</m:t>
                        </m:r>
                      </m:e>
                    </m:d>
                  </m:oMath>
                </a14:m>
                <a:r>
                  <a:rPr lang="en-US" sz="2100" dirty="0">
                    <a:latin typeface="Arial" pitchFamily="34" charset="0"/>
                    <a:ea typeface="ＭＳ Ｐゴシック" pitchFamily="34" charset="-128"/>
                    <a:cs typeface="Arial" pitchFamily="34" charset="0"/>
                  </a:rPr>
                  <a:t> of any event </a:t>
                </a:r>
                <a14:m>
                  <m:oMath xmlns:m="http://schemas.openxmlformats.org/officeDocument/2006/math">
                    <m:r>
                      <a:rPr lang="en-US" sz="2100" i="1" dirty="0" smtClean="0">
                        <a:latin typeface="Cambria Math" panose="02040503050406030204" pitchFamily="18" charset="0"/>
                        <a:ea typeface="ＭＳ Ｐゴシック" pitchFamily="34" charset="-128"/>
                        <a:cs typeface="Arial" pitchFamily="34" charset="0"/>
                      </a:rPr>
                      <m:t>𝐴</m:t>
                    </m:r>
                  </m:oMath>
                </a14:m>
                <a:r>
                  <a:rPr lang="en-US" sz="2100" dirty="0">
                    <a:latin typeface="Arial" pitchFamily="34" charset="0"/>
                    <a:ea typeface="ＭＳ Ｐゴシック" pitchFamily="34" charset="-128"/>
                    <a:cs typeface="Arial" pitchFamily="34" charset="0"/>
                  </a:rPr>
                  <a:t> satisfies </a:t>
                </a:r>
                <a14:m>
                  <m:oMath xmlns:m="http://schemas.openxmlformats.org/officeDocument/2006/math">
                    <m:r>
                      <a:rPr lang="en-US" sz="2100" b="0" i="1" smtClean="0">
                        <a:latin typeface="Cambria Math" panose="02040503050406030204" pitchFamily="18" charset="0"/>
                        <a:ea typeface="ＭＳ Ｐゴシック" pitchFamily="34" charset="-128"/>
                        <a:cs typeface="Arial" pitchFamily="34" charset="0"/>
                      </a:rPr>
                      <m:t>0</m:t>
                    </m:r>
                    <m:r>
                      <a:rPr lang="en-US" sz="2100" b="0" i="1" smtClean="0">
                        <a:latin typeface="Cambria Math" panose="02040503050406030204" pitchFamily="18" charset="0"/>
                        <a:ea typeface="Cambria Math" panose="02040503050406030204" pitchFamily="18" charset="0"/>
                        <a:cs typeface="Arial" pitchFamily="34" charset="0"/>
                      </a:rPr>
                      <m:t>≤</m:t>
                    </m:r>
                    <m:r>
                      <a:rPr lang="en-US" sz="2100" b="0" i="1" smtClean="0">
                        <a:latin typeface="Cambria Math" panose="02040503050406030204" pitchFamily="18" charset="0"/>
                        <a:ea typeface="Cambria Math" panose="02040503050406030204" pitchFamily="18" charset="0"/>
                        <a:cs typeface="Arial" pitchFamily="34" charset="0"/>
                      </a:rPr>
                      <m:t>𝑃</m:t>
                    </m:r>
                    <m:r>
                      <a:rPr lang="en-US" sz="2100" b="0" i="1" smtClean="0">
                        <a:latin typeface="Cambria Math" panose="02040503050406030204" pitchFamily="18" charset="0"/>
                        <a:ea typeface="Cambria Math" panose="02040503050406030204" pitchFamily="18" charset="0"/>
                        <a:cs typeface="Arial" pitchFamily="34" charset="0"/>
                      </a:rPr>
                      <m:t>(</m:t>
                    </m:r>
                    <m:r>
                      <a:rPr lang="en-US" sz="2100" b="0" i="1" smtClean="0">
                        <a:latin typeface="Cambria Math" panose="02040503050406030204" pitchFamily="18" charset="0"/>
                        <a:ea typeface="Cambria Math" panose="02040503050406030204" pitchFamily="18" charset="0"/>
                        <a:cs typeface="Arial" pitchFamily="34" charset="0"/>
                      </a:rPr>
                      <m:t>𝐴</m:t>
                    </m:r>
                    <m:r>
                      <a:rPr lang="en-US" sz="2100" b="0" i="1" smtClean="0">
                        <a:latin typeface="Cambria Math" panose="02040503050406030204" pitchFamily="18" charset="0"/>
                        <a:ea typeface="Cambria Math" panose="02040503050406030204" pitchFamily="18" charset="0"/>
                        <a:cs typeface="Arial" pitchFamily="34" charset="0"/>
                      </a:rPr>
                      <m:t>)≤1.</m:t>
                    </m:r>
                  </m:oMath>
                </a14:m>
                <a:endParaRPr lang="en-US" sz="2100" dirty="0">
                  <a:latin typeface="Arial" pitchFamily="34" charset="0"/>
                  <a:ea typeface="ＭＳ Ｐゴシック" pitchFamily="34" charset="-128"/>
                  <a:cs typeface="Arial" pitchFamily="34" charset="0"/>
                </a:endParaRPr>
              </a:p>
              <a:p>
                <a:pPr marL="182880" indent="0">
                  <a:spcAft>
                    <a:spcPts val="1200"/>
                  </a:spcAft>
                  <a:buNone/>
                </a:pPr>
                <a:r>
                  <a:rPr lang="en-US" sz="2100" b="1" dirty="0">
                    <a:latin typeface="Arial" pitchFamily="34" charset="0"/>
                    <a:ea typeface="ＭＳ Ｐゴシック" pitchFamily="34" charset="-128"/>
                    <a:cs typeface="Arial" pitchFamily="34" charset="0"/>
                  </a:rPr>
                  <a:t>Rule 2.  </a:t>
                </a:r>
                <a:r>
                  <a:rPr lang="en-US" sz="2100" dirty="0">
                    <a:latin typeface="Arial" pitchFamily="34" charset="0"/>
                    <a:ea typeface="ＭＳ Ｐゴシック" pitchFamily="34" charset="-128"/>
                    <a:cs typeface="Arial" pitchFamily="34" charset="0"/>
                  </a:rPr>
                  <a:t>If </a:t>
                </a:r>
                <a14:m>
                  <m:oMath xmlns:m="http://schemas.openxmlformats.org/officeDocument/2006/math">
                    <m:r>
                      <a:rPr lang="en-US" sz="2100" i="1" dirty="0" smtClean="0">
                        <a:latin typeface="Cambria Math" panose="02040503050406030204" pitchFamily="18" charset="0"/>
                        <a:ea typeface="ＭＳ Ｐゴシック" pitchFamily="34" charset="-128"/>
                        <a:cs typeface="Arial" pitchFamily="34" charset="0"/>
                      </a:rPr>
                      <m:t>𝑆</m:t>
                    </m:r>
                  </m:oMath>
                </a14:m>
                <a:r>
                  <a:rPr lang="en-US" sz="2100" dirty="0">
                    <a:latin typeface="Arial" pitchFamily="34" charset="0"/>
                    <a:ea typeface="ＭＳ Ｐゴシック" pitchFamily="34" charset="-128"/>
                    <a:cs typeface="Arial" pitchFamily="34" charset="0"/>
                  </a:rPr>
                  <a:t> is the sample space in a probability model, </a:t>
                </a:r>
                <a14:m>
                  <m:oMath xmlns:m="http://schemas.openxmlformats.org/officeDocument/2006/math">
                    <m:r>
                      <a:rPr lang="en-US" sz="2100" i="1">
                        <a:latin typeface="Cambria Math" panose="02040503050406030204" pitchFamily="18" charset="0"/>
                        <a:ea typeface="Cambria Math" panose="02040503050406030204" pitchFamily="18" charset="0"/>
                        <a:cs typeface="Arial" pitchFamily="34" charset="0"/>
                      </a:rPr>
                      <m:t>𝑃</m:t>
                    </m:r>
                    <m:d>
                      <m:dPr>
                        <m:ctrlPr>
                          <a:rPr lang="en-US" sz="2100" i="1">
                            <a:latin typeface="Cambria Math" panose="02040503050406030204" pitchFamily="18" charset="0"/>
                            <a:ea typeface="Cambria Math" panose="02040503050406030204" pitchFamily="18" charset="0"/>
                            <a:cs typeface="Arial" pitchFamily="34" charset="0"/>
                          </a:rPr>
                        </m:ctrlPr>
                      </m:dPr>
                      <m:e>
                        <m:r>
                          <a:rPr lang="en-US" sz="2100" b="0" i="1" smtClean="0">
                            <a:latin typeface="Cambria Math" panose="02040503050406030204" pitchFamily="18" charset="0"/>
                            <a:ea typeface="Cambria Math" panose="02040503050406030204" pitchFamily="18" charset="0"/>
                            <a:cs typeface="Arial" pitchFamily="34" charset="0"/>
                          </a:rPr>
                          <m:t>𝑆</m:t>
                        </m:r>
                      </m:e>
                    </m:d>
                    <m:r>
                      <a:rPr lang="en-US" sz="2100" b="0" i="1" smtClean="0">
                        <a:latin typeface="Cambria Math" panose="02040503050406030204" pitchFamily="18" charset="0"/>
                        <a:ea typeface="Cambria Math" panose="02040503050406030204" pitchFamily="18" charset="0"/>
                        <a:cs typeface="Arial" pitchFamily="34" charset="0"/>
                      </a:rPr>
                      <m:t>=</m:t>
                    </m:r>
                    <m:r>
                      <a:rPr lang="en-US" sz="2100" i="1">
                        <a:latin typeface="Cambria Math" panose="02040503050406030204" pitchFamily="18" charset="0"/>
                        <a:ea typeface="Cambria Math" panose="02040503050406030204" pitchFamily="18" charset="0"/>
                        <a:cs typeface="Arial" pitchFamily="34" charset="0"/>
                      </a:rPr>
                      <m:t>1</m:t>
                    </m:r>
                    <m:r>
                      <a:rPr lang="en-CA" sz="2100" b="0" i="1" smtClean="0">
                        <a:latin typeface="Cambria Math" panose="02040503050406030204" pitchFamily="18" charset="0"/>
                        <a:ea typeface="Cambria Math" panose="02040503050406030204" pitchFamily="18" charset="0"/>
                        <a:cs typeface="Arial" pitchFamily="34" charset="0"/>
                      </a:rPr>
                      <m:t>.</m:t>
                    </m:r>
                  </m:oMath>
                </a14:m>
                <a:r>
                  <a:rPr lang="en-US" sz="2100" dirty="0">
                    <a:latin typeface="Arial" pitchFamily="34" charset="0"/>
                    <a:ea typeface="ＭＳ Ｐゴシック" pitchFamily="34" charset="-128"/>
                    <a:cs typeface="Arial" pitchFamily="34" charset="0"/>
                  </a:rPr>
                  <a:t> </a:t>
                </a:r>
              </a:p>
              <a:p>
                <a:pPr marL="182880" indent="0">
                  <a:spcAft>
                    <a:spcPts val="1200"/>
                  </a:spcAft>
                  <a:buNone/>
                </a:pPr>
                <a:r>
                  <a:rPr lang="en-US" sz="2100" b="1" dirty="0">
                    <a:latin typeface="Arial" pitchFamily="34" charset="0"/>
                    <a:ea typeface="ＭＳ Ｐゴシック" pitchFamily="34" charset="-128"/>
                    <a:cs typeface="Arial" pitchFamily="34" charset="0"/>
                  </a:rPr>
                  <a:t>Rule 3</a:t>
                </a:r>
                <a:r>
                  <a:rPr lang="en-US" sz="2100" b="1" i="1" dirty="0">
                    <a:latin typeface="Arial" pitchFamily="34" charset="0"/>
                    <a:ea typeface="ＭＳ Ｐゴシック" pitchFamily="34" charset="-128"/>
                    <a:cs typeface="Arial" pitchFamily="34" charset="0"/>
                  </a:rPr>
                  <a:t>. </a:t>
                </a:r>
                <a:r>
                  <a:rPr lang="en-US" sz="2100" dirty="0">
                    <a:latin typeface="Arial" pitchFamily="34" charset="0"/>
                    <a:ea typeface="ＭＳ Ｐゴシック" pitchFamily="34" charset="-128"/>
                    <a:cs typeface="Arial" pitchFamily="34" charset="0"/>
                  </a:rPr>
                  <a:t>Two events </a:t>
                </a:r>
                <a14:m>
                  <m:oMath xmlns:m="http://schemas.openxmlformats.org/officeDocument/2006/math">
                    <m:r>
                      <a:rPr lang="en-US" sz="2100" i="1" dirty="0" smtClean="0">
                        <a:latin typeface="Cambria Math" panose="02040503050406030204" pitchFamily="18" charset="0"/>
                        <a:ea typeface="ＭＳ Ｐゴシック" pitchFamily="34" charset="-128"/>
                        <a:cs typeface="Arial" pitchFamily="34" charset="0"/>
                      </a:rPr>
                      <m:t>𝐴</m:t>
                    </m:r>
                  </m:oMath>
                </a14:m>
                <a:r>
                  <a:rPr lang="en-US" sz="2100" dirty="0">
                    <a:latin typeface="Arial" pitchFamily="34" charset="0"/>
                    <a:ea typeface="ＭＳ Ｐゴシック" pitchFamily="34" charset="-128"/>
                    <a:cs typeface="Arial" pitchFamily="34" charset="0"/>
                  </a:rPr>
                  <a:t> and </a:t>
                </a:r>
                <a14:m>
                  <m:oMath xmlns:m="http://schemas.openxmlformats.org/officeDocument/2006/math">
                    <m:r>
                      <a:rPr lang="en-US" sz="2100" i="1" dirty="0" smtClean="0">
                        <a:latin typeface="Cambria Math" panose="02040503050406030204" pitchFamily="18" charset="0"/>
                        <a:ea typeface="ＭＳ Ｐゴシック" pitchFamily="34" charset="-128"/>
                        <a:cs typeface="Arial" pitchFamily="34" charset="0"/>
                      </a:rPr>
                      <m:t>𝐵</m:t>
                    </m:r>
                  </m:oMath>
                </a14:m>
                <a:r>
                  <a:rPr lang="en-US" sz="2100" dirty="0">
                    <a:latin typeface="Arial" pitchFamily="34" charset="0"/>
                    <a:ea typeface="ＭＳ Ｐゴシック" pitchFamily="34" charset="-128"/>
                    <a:cs typeface="Arial" pitchFamily="34" charset="0"/>
                  </a:rPr>
                  <a:t> are </a:t>
                </a:r>
                <a:r>
                  <a:rPr lang="en-US" sz="2100" dirty="0">
                    <a:solidFill>
                      <a:srgbClr val="B40000"/>
                    </a:solidFill>
                    <a:latin typeface="Arial" pitchFamily="34" charset="0"/>
                    <a:ea typeface="ＭＳ Ｐゴシック" pitchFamily="34" charset="-128"/>
                    <a:cs typeface="Arial" pitchFamily="34" charset="0"/>
                  </a:rPr>
                  <a:t>disjoint</a:t>
                </a:r>
                <a:r>
                  <a:rPr lang="en-US" sz="2100" dirty="0">
                    <a:solidFill>
                      <a:srgbClr val="D20000"/>
                    </a:solidFill>
                    <a:latin typeface="Arial" pitchFamily="34" charset="0"/>
                    <a:ea typeface="ＭＳ Ｐゴシック" pitchFamily="34" charset="-128"/>
                    <a:cs typeface="Arial" pitchFamily="34" charset="0"/>
                  </a:rPr>
                  <a:t> </a:t>
                </a:r>
                <a:r>
                  <a:rPr lang="en-US" sz="2100" dirty="0">
                    <a:latin typeface="Arial" pitchFamily="34" charset="0"/>
                    <a:ea typeface="ＭＳ Ｐゴシック" pitchFamily="34" charset="-128"/>
                    <a:cs typeface="Arial" pitchFamily="34" charset="0"/>
                  </a:rPr>
                  <a:t>if they have no outcomes in common and, thus, can never occur together.  If </a:t>
                </a:r>
                <a14:m>
                  <m:oMath xmlns:m="http://schemas.openxmlformats.org/officeDocument/2006/math">
                    <m:r>
                      <a:rPr lang="en-US" sz="2100" i="1" dirty="0" smtClean="0">
                        <a:latin typeface="Cambria Math" panose="02040503050406030204" pitchFamily="18" charset="0"/>
                        <a:ea typeface="ＭＳ Ｐゴシック" pitchFamily="34" charset="-128"/>
                        <a:cs typeface="Arial" pitchFamily="34" charset="0"/>
                      </a:rPr>
                      <m:t>𝐴</m:t>
                    </m:r>
                  </m:oMath>
                </a14:m>
                <a:r>
                  <a:rPr lang="en-US" sz="2100" dirty="0">
                    <a:latin typeface="Arial" pitchFamily="34" charset="0"/>
                    <a:ea typeface="ＭＳ Ｐゴシック" pitchFamily="34" charset="-128"/>
                    <a:cs typeface="Arial" pitchFamily="34" charset="0"/>
                  </a:rPr>
                  <a:t> and </a:t>
                </a:r>
                <a14:m>
                  <m:oMath xmlns:m="http://schemas.openxmlformats.org/officeDocument/2006/math">
                    <m:r>
                      <a:rPr lang="en-US" sz="2100" i="1" dirty="0" smtClean="0">
                        <a:latin typeface="Cambria Math" panose="02040503050406030204" pitchFamily="18" charset="0"/>
                        <a:ea typeface="ＭＳ Ｐゴシック" pitchFamily="34" charset="-128"/>
                        <a:cs typeface="Arial" pitchFamily="34" charset="0"/>
                      </a:rPr>
                      <m:t>𝐵</m:t>
                    </m:r>
                  </m:oMath>
                </a14:m>
                <a:r>
                  <a:rPr lang="en-US" sz="2100" dirty="0">
                    <a:latin typeface="Arial" pitchFamily="34" charset="0"/>
                    <a:ea typeface="ＭＳ Ｐゴシック" pitchFamily="34" charset="-128"/>
                    <a:cs typeface="Arial" pitchFamily="34" charset="0"/>
                  </a:rPr>
                  <a:t> are disjoint,</a:t>
                </a:r>
              </a:p>
              <a:p>
                <a:pPr marL="182880" indent="0">
                  <a:spcAft>
                    <a:spcPts val="1200"/>
                  </a:spcAft>
                  <a:buNone/>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ea typeface="Cambria Math" panose="02040503050406030204" pitchFamily="18" charset="0"/>
                          <a:cs typeface="Arial" pitchFamily="34" charset="0"/>
                        </a:rPr>
                        <m:t>𝑃</m:t>
                      </m:r>
                      <m:d>
                        <m:dPr>
                          <m:ctrlPr>
                            <a:rPr lang="en-US" sz="2100" i="1">
                              <a:latin typeface="Cambria Math" panose="02040503050406030204" pitchFamily="18" charset="0"/>
                              <a:ea typeface="Cambria Math" panose="02040503050406030204" pitchFamily="18" charset="0"/>
                              <a:cs typeface="Arial" pitchFamily="34" charset="0"/>
                            </a:rPr>
                          </m:ctrlPr>
                        </m:dPr>
                        <m:e>
                          <m:r>
                            <a:rPr lang="en-US" sz="2100" b="0" i="1" smtClean="0">
                              <a:latin typeface="Cambria Math" panose="02040503050406030204" pitchFamily="18" charset="0"/>
                              <a:ea typeface="Cambria Math" panose="02040503050406030204" pitchFamily="18" charset="0"/>
                              <a:cs typeface="Arial" pitchFamily="34" charset="0"/>
                            </a:rPr>
                            <m:t>𝐴</m:t>
                          </m:r>
                          <m:r>
                            <a:rPr lang="en-US" sz="2100" b="0" i="1" smtClean="0">
                              <a:latin typeface="Cambria Math" panose="02040503050406030204" pitchFamily="18" charset="0"/>
                              <a:ea typeface="Cambria Math" panose="02040503050406030204" pitchFamily="18" charset="0"/>
                              <a:cs typeface="Arial" pitchFamily="34" charset="0"/>
                            </a:rPr>
                            <m:t> </m:t>
                          </m:r>
                          <m:r>
                            <m:rPr>
                              <m:nor/>
                            </m:rPr>
                            <a:rPr lang="en-US" sz="2100" b="0" i="0" smtClean="0">
                              <a:latin typeface="Cambria Math" panose="02040503050406030204" pitchFamily="18" charset="0"/>
                              <a:ea typeface="Cambria Math" panose="02040503050406030204" pitchFamily="18" charset="0"/>
                              <a:cs typeface="Arial" pitchFamily="34" charset="0"/>
                            </a:rPr>
                            <m:t>or</m:t>
                          </m:r>
                          <m:r>
                            <a:rPr lang="en-US" sz="2100" b="0" i="1" smtClean="0">
                              <a:latin typeface="Cambria Math" panose="02040503050406030204" pitchFamily="18" charset="0"/>
                              <a:ea typeface="Cambria Math" panose="02040503050406030204" pitchFamily="18" charset="0"/>
                              <a:cs typeface="Arial" pitchFamily="34" charset="0"/>
                            </a:rPr>
                            <m:t> </m:t>
                          </m:r>
                          <m:r>
                            <a:rPr lang="en-US" sz="2100" b="0" i="1" smtClean="0">
                              <a:latin typeface="Cambria Math" panose="02040503050406030204" pitchFamily="18" charset="0"/>
                              <a:ea typeface="Cambria Math" panose="02040503050406030204" pitchFamily="18" charset="0"/>
                              <a:cs typeface="Arial" pitchFamily="34" charset="0"/>
                            </a:rPr>
                            <m:t>𝐵</m:t>
                          </m:r>
                        </m:e>
                      </m:d>
                      <m:r>
                        <a:rPr lang="en-US" sz="2100" i="1">
                          <a:latin typeface="Cambria Math" panose="02040503050406030204" pitchFamily="18" charset="0"/>
                          <a:ea typeface="Cambria Math" panose="02040503050406030204" pitchFamily="18" charset="0"/>
                          <a:cs typeface="Arial" pitchFamily="34" charset="0"/>
                        </a:rPr>
                        <m:t>=</m:t>
                      </m:r>
                      <m:r>
                        <a:rPr lang="en-US" sz="2100" i="1">
                          <a:latin typeface="Cambria Math" panose="02040503050406030204" pitchFamily="18" charset="0"/>
                          <a:ea typeface="Cambria Math" panose="02040503050406030204" pitchFamily="18" charset="0"/>
                          <a:cs typeface="Arial" pitchFamily="34" charset="0"/>
                        </a:rPr>
                        <m:t>𝑃</m:t>
                      </m:r>
                      <m:d>
                        <m:dPr>
                          <m:ctrlPr>
                            <a:rPr lang="en-US" sz="2100" i="1">
                              <a:latin typeface="Cambria Math" panose="02040503050406030204" pitchFamily="18" charset="0"/>
                              <a:ea typeface="Cambria Math" panose="02040503050406030204" pitchFamily="18" charset="0"/>
                              <a:cs typeface="Arial" pitchFamily="34" charset="0"/>
                            </a:rPr>
                          </m:ctrlPr>
                        </m:dPr>
                        <m:e>
                          <m:r>
                            <a:rPr lang="en-US" sz="2100" b="0" i="1" smtClean="0">
                              <a:latin typeface="Cambria Math" panose="02040503050406030204" pitchFamily="18" charset="0"/>
                              <a:ea typeface="Cambria Math" panose="02040503050406030204" pitchFamily="18" charset="0"/>
                              <a:cs typeface="Arial" pitchFamily="34" charset="0"/>
                            </a:rPr>
                            <m:t>𝐴</m:t>
                          </m:r>
                        </m:e>
                      </m:d>
                      <m:r>
                        <a:rPr lang="en-US" sz="2100" b="0" i="1" smtClean="0">
                          <a:latin typeface="Cambria Math" panose="02040503050406030204" pitchFamily="18" charset="0"/>
                          <a:ea typeface="Cambria Math" panose="02040503050406030204" pitchFamily="18" charset="0"/>
                          <a:cs typeface="Arial" pitchFamily="34" charset="0"/>
                        </a:rPr>
                        <m:t>+</m:t>
                      </m:r>
                      <m:r>
                        <a:rPr lang="en-US" sz="2100" i="1">
                          <a:latin typeface="Cambria Math" panose="02040503050406030204" pitchFamily="18" charset="0"/>
                          <a:ea typeface="Cambria Math" panose="02040503050406030204" pitchFamily="18" charset="0"/>
                          <a:cs typeface="Arial" pitchFamily="34" charset="0"/>
                        </a:rPr>
                        <m:t>𝑃</m:t>
                      </m:r>
                      <m:d>
                        <m:dPr>
                          <m:ctrlPr>
                            <a:rPr lang="en-US" sz="2100" i="1">
                              <a:latin typeface="Cambria Math" panose="02040503050406030204" pitchFamily="18" charset="0"/>
                              <a:ea typeface="Cambria Math" panose="02040503050406030204" pitchFamily="18" charset="0"/>
                              <a:cs typeface="Arial" pitchFamily="34" charset="0"/>
                            </a:rPr>
                          </m:ctrlPr>
                        </m:dPr>
                        <m:e>
                          <m:r>
                            <a:rPr lang="en-US" sz="2100" b="0" i="1" smtClean="0">
                              <a:latin typeface="Cambria Math" panose="02040503050406030204" pitchFamily="18" charset="0"/>
                              <a:ea typeface="Cambria Math" panose="02040503050406030204" pitchFamily="18" charset="0"/>
                              <a:cs typeface="Arial" pitchFamily="34" charset="0"/>
                            </a:rPr>
                            <m:t>𝐵</m:t>
                          </m:r>
                        </m:e>
                      </m:d>
                    </m:oMath>
                  </m:oMathPara>
                </a14:m>
                <a:endParaRPr lang="en-US" sz="2100" dirty="0">
                  <a:latin typeface="Arial" pitchFamily="34" charset="0"/>
                  <a:ea typeface="ＭＳ Ｐゴシック" pitchFamily="34" charset="-128"/>
                  <a:cs typeface="Arial" pitchFamily="34" charset="0"/>
                </a:endParaRPr>
              </a:p>
              <a:p>
                <a:pPr marL="182880" indent="0">
                  <a:spcAft>
                    <a:spcPts val="1200"/>
                  </a:spcAft>
                  <a:buNone/>
                </a:pPr>
                <a:r>
                  <a:rPr lang="en-US" sz="2100" dirty="0">
                    <a:latin typeface="Arial" pitchFamily="34" charset="0"/>
                    <a:ea typeface="ＭＳ Ｐゴシック" pitchFamily="34" charset="-128"/>
                    <a:cs typeface="Arial" pitchFamily="34" charset="0"/>
                  </a:rPr>
                  <a:t>This is the </a:t>
                </a:r>
                <a:r>
                  <a:rPr lang="en-US" sz="2100" dirty="0">
                    <a:solidFill>
                      <a:srgbClr val="B40000"/>
                    </a:solidFill>
                    <a:latin typeface="Arial" pitchFamily="34" charset="0"/>
                    <a:ea typeface="ＭＳ Ｐゴシック" pitchFamily="34" charset="-128"/>
                    <a:cs typeface="Arial" pitchFamily="34" charset="0"/>
                  </a:rPr>
                  <a:t>addition rule for disjoint events</a:t>
                </a:r>
                <a:r>
                  <a:rPr lang="en-US" sz="2100" dirty="0">
                    <a:latin typeface="Arial" pitchFamily="34" charset="0"/>
                    <a:ea typeface="ＭＳ Ｐゴシック" pitchFamily="34" charset="-128"/>
                    <a:cs typeface="Arial" pitchFamily="34" charset="0"/>
                  </a:rPr>
                  <a:t>.</a:t>
                </a:r>
                <a:endParaRPr lang="en-US" sz="2100" b="1" dirty="0">
                  <a:latin typeface="Arial" pitchFamily="34" charset="0"/>
                  <a:ea typeface="ＭＳ Ｐゴシック" pitchFamily="34" charset="-128"/>
                  <a:cs typeface="Arial" pitchFamily="34" charset="0"/>
                </a:endParaRPr>
              </a:p>
              <a:p>
                <a:pPr marL="182880" indent="0">
                  <a:spcAft>
                    <a:spcPts val="1200"/>
                  </a:spcAft>
                  <a:buNone/>
                </a:pPr>
                <a:r>
                  <a:rPr lang="en-US" sz="2100" b="1" dirty="0">
                    <a:latin typeface="Arial" pitchFamily="34" charset="0"/>
                    <a:ea typeface="ＭＳ Ｐゴシック" pitchFamily="34" charset="-128"/>
                    <a:cs typeface="Arial" pitchFamily="34" charset="0"/>
                  </a:rPr>
                  <a:t>Rule 4. </a:t>
                </a:r>
                <a:r>
                  <a:rPr lang="en-US" sz="2100" dirty="0">
                    <a:latin typeface="Arial" pitchFamily="34" charset="0"/>
                    <a:ea typeface="ＭＳ Ｐゴシック" pitchFamily="34" charset="-128"/>
                    <a:cs typeface="Arial" pitchFamily="34" charset="0"/>
                  </a:rPr>
                  <a:t>For any event </a:t>
                </a:r>
                <a14:m>
                  <m:oMath xmlns:m="http://schemas.openxmlformats.org/officeDocument/2006/math">
                    <m:r>
                      <a:rPr lang="en-US" sz="2100" i="1" dirty="0">
                        <a:latin typeface="Cambria Math" panose="02040503050406030204" pitchFamily="18" charset="0"/>
                        <a:ea typeface="ＭＳ Ｐゴシック" pitchFamily="34" charset="-128"/>
                        <a:cs typeface="Arial" pitchFamily="34" charset="0"/>
                      </a:rPr>
                      <m:t>𝐴</m:t>
                    </m:r>
                    <m:r>
                      <a:rPr lang="en-US" sz="2100" b="0" i="1" dirty="0" smtClean="0">
                        <a:latin typeface="Cambria Math" panose="02040503050406030204" pitchFamily="18" charset="0"/>
                        <a:ea typeface="ＭＳ Ｐゴシック" pitchFamily="34" charset="-128"/>
                        <a:cs typeface="Arial" pitchFamily="34" charset="0"/>
                      </a:rPr>
                      <m:t>,</m:t>
                    </m:r>
                  </m:oMath>
                </a14:m>
                <a:endParaRPr lang="en-US" sz="2100" b="0" dirty="0">
                  <a:latin typeface="Arial" pitchFamily="34" charset="0"/>
                  <a:ea typeface="ＭＳ Ｐゴシック" pitchFamily="34" charset="-128"/>
                  <a:cs typeface="Arial" pitchFamily="34" charset="0"/>
                </a:endParaRPr>
              </a:p>
              <a:p>
                <a:pPr marL="182880" indent="0">
                  <a:spcAft>
                    <a:spcPts val="1200"/>
                  </a:spcAft>
                  <a:buNone/>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ea typeface="Cambria Math" panose="02040503050406030204" pitchFamily="18" charset="0"/>
                          <a:cs typeface="Arial" pitchFamily="34" charset="0"/>
                        </a:rPr>
                        <m:t>𝑃</m:t>
                      </m:r>
                      <m:d>
                        <m:dPr>
                          <m:ctrlPr>
                            <a:rPr lang="en-US" sz="2100" i="1">
                              <a:latin typeface="Cambria Math" panose="02040503050406030204" pitchFamily="18" charset="0"/>
                              <a:ea typeface="Cambria Math" panose="02040503050406030204" pitchFamily="18" charset="0"/>
                              <a:cs typeface="Arial" pitchFamily="34" charset="0"/>
                            </a:rPr>
                          </m:ctrlPr>
                        </m:dPr>
                        <m:e>
                          <m:r>
                            <a:rPr lang="en-US" sz="2100" i="1">
                              <a:latin typeface="Cambria Math" panose="02040503050406030204" pitchFamily="18" charset="0"/>
                              <a:ea typeface="Cambria Math" panose="02040503050406030204" pitchFamily="18" charset="0"/>
                              <a:cs typeface="Arial" pitchFamily="34" charset="0"/>
                            </a:rPr>
                            <m:t>𝐴</m:t>
                          </m:r>
                          <m:r>
                            <a:rPr lang="en-US" sz="2100" i="1">
                              <a:latin typeface="Cambria Math" panose="02040503050406030204" pitchFamily="18" charset="0"/>
                              <a:ea typeface="Cambria Math" panose="02040503050406030204" pitchFamily="18" charset="0"/>
                              <a:cs typeface="Arial" pitchFamily="34" charset="0"/>
                            </a:rPr>
                            <m:t> </m:t>
                          </m:r>
                          <m:r>
                            <m:rPr>
                              <m:nor/>
                            </m:rPr>
                            <a:rPr lang="en-US" sz="2100" b="0" i="0" smtClean="0">
                              <a:latin typeface="Cambria Math" panose="02040503050406030204" pitchFamily="18" charset="0"/>
                              <a:ea typeface="Cambria Math" panose="02040503050406030204" pitchFamily="18" charset="0"/>
                              <a:cs typeface="Arial" pitchFamily="34" charset="0"/>
                            </a:rPr>
                            <m:t>d</m:t>
                          </m:r>
                          <m:r>
                            <m:rPr>
                              <m:nor/>
                            </m:rPr>
                            <a:rPr lang="en-US" sz="2100">
                              <a:latin typeface="Cambria Math" panose="02040503050406030204" pitchFamily="18" charset="0"/>
                              <a:ea typeface="Cambria Math" panose="02040503050406030204" pitchFamily="18" charset="0"/>
                              <a:cs typeface="Arial" pitchFamily="34" charset="0"/>
                            </a:rPr>
                            <m:t>o</m:t>
                          </m:r>
                          <m:r>
                            <m:rPr>
                              <m:nor/>
                            </m:rPr>
                            <a:rPr lang="en-US" sz="2100" b="0" i="0" smtClean="0">
                              <a:latin typeface="Cambria Math" panose="02040503050406030204" pitchFamily="18" charset="0"/>
                              <a:ea typeface="Cambria Math" panose="02040503050406030204" pitchFamily="18" charset="0"/>
                              <a:cs typeface="Arial" pitchFamily="34" charset="0"/>
                            </a:rPr>
                            <m:t>es</m:t>
                          </m:r>
                          <m:r>
                            <m:rPr>
                              <m:nor/>
                            </m:rPr>
                            <a:rPr lang="en-US" sz="2100" b="0" i="0" smtClean="0">
                              <a:latin typeface="Cambria Math" panose="02040503050406030204" pitchFamily="18" charset="0"/>
                              <a:ea typeface="Cambria Math" panose="02040503050406030204" pitchFamily="18" charset="0"/>
                              <a:cs typeface="Arial" pitchFamily="34" charset="0"/>
                            </a:rPr>
                            <m:t> </m:t>
                          </m:r>
                          <m:r>
                            <m:rPr>
                              <m:nor/>
                            </m:rPr>
                            <a:rPr lang="en-US" sz="2100" b="0" i="0" smtClean="0">
                              <a:latin typeface="Cambria Math" panose="02040503050406030204" pitchFamily="18" charset="0"/>
                              <a:ea typeface="Cambria Math" panose="02040503050406030204" pitchFamily="18" charset="0"/>
                              <a:cs typeface="Arial" pitchFamily="34" charset="0"/>
                            </a:rPr>
                            <m:t>not</m:t>
                          </m:r>
                          <m:r>
                            <m:rPr>
                              <m:nor/>
                            </m:rPr>
                            <a:rPr lang="en-US" sz="2100" b="0" i="0" smtClean="0">
                              <a:latin typeface="Cambria Math" panose="02040503050406030204" pitchFamily="18" charset="0"/>
                              <a:ea typeface="Cambria Math" panose="02040503050406030204" pitchFamily="18" charset="0"/>
                              <a:cs typeface="Arial" pitchFamily="34" charset="0"/>
                            </a:rPr>
                            <m:t> </m:t>
                          </m:r>
                          <m:r>
                            <m:rPr>
                              <m:nor/>
                            </m:rPr>
                            <a:rPr lang="en-US" sz="2100" b="0" i="0" smtClean="0">
                              <a:latin typeface="Cambria Math" panose="02040503050406030204" pitchFamily="18" charset="0"/>
                              <a:ea typeface="Cambria Math" panose="02040503050406030204" pitchFamily="18" charset="0"/>
                              <a:cs typeface="Arial" pitchFamily="34" charset="0"/>
                            </a:rPr>
                            <m:t>occur</m:t>
                          </m:r>
                        </m:e>
                      </m:d>
                      <m:r>
                        <a:rPr lang="en-US" sz="2100" i="1">
                          <a:latin typeface="Cambria Math" panose="02040503050406030204" pitchFamily="18" charset="0"/>
                          <a:ea typeface="Cambria Math" panose="02040503050406030204" pitchFamily="18" charset="0"/>
                          <a:cs typeface="Arial" pitchFamily="34" charset="0"/>
                        </a:rPr>
                        <m:t>=</m:t>
                      </m:r>
                      <m:r>
                        <a:rPr lang="en-US" sz="2100" b="0" i="1" smtClean="0">
                          <a:latin typeface="Cambria Math" panose="02040503050406030204" pitchFamily="18" charset="0"/>
                          <a:ea typeface="Cambria Math" panose="02040503050406030204" pitchFamily="18" charset="0"/>
                          <a:cs typeface="Arial" pitchFamily="34" charset="0"/>
                        </a:rPr>
                        <m:t>1−</m:t>
                      </m:r>
                      <m:r>
                        <a:rPr lang="en-US" sz="2100" i="1">
                          <a:latin typeface="Cambria Math" panose="02040503050406030204" pitchFamily="18" charset="0"/>
                          <a:ea typeface="Cambria Math" panose="02040503050406030204" pitchFamily="18" charset="0"/>
                          <a:cs typeface="Arial" pitchFamily="34" charset="0"/>
                        </a:rPr>
                        <m:t>𝑃</m:t>
                      </m:r>
                      <m:d>
                        <m:dPr>
                          <m:ctrlPr>
                            <a:rPr lang="en-US" sz="2100" i="1">
                              <a:latin typeface="Cambria Math" panose="02040503050406030204" pitchFamily="18" charset="0"/>
                              <a:ea typeface="Cambria Math" panose="02040503050406030204" pitchFamily="18" charset="0"/>
                              <a:cs typeface="Arial" pitchFamily="34" charset="0"/>
                            </a:rPr>
                          </m:ctrlPr>
                        </m:dPr>
                        <m:e>
                          <m:r>
                            <a:rPr lang="en-US" sz="2100" i="1">
                              <a:latin typeface="Cambria Math" panose="02040503050406030204" pitchFamily="18" charset="0"/>
                              <a:ea typeface="Cambria Math" panose="02040503050406030204" pitchFamily="18" charset="0"/>
                              <a:cs typeface="Arial" pitchFamily="34" charset="0"/>
                            </a:rPr>
                            <m:t>𝐴</m:t>
                          </m:r>
                        </m:e>
                      </m:d>
                    </m:oMath>
                  </m:oMathPara>
                </a14:m>
                <a:endParaRPr lang="en-US" sz="2100" dirty="0"/>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xfrm>
                <a:off x="465222" y="1693448"/>
                <a:ext cx="8309850" cy="5015163"/>
              </a:xfrm>
              <a:blipFill rotWithShape="0">
                <a:blip r:embed="rId2"/>
                <a:stretch>
                  <a:fillRect t="-608"/>
                </a:stretch>
              </a:blipFill>
            </p:spPr>
            <p:txBody>
              <a:bodyPr/>
              <a:lstStyle/>
              <a:p>
                <a:r>
                  <a:rPr lang="en-US">
                    <a:noFill/>
                  </a:rPr>
                  <a:t> </a:t>
                </a:r>
              </a:p>
            </p:txBody>
          </p:sp>
        </mc:Fallback>
      </mc:AlternateContent>
      <p:sp>
        <p:nvSpPr>
          <p:cNvPr id="7" name="Rectangle 6" descr="Rectangular shape represents the data related to &quot;Probability rules&quot;."/>
          <p:cNvSpPr/>
          <p:nvPr/>
        </p:nvSpPr>
        <p:spPr>
          <a:xfrm>
            <a:off x="465222" y="2192759"/>
            <a:ext cx="8309850" cy="4588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795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noFill/>
          <a:ln/>
        </p:spPr>
        <p:txBody>
          <a:bodyPr>
            <a:normAutofit fontScale="90000"/>
          </a:bodyPr>
          <a:lstStyle/>
          <a:p>
            <a:r>
              <a:rPr lang="en-US" sz="4000"/>
              <a:t>Probability Rules:</a:t>
            </a:r>
            <a:br>
              <a:rPr lang="en-US" sz="4000"/>
            </a:br>
            <a:r>
              <a:rPr lang="en-US" sz="4000"/>
              <a:t>Mathematical Notation</a:t>
            </a:r>
          </a:p>
        </p:txBody>
      </p:sp>
      <p:sp>
        <p:nvSpPr>
          <p:cNvPr id="665604" name="Text Box 4"/>
          <p:cNvSpPr txBox="1">
            <a:spLocks noChangeArrowheads="1"/>
          </p:cNvSpPr>
          <p:nvPr/>
        </p:nvSpPr>
        <p:spPr bwMode="auto">
          <a:xfrm>
            <a:off x="457200" y="1752600"/>
            <a:ext cx="8305800" cy="15875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Random phenomenon:  roll pair of fair dice and count the number of pips on the up-faces.</a:t>
            </a:r>
          </a:p>
          <a:p>
            <a:pPr>
              <a:spcBef>
                <a:spcPct val="50000"/>
              </a:spcBef>
            </a:pPr>
            <a:r>
              <a:rPr lang="en-US" sz="2800"/>
              <a:t>Find the probability of rolling a 5.</a:t>
            </a:r>
          </a:p>
        </p:txBody>
      </p:sp>
      <p:grpSp>
        <p:nvGrpSpPr>
          <p:cNvPr id="665611" name="Group 11"/>
          <p:cNvGrpSpPr>
            <a:grpSpLocks/>
          </p:cNvGrpSpPr>
          <p:nvPr/>
        </p:nvGrpSpPr>
        <p:grpSpPr bwMode="auto">
          <a:xfrm>
            <a:off x="457200" y="3429000"/>
            <a:ext cx="8305800" cy="519113"/>
            <a:chOff x="288" y="2160"/>
            <a:chExt cx="5232" cy="327"/>
          </a:xfrm>
        </p:grpSpPr>
        <p:pic>
          <p:nvPicPr>
            <p:cNvPr id="665605" name="Picture 5"/>
            <p:cNvPicPr>
              <a:picLocks noChangeAspect="1" noChangeArrowheads="1"/>
            </p:cNvPicPr>
            <p:nvPr/>
          </p:nvPicPr>
          <p:blipFill>
            <a:blip r:embed="rId2"/>
            <a:srcRect l="51624" r="34401" b="80766"/>
            <a:stretch>
              <a:fillRect/>
            </a:stretch>
          </p:blipFill>
          <p:spPr bwMode="auto">
            <a:xfrm>
              <a:off x="1824" y="2208"/>
              <a:ext cx="480" cy="258"/>
            </a:xfrm>
            <a:prstGeom prst="rect">
              <a:avLst/>
            </a:prstGeom>
            <a:noFill/>
          </p:spPr>
        </p:pic>
        <p:sp>
          <p:nvSpPr>
            <p:cNvPr id="665606" name="Text Box 6"/>
            <p:cNvSpPr txBox="1">
              <a:spLocks noChangeArrowheads="1"/>
            </p:cNvSpPr>
            <p:nvPr/>
          </p:nvSpPr>
          <p:spPr bwMode="auto">
            <a:xfrm>
              <a:off x="288" y="2160"/>
              <a:ext cx="5232" cy="327"/>
            </a:xfrm>
            <a:prstGeom prst="rect">
              <a:avLst/>
            </a:prstGeom>
            <a:noFill/>
            <a:ln w="9525">
              <a:noFill/>
              <a:miter lim="800000"/>
              <a:headEnd/>
              <a:tailEnd/>
            </a:ln>
            <a:effectLst/>
          </p:spPr>
          <p:txBody>
            <a:bodyPr>
              <a:prstTxWarp prst="textNoShape">
                <a:avLst/>
              </a:prstTxWarp>
              <a:spAutoFit/>
            </a:bodyPr>
            <a:lstStyle/>
            <a:p>
              <a:pPr marL="1603375" indent="-1603375">
                <a:spcBef>
                  <a:spcPct val="50000"/>
                </a:spcBef>
              </a:pPr>
              <a:r>
                <a:rPr lang="en-US" sz="2800" i="1"/>
                <a:t>P</a:t>
              </a:r>
              <a:r>
                <a:rPr lang="en-US" sz="2800"/>
                <a:t>(roll a 5)	= </a:t>
              </a:r>
              <a:r>
                <a:rPr lang="en-US" sz="2800" i="1"/>
                <a:t>P</a:t>
              </a:r>
              <a:r>
                <a:rPr lang="en-US" sz="2800"/>
                <a:t>(         )+</a:t>
              </a:r>
              <a:r>
                <a:rPr lang="en-US" sz="2800" i="1"/>
                <a:t>P</a:t>
              </a:r>
              <a:r>
                <a:rPr lang="en-US" sz="2800"/>
                <a:t>(         )+</a:t>
              </a:r>
              <a:r>
                <a:rPr lang="en-US" sz="2800" i="1"/>
                <a:t>P</a:t>
              </a:r>
              <a:r>
                <a:rPr lang="en-US" sz="2800"/>
                <a:t>(         )+</a:t>
              </a:r>
              <a:r>
                <a:rPr lang="en-US" sz="2800" i="1"/>
                <a:t>P</a:t>
              </a:r>
              <a:r>
                <a:rPr lang="en-US" sz="2800"/>
                <a:t>(         )</a:t>
              </a:r>
            </a:p>
          </p:txBody>
        </p:sp>
        <p:pic>
          <p:nvPicPr>
            <p:cNvPr id="665607" name="Picture 7"/>
            <p:cNvPicPr>
              <a:picLocks noChangeAspect="1" noChangeArrowheads="1"/>
            </p:cNvPicPr>
            <p:nvPr/>
          </p:nvPicPr>
          <p:blipFill>
            <a:blip r:embed="rId2"/>
            <a:srcRect l="17223" t="32971" r="69878" b="50543"/>
            <a:stretch>
              <a:fillRect/>
            </a:stretch>
          </p:blipFill>
          <p:spPr bwMode="auto">
            <a:xfrm>
              <a:off x="2832" y="2208"/>
              <a:ext cx="480" cy="240"/>
            </a:xfrm>
            <a:prstGeom prst="rect">
              <a:avLst/>
            </a:prstGeom>
            <a:noFill/>
          </p:spPr>
        </p:pic>
        <p:pic>
          <p:nvPicPr>
            <p:cNvPr id="665609" name="Picture 9"/>
            <p:cNvPicPr>
              <a:picLocks noChangeAspect="1" noChangeArrowheads="1"/>
            </p:cNvPicPr>
            <p:nvPr/>
          </p:nvPicPr>
          <p:blipFill>
            <a:blip r:embed="rId2"/>
            <a:srcRect l="34424" t="16486" r="52676" b="67029"/>
            <a:stretch>
              <a:fillRect/>
            </a:stretch>
          </p:blipFill>
          <p:spPr bwMode="auto">
            <a:xfrm>
              <a:off x="3792" y="2208"/>
              <a:ext cx="480" cy="240"/>
            </a:xfrm>
            <a:prstGeom prst="rect">
              <a:avLst/>
            </a:prstGeom>
            <a:noFill/>
          </p:spPr>
        </p:pic>
        <p:pic>
          <p:nvPicPr>
            <p:cNvPr id="665610" name="Picture 10"/>
            <p:cNvPicPr>
              <a:picLocks noChangeAspect="1" noChangeArrowheads="1"/>
            </p:cNvPicPr>
            <p:nvPr/>
          </p:nvPicPr>
          <p:blipFill>
            <a:blip r:embed="rId2"/>
            <a:srcRect l="1097" t="49457" r="86003" b="34058"/>
            <a:stretch>
              <a:fillRect/>
            </a:stretch>
          </p:blipFill>
          <p:spPr bwMode="auto">
            <a:xfrm>
              <a:off x="4800" y="2208"/>
              <a:ext cx="480" cy="240"/>
            </a:xfrm>
            <a:prstGeom prst="rect">
              <a:avLst/>
            </a:prstGeom>
            <a:noFill/>
          </p:spPr>
        </p:pic>
      </p:grpSp>
      <p:sp>
        <p:nvSpPr>
          <p:cNvPr id="665612" name="Text Box 12"/>
          <p:cNvSpPr txBox="1">
            <a:spLocks noChangeArrowheads="1"/>
          </p:cNvSpPr>
          <p:nvPr/>
        </p:nvSpPr>
        <p:spPr bwMode="auto">
          <a:xfrm>
            <a:off x="457200" y="4052888"/>
            <a:ext cx="8305800" cy="1585912"/>
          </a:xfrm>
          <a:prstGeom prst="rect">
            <a:avLst/>
          </a:prstGeom>
          <a:noFill/>
          <a:ln w="9525">
            <a:noFill/>
            <a:miter lim="800000"/>
            <a:headEnd/>
            <a:tailEnd/>
          </a:ln>
          <a:effectLst/>
        </p:spPr>
        <p:txBody>
          <a:bodyPr>
            <a:prstTxWarp prst="textNoShape">
              <a:avLst/>
            </a:prstTxWarp>
            <a:spAutoFit/>
          </a:bodyPr>
          <a:lstStyle/>
          <a:p>
            <a:pPr indent="1603375">
              <a:lnSpc>
                <a:spcPct val="90000"/>
              </a:lnSpc>
              <a:spcBef>
                <a:spcPct val="50000"/>
              </a:spcBef>
            </a:pPr>
            <a:r>
              <a:rPr lang="en-US" sz="2800"/>
              <a:t>=    </a:t>
            </a:r>
            <a:r>
              <a:rPr lang="en-US" sz="2400"/>
              <a:t>1/36     </a:t>
            </a:r>
            <a:r>
              <a:rPr lang="en-US" sz="2800"/>
              <a:t>+</a:t>
            </a:r>
            <a:r>
              <a:rPr lang="en-US" sz="2400"/>
              <a:t>     1/36    </a:t>
            </a:r>
            <a:r>
              <a:rPr lang="en-US" sz="2800"/>
              <a:t>+</a:t>
            </a:r>
            <a:r>
              <a:rPr lang="en-US" sz="2400"/>
              <a:t>    1/36     </a:t>
            </a:r>
            <a:r>
              <a:rPr lang="en-US" sz="2800"/>
              <a:t>+</a:t>
            </a:r>
            <a:r>
              <a:rPr lang="en-US" sz="2400"/>
              <a:t>    1/36</a:t>
            </a:r>
          </a:p>
          <a:p>
            <a:pPr indent="1603375">
              <a:lnSpc>
                <a:spcPct val="90000"/>
              </a:lnSpc>
              <a:spcBef>
                <a:spcPct val="50000"/>
              </a:spcBef>
            </a:pPr>
            <a:r>
              <a:rPr lang="en-US" sz="2400"/>
              <a:t>= 4/36</a:t>
            </a:r>
          </a:p>
          <a:p>
            <a:pPr indent="1603375">
              <a:lnSpc>
                <a:spcPct val="90000"/>
              </a:lnSpc>
              <a:spcBef>
                <a:spcPct val="50000"/>
              </a:spcBef>
            </a:pPr>
            <a:r>
              <a:rPr lang="en-US" sz="2800"/>
              <a:t>= 0.111</a:t>
            </a:r>
          </a:p>
        </p:txBody>
      </p:sp>
    </p:spTree>
    <p:extLst>
      <p:ext uri="{BB962C8B-B14F-4D97-AF65-F5344CB8AC3E}">
        <p14:creationId xmlns:p14="http://schemas.microsoft.com/office/powerpoint/2010/main" val="87966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62489" y="410756"/>
            <a:ext cx="7286111" cy="1219200"/>
          </a:xfrm>
        </p:spPr>
        <p:txBody>
          <a:bodyPr/>
          <a:lstStyle/>
          <a:p>
            <a:pPr eaLnBrk="1" hangingPunct="1">
              <a:lnSpc>
                <a:spcPct val="90000"/>
              </a:lnSpc>
            </a:pPr>
            <a:r>
              <a:rPr lang="en-US" altLang="en-US" sz="4000" dirty="0">
                <a:latin typeface="Gill Sans" charset="0"/>
                <a:ea typeface="ＭＳ Ｐゴシック" pitchFamily="34" charset="-128"/>
              </a:rPr>
              <a:t>Probability rules (example)</a:t>
            </a:r>
            <a:endParaRPr lang="en-US" altLang="en-US" sz="2800" dirty="0">
              <a:solidFill>
                <a:srgbClr val="33CCFF"/>
              </a:solidFill>
              <a:latin typeface="Gill Sans" charset="0"/>
              <a:ea typeface="ＭＳ Ｐゴシック" pitchFamily="34" charset="-128"/>
            </a:endParaRPr>
          </a:p>
        </p:txBody>
      </p:sp>
      <p:sp>
        <p:nvSpPr>
          <p:cNvPr id="25603" name="Rectangle 1"/>
          <p:cNvSpPr>
            <a:spLocks noChangeArrowheads="1"/>
          </p:cNvSpPr>
          <p:nvPr/>
        </p:nvSpPr>
        <p:spPr bwMode="auto">
          <a:xfrm>
            <a:off x="514350" y="1847681"/>
            <a:ext cx="82772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None/>
            </a:pPr>
            <a:r>
              <a:rPr lang="en-US" altLang="en-US" sz="2000" dirty="0">
                <a:solidFill>
                  <a:srgbClr val="000000"/>
                </a:solidFill>
              </a:rPr>
              <a:t>The first digits of numbers in legitimate financial records often follow a model known as Benford’s law.  Call the first digit of a randomly chosen record </a:t>
            </a:r>
            <a:r>
              <a:rPr lang="en-US" altLang="en-US" sz="2000" i="1" dirty="0">
                <a:solidFill>
                  <a:srgbClr val="000000"/>
                </a:solidFill>
                <a:latin typeface="Times New Roman" panose="02020603050405020304" pitchFamily="18" charset="0"/>
                <a:cs typeface="Times New Roman" panose="02020603050405020304" pitchFamily="18" charset="0"/>
              </a:rPr>
              <a:t>X</a:t>
            </a:r>
            <a:r>
              <a:rPr lang="en-US" altLang="en-US" sz="2000" dirty="0">
                <a:solidFill>
                  <a:srgbClr val="000000"/>
                </a:solidFill>
              </a:rPr>
              <a:t>. Benford’s law gives the following probability model for </a:t>
            </a:r>
            <a:r>
              <a:rPr lang="en-US" altLang="en-US" sz="2000" i="1" dirty="0">
                <a:solidFill>
                  <a:srgbClr val="000000"/>
                </a:solidFill>
                <a:latin typeface="Times New Roman" panose="02020603050405020304" pitchFamily="18" charset="0"/>
                <a:cs typeface="Times New Roman" panose="02020603050405020304" pitchFamily="18" charset="0"/>
              </a:rPr>
              <a:t>X</a:t>
            </a:r>
            <a:r>
              <a:rPr lang="en-US" altLang="en-US" sz="2000" dirty="0">
                <a:solidFill>
                  <a:srgbClr val="000000"/>
                </a:solidFill>
              </a:rPr>
              <a:t>.</a:t>
            </a:r>
          </a:p>
        </p:txBody>
      </p:sp>
      <p:graphicFrame>
        <p:nvGraphicFramePr>
          <p:cNvPr id="7" name="Table 6"/>
          <p:cNvGraphicFramePr>
            <a:graphicFrameLocks noGrp="1"/>
          </p:cNvGraphicFramePr>
          <p:nvPr>
            <p:extLst>
              <p:ext uri="{D42A27DB-BD31-4B8C-83A1-F6EECF244321}">
                <p14:modId xmlns:p14="http://schemas.microsoft.com/office/powerpoint/2010/main" val="4278630171"/>
              </p:ext>
            </p:extLst>
          </p:nvPr>
        </p:nvGraphicFramePr>
        <p:xfrm>
          <a:off x="495302" y="3114493"/>
          <a:ext cx="8162922" cy="1011555"/>
        </p:xfrm>
        <a:graphic>
          <a:graphicData uri="http://schemas.openxmlformats.org/drawingml/2006/table">
            <a:tbl>
              <a:tblPr firstRow="1">
                <a:tableStyleId>{284E427A-3D55-4303-BF80-6455036E1DE7}</a:tableStyleId>
              </a:tblPr>
              <a:tblGrid>
                <a:gridCol w="1121739">
                  <a:extLst>
                    <a:ext uri="{9D8B030D-6E8A-4147-A177-3AD203B41FA5}">
                      <a16:colId xmlns:a16="http://schemas.microsoft.com/office/drawing/2014/main" val="20000"/>
                    </a:ext>
                  </a:extLst>
                </a:gridCol>
                <a:gridCol w="782254">
                  <a:extLst>
                    <a:ext uri="{9D8B030D-6E8A-4147-A177-3AD203B41FA5}">
                      <a16:colId xmlns:a16="http://schemas.microsoft.com/office/drawing/2014/main" val="20001"/>
                    </a:ext>
                  </a:extLst>
                </a:gridCol>
                <a:gridCol w="782254">
                  <a:extLst>
                    <a:ext uri="{9D8B030D-6E8A-4147-A177-3AD203B41FA5}">
                      <a16:colId xmlns:a16="http://schemas.microsoft.com/office/drawing/2014/main" val="20002"/>
                    </a:ext>
                  </a:extLst>
                </a:gridCol>
                <a:gridCol w="783151">
                  <a:extLst>
                    <a:ext uri="{9D8B030D-6E8A-4147-A177-3AD203B41FA5}">
                      <a16:colId xmlns:a16="http://schemas.microsoft.com/office/drawing/2014/main" val="20003"/>
                    </a:ext>
                  </a:extLst>
                </a:gridCol>
                <a:gridCol w="782254">
                  <a:extLst>
                    <a:ext uri="{9D8B030D-6E8A-4147-A177-3AD203B41FA5}">
                      <a16:colId xmlns:a16="http://schemas.microsoft.com/office/drawing/2014/main" val="20004"/>
                    </a:ext>
                  </a:extLst>
                </a:gridCol>
                <a:gridCol w="782254">
                  <a:extLst>
                    <a:ext uri="{9D8B030D-6E8A-4147-A177-3AD203B41FA5}">
                      <a16:colId xmlns:a16="http://schemas.microsoft.com/office/drawing/2014/main" val="20005"/>
                    </a:ext>
                  </a:extLst>
                </a:gridCol>
                <a:gridCol w="782254">
                  <a:extLst>
                    <a:ext uri="{9D8B030D-6E8A-4147-A177-3AD203B41FA5}">
                      <a16:colId xmlns:a16="http://schemas.microsoft.com/office/drawing/2014/main" val="20006"/>
                    </a:ext>
                  </a:extLst>
                </a:gridCol>
                <a:gridCol w="782254">
                  <a:extLst>
                    <a:ext uri="{9D8B030D-6E8A-4147-A177-3AD203B41FA5}">
                      <a16:colId xmlns:a16="http://schemas.microsoft.com/office/drawing/2014/main" val="20007"/>
                    </a:ext>
                  </a:extLst>
                </a:gridCol>
                <a:gridCol w="782254">
                  <a:extLst>
                    <a:ext uri="{9D8B030D-6E8A-4147-A177-3AD203B41FA5}">
                      <a16:colId xmlns:a16="http://schemas.microsoft.com/office/drawing/2014/main" val="20008"/>
                    </a:ext>
                  </a:extLst>
                </a:gridCol>
                <a:gridCol w="782254">
                  <a:extLst>
                    <a:ext uri="{9D8B030D-6E8A-4147-A177-3AD203B41FA5}">
                      <a16:colId xmlns:a16="http://schemas.microsoft.com/office/drawing/2014/main" val="20009"/>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First digit (</a:t>
                      </a:r>
                      <a:r>
                        <a:rPr kumimoji="0" lang="en-US" sz="1800" i="1" u="none" strike="noStrike" cap="none" normalizeH="0" baseline="0" dirty="0">
                          <a:ln>
                            <a:noFill/>
                          </a:ln>
                          <a:effectLst/>
                          <a:latin typeface="Times New Roman" panose="02020603050405020304" pitchFamily="18" charset="0"/>
                          <a:cs typeface="Times New Roman" panose="02020603050405020304" pitchFamily="18" charset="0"/>
                        </a:rPr>
                        <a:t>X)</a:t>
                      </a:r>
                      <a:endPar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083C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1</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083C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083C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083C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083C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083C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083C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7</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083C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8</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solidFill>
                      <a:srgbClr val="083C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ea typeface="+mn-ea"/>
                          <a:cs typeface="+mn-cs"/>
                        </a:rPr>
                        <a:t>9</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solidFill>
                      <a:srgbClr val="083C6C"/>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Probability</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0.301</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0.176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0.125</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0.097</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dk1"/>
                          </a:solidFill>
                          <a:effectLst/>
                          <a:latin typeface="+mn-lt"/>
                          <a:ea typeface="+mn-ea"/>
                          <a:cs typeface="+mn-cs"/>
                        </a:rPr>
                        <a:t>0.079</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0.067</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0.058</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0.051</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0.046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extLst>
                  <a:ext uri="{0D108BD9-81ED-4DB2-BD59-A6C34878D82A}">
                    <a16:rowId xmlns:a16="http://schemas.microsoft.com/office/drawing/2014/main" val="10001"/>
                  </a:ext>
                </a:extLst>
              </a:tr>
            </a:tbl>
          </a:graphicData>
        </a:graphic>
      </p:graphicFrame>
      <p:sp>
        <p:nvSpPr>
          <p:cNvPr id="8" name="TextBox 7"/>
          <p:cNvSpPr txBox="1">
            <a:spLocks noChangeArrowheads="1"/>
          </p:cNvSpPr>
          <p:nvPr/>
        </p:nvSpPr>
        <p:spPr bwMode="auto">
          <a:xfrm>
            <a:off x="1082675" y="4378325"/>
            <a:ext cx="64516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000"/>
              </a:spcAft>
              <a:buFontTx/>
              <a:buAutoNum type="alphaLcParenBoth"/>
            </a:pPr>
            <a:r>
              <a:rPr lang="en-US" altLang="en-US" sz="1800" dirty="0"/>
              <a:t>Show that this is a legitimate probability model.</a:t>
            </a:r>
          </a:p>
          <a:p>
            <a:pPr eaLnBrk="1" hangingPunct="1">
              <a:spcAft>
                <a:spcPts val="2400"/>
              </a:spcAft>
              <a:buFontTx/>
              <a:buAutoNum type="alphaLcParenBoth"/>
            </a:pPr>
            <a:r>
              <a:rPr lang="en-US" altLang="en-US" sz="1800" dirty="0"/>
              <a:t>Find the probability that the first digit for the chosen number is not a 9.</a:t>
            </a:r>
          </a:p>
          <a:p>
            <a:pPr eaLnBrk="1" hangingPunct="1">
              <a:spcAft>
                <a:spcPts val="2400"/>
              </a:spcAft>
            </a:pPr>
            <a:r>
              <a:rPr lang="en-US" altLang="en-US" sz="1800" dirty="0"/>
              <a:t> </a:t>
            </a:r>
          </a:p>
        </p:txBody>
      </p:sp>
      <mc:AlternateContent xmlns:mc="http://schemas.openxmlformats.org/markup-compatibility/2006" xmlns:a14="http://schemas.microsoft.com/office/drawing/2010/main">
        <mc:Choice Requires="a14">
          <p:sp>
            <p:nvSpPr>
              <p:cNvPr id="9" name="TextBox 8"/>
              <p:cNvSpPr txBox="1">
                <a:spLocks noChangeArrowheads="1"/>
              </p:cNvSpPr>
              <p:nvPr/>
            </p:nvSpPr>
            <p:spPr bwMode="auto">
              <a:xfrm>
                <a:off x="1481138" y="4773613"/>
                <a:ext cx="5518150" cy="2487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000"/>
                  </a:spcAft>
                </a:pPr>
                <a:r>
                  <a:rPr lang="en-US" altLang="en-US" sz="1800" b="1" dirty="0"/>
                  <a:t>Each probability is between 0 and 1, and            </a:t>
                </a:r>
                <a14:m>
                  <m:oMath xmlns:m="http://schemas.openxmlformats.org/officeDocument/2006/math">
                    <m:r>
                      <a:rPr lang="en-US" altLang="en-US" sz="1800" b="1" i="1" dirty="0" smtClean="0">
                        <a:latin typeface="Cambria Math" panose="02040503050406030204" pitchFamily="18" charset="0"/>
                      </a:rPr>
                      <m:t>𝟎</m:t>
                    </m:r>
                    <m:r>
                      <a:rPr lang="en-US" altLang="en-US" sz="1800" b="1" i="1" dirty="0" smtClean="0">
                        <a:latin typeface="Cambria Math" panose="02040503050406030204" pitchFamily="18" charset="0"/>
                      </a:rPr>
                      <m:t>.</m:t>
                    </m:r>
                    <m:r>
                      <a:rPr lang="en-US" altLang="en-US" sz="1800" b="1" i="1" dirty="0" smtClean="0">
                        <a:latin typeface="Cambria Math" panose="02040503050406030204" pitchFamily="18" charset="0"/>
                      </a:rPr>
                      <m:t>𝟑𝟎𝟏</m:t>
                    </m:r>
                    <m:r>
                      <a:rPr lang="en-US" altLang="en-US" sz="1800" b="1" i="1" dirty="0" smtClean="0">
                        <a:latin typeface="Cambria Math" panose="02040503050406030204" pitchFamily="18" charset="0"/>
                      </a:rPr>
                      <m:t>+</m:t>
                    </m:r>
                    <m:r>
                      <a:rPr lang="en-US" altLang="en-US" sz="1800" b="1" i="1" dirty="0" smtClean="0">
                        <a:latin typeface="Cambria Math" panose="02040503050406030204" pitchFamily="18" charset="0"/>
                      </a:rPr>
                      <m:t>𝟎</m:t>
                    </m:r>
                    <m:r>
                      <a:rPr lang="en-US" altLang="en-US" sz="1800" b="1" i="1" dirty="0" smtClean="0">
                        <a:latin typeface="Cambria Math" panose="02040503050406030204" pitchFamily="18" charset="0"/>
                      </a:rPr>
                      <m:t>.</m:t>
                    </m:r>
                    <m:r>
                      <a:rPr lang="en-US" altLang="en-US" sz="1800" b="1" i="1" dirty="0" smtClean="0">
                        <a:latin typeface="Cambria Math" panose="02040503050406030204" pitchFamily="18" charset="0"/>
                      </a:rPr>
                      <m:t>𝟏𝟕𝟔</m:t>
                    </m:r>
                    <m:r>
                      <a:rPr lang="en-US" altLang="en-US" sz="1800" b="1" i="1" dirty="0" smtClean="0">
                        <a:latin typeface="Cambria Math" panose="02040503050406030204" pitchFamily="18" charset="0"/>
                      </a:rPr>
                      <m:t>+…+</m:t>
                    </m:r>
                    <m:r>
                      <a:rPr lang="en-US" altLang="en-US" sz="1800" b="1" i="1" dirty="0" smtClean="0">
                        <a:latin typeface="Cambria Math" panose="02040503050406030204" pitchFamily="18" charset="0"/>
                      </a:rPr>
                      <m:t>𝟎</m:t>
                    </m:r>
                    <m:r>
                      <a:rPr lang="en-US" altLang="en-US" sz="1800" b="1" i="1" dirty="0" smtClean="0">
                        <a:latin typeface="Cambria Math" panose="02040503050406030204" pitchFamily="18" charset="0"/>
                      </a:rPr>
                      <m:t>.</m:t>
                    </m:r>
                    <m:r>
                      <a:rPr lang="en-US" altLang="en-US" sz="1800" b="1" i="1" dirty="0" smtClean="0">
                        <a:latin typeface="Cambria Math" panose="02040503050406030204" pitchFamily="18" charset="0"/>
                      </a:rPr>
                      <m:t>𝟎𝟒𝟔</m:t>
                    </m:r>
                    <m:r>
                      <a:rPr lang="en-US" altLang="en-US" sz="1800" b="1" i="1" dirty="0" smtClean="0">
                        <a:latin typeface="Cambria Math" panose="02040503050406030204" pitchFamily="18" charset="0"/>
                      </a:rPr>
                      <m:t>=</m:t>
                    </m:r>
                    <m:r>
                      <a:rPr lang="en-US" altLang="en-US" sz="1800" b="1" i="1" dirty="0" smtClean="0">
                        <a:latin typeface="Cambria Math" panose="02040503050406030204" pitchFamily="18" charset="0"/>
                      </a:rPr>
                      <m:t>𝟏</m:t>
                    </m:r>
                  </m:oMath>
                </a14:m>
                <a:r>
                  <a:rPr lang="en-US" altLang="en-US" sz="1800" b="1" dirty="0"/>
                  <a:t> </a:t>
                </a:r>
              </a:p>
              <a:p>
                <a:pPr eaLnBrk="1" hangingPunct="1"/>
                <a14:m>
                  <m:oMathPara xmlns:m="http://schemas.openxmlformats.org/officeDocument/2006/math">
                    <m:oMathParaPr>
                      <m:jc m:val="centerGroup"/>
                    </m:oMathParaPr>
                    <m:oMath xmlns:m="http://schemas.openxmlformats.org/officeDocument/2006/math">
                      <m:m>
                        <m:mPr>
                          <m:plcHide m:val="on"/>
                          <m:mcs>
                            <m:mc>
                              <m:mcPr>
                                <m:count m:val="3"/>
                                <m:mcJc m:val="center"/>
                              </m:mcPr>
                            </m:mc>
                          </m:mcs>
                          <m:ctrlPr>
                            <a:rPr lang="en-US" altLang="en-US" sz="1800" b="1" i="1" dirty="0" smtClean="0">
                              <a:latin typeface="Cambria Math" panose="02040503050406030204" pitchFamily="18" charset="0"/>
                            </a:rPr>
                          </m:ctrlPr>
                        </m:mPr>
                        <m:mr>
                          <m:e>
                            <m:r>
                              <a:rPr lang="en-US" altLang="en-US" sz="1800" b="1" i="1" dirty="0">
                                <a:latin typeface="Cambria Math" panose="02040503050406030204" pitchFamily="18" charset="0"/>
                              </a:rPr>
                              <m:t>𝑷</m:t>
                            </m:r>
                            <m:r>
                              <a:rPr lang="en-US" altLang="en-US" sz="1800" b="1" i="1" dirty="0">
                                <a:latin typeface="Cambria Math" panose="02040503050406030204" pitchFamily="18" charset="0"/>
                              </a:rPr>
                              <m:t>(</m:t>
                            </m:r>
                            <m:r>
                              <m:rPr>
                                <m:nor/>
                              </m:rPr>
                              <a:rPr lang="en-US" altLang="en-US" sz="1800" b="1" dirty="0">
                                <a:latin typeface="Cambria Math" panose="02040503050406030204" pitchFamily="18" charset="0"/>
                              </a:rPr>
                              <m:t>not</m:t>
                            </m:r>
                            <m:r>
                              <a:rPr lang="en-US" altLang="en-US" sz="1800" b="1" i="1" dirty="0">
                                <a:latin typeface="Cambria Math" panose="02040503050406030204" pitchFamily="18" charset="0"/>
                              </a:rPr>
                              <m:t> </m:t>
                            </m:r>
                            <m:r>
                              <a:rPr lang="en-US" altLang="en-US" sz="1800" b="1" i="1" dirty="0">
                                <a:latin typeface="Cambria Math" panose="02040503050406030204" pitchFamily="18" charset="0"/>
                              </a:rPr>
                              <m:t>𝟗</m:t>
                            </m:r>
                            <m:r>
                              <a:rPr lang="en-US" altLang="en-US" sz="1800" b="1" i="1" dirty="0">
                                <a:latin typeface="Cambria Math" panose="02040503050406030204" pitchFamily="18" charset="0"/>
                              </a:rPr>
                              <m:t>)</m:t>
                            </m:r>
                          </m:e>
                          <m:e>
                            <m:r>
                              <a:rPr lang="en-US" altLang="en-US" sz="1800" b="1" i="1" dirty="0">
                                <a:latin typeface="Cambria Math" panose="02040503050406030204" pitchFamily="18" charset="0"/>
                              </a:rPr>
                              <m:t>=</m:t>
                            </m:r>
                          </m:e>
                          <m:e>
                            <m:m>
                              <m:mPr>
                                <m:plcHide m:val="on"/>
                                <m:mcs>
                                  <m:mc>
                                    <m:mcPr>
                                      <m:count m:val="2"/>
                                      <m:mcJc m:val="center"/>
                                    </m:mcPr>
                                  </m:mc>
                                </m:mcs>
                                <m:ctrlPr>
                                  <a:rPr lang="en-US" altLang="en-US" sz="1800" b="1" i="1" dirty="0" smtClean="0">
                                    <a:latin typeface="Cambria Math" panose="02040503050406030204" pitchFamily="18" charset="0"/>
                                  </a:rPr>
                                </m:ctrlPr>
                              </m:mPr>
                              <m:mr>
                                <m:e>
                                  <m:r>
                                    <a:rPr lang="en-US" altLang="en-US" sz="1800" b="1" i="1" dirty="0">
                                      <a:latin typeface="Cambria Math" panose="02040503050406030204" pitchFamily="18" charset="0"/>
                                    </a:rPr>
                                    <m:t>𝟏</m:t>
                                  </m:r>
                                  <m:r>
                                    <a:rPr lang="en-US" altLang="en-US" sz="1800" b="1" i="1" dirty="0" smtClean="0">
                                      <a:latin typeface="Cambria Math"/>
                                    </a:rPr>
                                    <m:t> </m:t>
                                  </m:r>
                                  <m:r>
                                    <a:rPr lang="en-US" altLang="en-US" sz="1800" b="1" i="1" dirty="0">
                                      <a:latin typeface="Cambria Math" panose="02040503050406030204" pitchFamily="18" charset="0"/>
                                    </a:rPr>
                                    <m:t>–</m:t>
                                  </m:r>
                                  <m:r>
                                    <a:rPr lang="en-US" altLang="en-US" sz="1800" b="1" i="1" dirty="0" smtClean="0">
                                      <a:latin typeface="Cambria Math"/>
                                    </a:rPr>
                                    <m:t> </m:t>
                                  </m:r>
                                  <m:r>
                                    <a:rPr lang="en-US" altLang="en-US" sz="1800" b="1" i="1" dirty="0">
                                      <a:latin typeface="Cambria Math" panose="02040503050406030204" pitchFamily="18" charset="0"/>
                                    </a:rPr>
                                    <m:t>𝑷</m:t>
                                  </m:r>
                                  <m:r>
                                    <a:rPr lang="en-US" altLang="en-US" sz="1800" b="1" i="1" dirty="0">
                                      <a:latin typeface="Cambria Math" panose="02040503050406030204" pitchFamily="18" charset="0"/>
                                    </a:rPr>
                                    <m:t>(</m:t>
                                  </m:r>
                                  <m:r>
                                    <a:rPr lang="en-US" altLang="en-US" sz="1800" b="1" i="1" dirty="0">
                                      <a:latin typeface="Cambria Math" panose="02040503050406030204" pitchFamily="18" charset="0"/>
                                    </a:rPr>
                                    <m:t>𝟗</m:t>
                                  </m:r>
                                  <m:r>
                                    <a:rPr lang="en-US" altLang="en-US" sz="1800" b="1" i="1" dirty="0">
                                      <a:latin typeface="Cambria Math" panose="02040503050406030204" pitchFamily="18" charset="0"/>
                                    </a:rPr>
                                    <m:t>)</m:t>
                                  </m:r>
                                </m:e>
                                <m:e/>
                              </m:mr>
                            </m:m>
                          </m:e>
                        </m:mr>
                        <m:mr>
                          <m:e/>
                          <m:e>
                            <m:r>
                              <a:rPr lang="en-US" altLang="en-US" sz="1800" b="1" i="1" dirty="0">
                                <a:latin typeface="Cambria Math" panose="02040503050406030204" pitchFamily="18" charset="0"/>
                              </a:rPr>
                              <m:t>=</m:t>
                            </m:r>
                          </m:e>
                          <m:e>
                            <m:m>
                              <m:mPr>
                                <m:mcs>
                                  <m:mc>
                                    <m:mcPr>
                                      <m:count m:val="2"/>
                                      <m:mcJc m:val="center"/>
                                    </m:mcPr>
                                  </m:mc>
                                </m:mcs>
                                <m:ctrlPr>
                                  <a:rPr lang="en-US" altLang="en-US" sz="1800" b="1" i="1" dirty="0" smtClean="0">
                                    <a:latin typeface="Cambria Math" panose="02040503050406030204" pitchFamily="18" charset="0"/>
                                  </a:rPr>
                                </m:ctrlPr>
                              </m:mPr>
                              <m:mr>
                                <m:e>
                                  <m:r>
                                    <a:rPr lang="en-US" altLang="en-US" sz="1800" b="1" i="1" dirty="0">
                                      <a:latin typeface="Cambria Math" panose="02040503050406030204" pitchFamily="18" charset="0"/>
                                    </a:rPr>
                                    <m:t>𝟏</m:t>
                                  </m:r>
                                  <m:r>
                                    <a:rPr lang="en-US" altLang="en-US" sz="1800" b="1" i="1" dirty="0" smtClean="0">
                                      <a:latin typeface="Cambria Math"/>
                                    </a:rPr>
                                    <m:t> </m:t>
                                  </m:r>
                                  <m:r>
                                    <a:rPr lang="en-US" altLang="en-US" sz="1800" b="1" i="1" dirty="0">
                                      <a:latin typeface="Cambria Math" panose="02040503050406030204" pitchFamily="18" charset="0"/>
                                    </a:rPr>
                                    <m:t>–</m:t>
                                  </m:r>
                                  <m:r>
                                    <a:rPr lang="en-US" altLang="en-US" sz="1800" b="1" i="1" dirty="0" smtClean="0">
                                      <a:latin typeface="Cambria Math"/>
                                    </a:rPr>
                                    <m:t> </m:t>
                                  </m:r>
                                  <m:r>
                                    <a:rPr lang="en-US" altLang="en-US" sz="1800" b="1" i="1" dirty="0">
                                      <a:latin typeface="Cambria Math" panose="02040503050406030204" pitchFamily="18" charset="0"/>
                                    </a:rPr>
                                    <m:t>𝟎</m:t>
                                  </m:r>
                                  <m:r>
                                    <a:rPr lang="en-US" altLang="en-US" sz="1800" b="1" i="1" dirty="0">
                                      <a:latin typeface="Cambria Math" panose="02040503050406030204" pitchFamily="18" charset="0"/>
                                    </a:rPr>
                                    <m:t>.</m:t>
                                  </m:r>
                                  <m:r>
                                    <a:rPr lang="en-US" altLang="en-US" sz="1800" b="1" i="1" dirty="0">
                                      <a:latin typeface="Cambria Math" panose="02040503050406030204" pitchFamily="18" charset="0"/>
                                    </a:rPr>
                                    <m:t>𝟎𝟒𝟔</m:t>
                                  </m:r>
                                </m:e>
                                <m:e>
                                  <m:r>
                                    <a:rPr lang="en-US" altLang="en-US" sz="1800" b="1" i="1" dirty="0">
                                      <a:latin typeface="Cambria Math" panose="02040503050406030204" pitchFamily="18" charset="0"/>
                                    </a:rPr>
                                    <m:t>=</m:t>
                                  </m:r>
                                  <m:r>
                                    <a:rPr lang="en-US" altLang="en-US" sz="1800" b="1" i="1" dirty="0" smtClean="0">
                                      <a:latin typeface="Cambria Math"/>
                                    </a:rPr>
                                    <m:t>  </m:t>
                                  </m:r>
                                  <m:r>
                                    <a:rPr lang="en-US" altLang="en-US" sz="1800" b="1" i="1" dirty="0">
                                      <a:latin typeface="Cambria Math" panose="02040503050406030204" pitchFamily="18" charset="0"/>
                                    </a:rPr>
                                    <m:t>𝟎</m:t>
                                  </m:r>
                                  <m:r>
                                    <a:rPr lang="en-US" altLang="en-US" sz="1800" b="1" i="1" dirty="0">
                                      <a:latin typeface="Cambria Math" panose="02040503050406030204" pitchFamily="18" charset="0"/>
                                    </a:rPr>
                                    <m:t>.</m:t>
                                  </m:r>
                                  <m:r>
                                    <a:rPr lang="en-US" altLang="en-US" sz="1800" b="1" i="1" dirty="0">
                                      <a:latin typeface="Cambria Math" panose="02040503050406030204" pitchFamily="18" charset="0"/>
                                    </a:rPr>
                                    <m:t>𝟗𝟓𝟒</m:t>
                                  </m:r>
                                </m:e>
                              </m:mr>
                            </m:m>
                          </m:e>
                        </m:mr>
                      </m:m>
                    </m:oMath>
                  </m:oMathPara>
                </a14:m>
                <a:endParaRPr lang="en-US" altLang="en-US" sz="1800" b="1" dirty="0"/>
              </a:p>
              <a:p>
                <a:pPr eaLnBrk="1" hangingPunct="1"/>
                <a:r>
                  <a:rPr lang="en-US" altLang="en-US" sz="1800" b="1" dirty="0"/>
                  <a:t> </a:t>
                </a:r>
              </a:p>
              <a:p>
                <a:pPr eaLnBrk="1" hangingPunct="1">
                  <a:spcAft>
                    <a:spcPts val="2400"/>
                  </a:spcAft>
                </a:pPr>
                <a:r>
                  <a:rPr lang="en-US" altLang="en-US" sz="1800" dirty="0"/>
                  <a:t> </a:t>
                </a:r>
              </a:p>
            </p:txBody>
          </p:sp>
        </mc:Choice>
        <mc:Fallback xmlns="">
          <p:sp>
            <p:nvSpPr>
              <p:cNvPr id="9" name="TextBox 8"/>
              <p:cNvSpPr txBox="1">
                <a:spLocks noRot="1" noChangeAspect="1" noMove="1" noResize="1" noEditPoints="1" noAdjustHandles="1" noChangeArrowheads="1" noChangeShapeType="1" noTextEdit="1"/>
              </p:cNvSpPr>
              <p:nvPr/>
            </p:nvSpPr>
            <p:spPr bwMode="auto">
              <a:xfrm>
                <a:off x="1481138" y="4773613"/>
                <a:ext cx="5518150" cy="2487219"/>
              </a:xfrm>
              <a:prstGeom prst="rect">
                <a:avLst/>
              </a:prstGeom>
              <a:blipFill rotWithShape="1">
                <a:blip r:embed="rId2"/>
                <a:stretch>
                  <a:fillRect l="-994" t="-12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084111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174"/>
            <a:ext cx="8229600" cy="1143000"/>
          </a:xfrm>
        </p:spPr>
        <p:txBody>
          <a:bodyPr/>
          <a:lstStyle/>
          <a:p>
            <a:r>
              <a:rPr lang="en-US" sz="3450" dirty="0">
                <a:solidFill>
                  <a:srgbClr val="A20000"/>
                </a:solidFill>
              </a:rPr>
              <a:t>Probability Rules</a:t>
            </a:r>
          </a:p>
        </p:txBody>
      </p:sp>
      <p:sp>
        <p:nvSpPr>
          <p:cNvPr id="5" name="Content Placeholder 4"/>
          <p:cNvSpPr>
            <a:spLocks noGrp="1"/>
          </p:cNvSpPr>
          <p:nvPr>
            <p:ph idx="1"/>
          </p:nvPr>
        </p:nvSpPr>
        <p:spPr>
          <a:xfrm>
            <a:off x="457200" y="1245013"/>
            <a:ext cx="8229600" cy="914400"/>
          </a:xfrm>
        </p:spPr>
        <p:txBody>
          <a:bodyPr/>
          <a:lstStyle/>
          <a:p>
            <a:pPr marL="0" indent="0">
              <a:buNone/>
            </a:pPr>
            <a:r>
              <a:rPr lang="en-US" dirty="0"/>
              <a:t>Let </a:t>
            </a:r>
            <a:r>
              <a:rPr lang="en-US" i="1" dirty="0"/>
              <a:t>X</a:t>
            </a:r>
            <a:r>
              <a:rPr lang="en-US" dirty="0"/>
              <a:t> be the number of girls in a family of three children. Does the table below show a valid assignment of probabilities to values of </a:t>
            </a:r>
            <a:r>
              <a:rPr lang="en-US" i="1" dirty="0"/>
              <a:t>X</a:t>
            </a:r>
            <a:r>
              <a:rPr lang="en-US" dirty="0"/>
              <a:t>?</a:t>
            </a:r>
          </a:p>
          <a:p>
            <a:endParaRPr lang="en-US" dirty="0"/>
          </a:p>
        </p:txBody>
      </p:sp>
      <p:graphicFrame>
        <p:nvGraphicFramePr>
          <p:cNvPr id="7" name="Table 6"/>
          <p:cNvGraphicFramePr>
            <a:graphicFrameLocks noGrp="1"/>
          </p:cNvGraphicFramePr>
          <p:nvPr>
            <p:extLst/>
          </p:nvPr>
        </p:nvGraphicFramePr>
        <p:xfrm>
          <a:off x="1371600" y="2331720"/>
          <a:ext cx="6400800" cy="1097280"/>
        </p:xfrm>
        <a:graphic>
          <a:graphicData uri="http://schemas.openxmlformats.org/drawingml/2006/table">
            <a:tbl>
              <a:tblPr firstRow="1" firstCol="1" bandRow="1">
                <a:tableStyleId>{F5AB1C69-6EDB-4FF4-983F-18BD219EF322}</a:tableStyleId>
              </a:tblPr>
              <a:tblGrid>
                <a:gridCol w="13716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70840">
                <a:tc>
                  <a:txBody>
                    <a:bodyPr/>
                    <a:lstStyle/>
                    <a:p>
                      <a:pPr algn="ctr"/>
                      <a:r>
                        <a:rPr lang="en-US" sz="2000" b="0" i="1" dirty="0">
                          <a:solidFill>
                            <a:schemeClr val="tx1"/>
                          </a:solidFill>
                          <a:latin typeface="+mn-lt"/>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solidFill>
                            <a:schemeClr val="tx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b="0" dirty="0">
                          <a:solidFill>
                            <a:schemeClr val="tx1"/>
                          </a:solidFill>
                          <a:latin typeface="+mn-lt"/>
                        </a:rPr>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Content Placeholder 5"/>
          <p:cNvSpPr>
            <a:spLocks noGrp="1"/>
          </p:cNvSpPr>
          <p:nvPr>
            <p:ph idx="10"/>
          </p:nvPr>
        </p:nvSpPr>
        <p:spPr>
          <a:xfrm>
            <a:off x="457200" y="3714750"/>
            <a:ext cx="8458200" cy="1828800"/>
          </a:xfrm>
        </p:spPr>
        <p:txBody>
          <a:bodyPr/>
          <a:lstStyle/>
          <a:p>
            <a:pPr defTabSz="457200">
              <a:buClrTx/>
              <a:buFont typeface="+mj-lt"/>
              <a:buAutoNum type="alphaLcParenR"/>
            </a:pPr>
            <a:r>
              <a:rPr lang="en-US" dirty="0"/>
              <a:t>No, because </a:t>
            </a:r>
            <a:r>
              <a:rPr lang="en-US" i="1" dirty="0"/>
              <a:t>X</a:t>
            </a:r>
            <a:r>
              <a:rPr lang="en-US" dirty="0"/>
              <a:t> could take on other values.</a:t>
            </a:r>
          </a:p>
          <a:p>
            <a:pPr defTabSz="457200">
              <a:buClrTx/>
              <a:buFont typeface="+mj-lt"/>
              <a:buAutoNum type="alphaLcParenR"/>
            </a:pPr>
            <a:r>
              <a:rPr lang="en-US" dirty="0"/>
              <a:t>No, because it is not possible for </a:t>
            </a:r>
            <a:r>
              <a:rPr lang="en-US" i="1" dirty="0"/>
              <a:t>X</a:t>
            </a:r>
            <a:r>
              <a:rPr lang="en-US" dirty="0"/>
              <a:t> to be equal to 0.</a:t>
            </a:r>
          </a:p>
          <a:p>
            <a:pPr defTabSz="457200">
              <a:buClrTx/>
              <a:buFont typeface="+mj-lt"/>
              <a:buAutoNum type="alphaLcParenR"/>
            </a:pPr>
            <a:r>
              <a:rPr lang="en-US" dirty="0"/>
              <a:t>Yes, because all possible values of </a:t>
            </a:r>
            <a:r>
              <a:rPr lang="en-US" i="1" dirty="0"/>
              <a:t>X</a:t>
            </a:r>
            <a:r>
              <a:rPr lang="en-US" dirty="0"/>
              <a:t> are included.</a:t>
            </a:r>
          </a:p>
          <a:p>
            <a:pPr defTabSz="457200">
              <a:buClrTx/>
              <a:buFont typeface="+mj-lt"/>
              <a:buAutoNum type="alphaLcParenR"/>
            </a:pPr>
            <a:r>
              <a:rPr lang="en-US" dirty="0"/>
              <a:t>Yes, because all probabilities are between 0 and 1 and they sum to 	1.</a:t>
            </a:r>
          </a:p>
          <a:p>
            <a:endParaRPr lang="en-US" dirty="0"/>
          </a:p>
        </p:txBody>
      </p:sp>
    </p:spTree>
    <p:extLst>
      <p:ext uri="{BB962C8B-B14F-4D97-AF65-F5344CB8AC3E}">
        <p14:creationId xmlns:p14="http://schemas.microsoft.com/office/powerpoint/2010/main" val="63180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68338" y="342900"/>
            <a:ext cx="8205649" cy="1047750"/>
          </a:xfrm>
        </p:spPr>
        <p:txBody>
          <a:bodyPr>
            <a:normAutofit/>
          </a:bodyPr>
          <a:lstStyle/>
          <a:p>
            <a:pPr eaLnBrk="1" hangingPunct="1">
              <a:lnSpc>
                <a:spcPct val="90000"/>
              </a:lnSpc>
            </a:pPr>
            <a:r>
              <a:rPr lang="en-US" altLang="en-US" sz="4000" dirty="0">
                <a:latin typeface="Gill Sans" charset="0"/>
                <a:ea typeface="ＭＳ Ｐゴシック" pitchFamily="34" charset="-128"/>
              </a:rPr>
              <a:t>Finite probability models</a:t>
            </a:r>
            <a:endParaRPr lang="en-US" altLang="en-US" sz="2800" dirty="0">
              <a:solidFill>
                <a:srgbClr val="33CCFF"/>
              </a:solidFill>
              <a:latin typeface="Gill Sans" charset="0"/>
              <a:ea typeface="ＭＳ Ｐゴシック" pitchFamily="34" charset="-128"/>
            </a:endParaRPr>
          </a:p>
        </p:txBody>
      </p:sp>
      <p:sp>
        <p:nvSpPr>
          <p:cNvPr id="6" name="Rectangle 3"/>
          <p:cNvSpPr>
            <a:spLocks noGrp="1" noChangeArrowheads="1"/>
          </p:cNvSpPr>
          <p:nvPr>
            <p:ph idx="1"/>
          </p:nvPr>
        </p:nvSpPr>
        <p:spPr>
          <a:xfrm>
            <a:off x="685800" y="1622424"/>
            <a:ext cx="8020050" cy="4911725"/>
          </a:xfrm>
        </p:spPr>
        <p:txBody>
          <a:bodyPr>
            <a:noAutofit/>
          </a:bodyPr>
          <a:lstStyle/>
          <a:p>
            <a:pPr>
              <a:spcAft>
                <a:spcPts val="1200"/>
              </a:spcAft>
            </a:pPr>
            <a:r>
              <a:rPr lang="en-US" sz="1900" dirty="0">
                <a:latin typeface="Arial" pitchFamily="34" charset="0"/>
                <a:ea typeface="ＭＳ Ｐゴシック" pitchFamily="34" charset="-128"/>
                <a:cs typeface="Arial" pitchFamily="34" charset="0"/>
              </a:rPr>
              <a:t>One way to assign probabilities to events is to assign a probability to every individual outcome, then add these probabilities to find the probability of any event. This idea works well when there are only a finite (fixed and limited) number of outcomes.</a:t>
            </a:r>
          </a:p>
          <a:p>
            <a:pPr>
              <a:spcBef>
                <a:spcPts val="1200"/>
              </a:spcBef>
              <a:spcAft>
                <a:spcPts val="1200"/>
              </a:spcAft>
            </a:pPr>
            <a:r>
              <a:rPr lang="en-US" sz="1900" dirty="0">
                <a:latin typeface="Arial" pitchFamily="34" charset="0"/>
                <a:ea typeface="ＭＳ Ｐゴシック" pitchFamily="34" charset="-128"/>
                <a:cs typeface="Arial" pitchFamily="34" charset="0"/>
              </a:rPr>
              <a:t>A probability model with a finite sample space is called a </a:t>
            </a:r>
            <a:r>
              <a:rPr lang="en-US" sz="1900" dirty="0">
                <a:solidFill>
                  <a:srgbClr val="9A0000"/>
                </a:solidFill>
                <a:latin typeface="Arial" pitchFamily="34" charset="0"/>
                <a:ea typeface="ＭＳ Ｐゴシック" pitchFamily="34" charset="-128"/>
                <a:cs typeface="Arial" pitchFamily="34" charset="0"/>
              </a:rPr>
              <a:t>finite probability model</a:t>
            </a:r>
            <a:r>
              <a:rPr lang="en-US" sz="1900" dirty="0">
                <a:latin typeface="Arial" pitchFamily="34" charset="0"/>
                <a:ea typeface="ＭＳ Ｐゴシック" pitchFamily="34" charset="-128"/>
                <a:cs typeface="Arial" pitchFamily="34" charset="0"/>
              </a:rPr>
              <a:t>.</a:t>
            </a:r>
          </a:p>
          <a:p>
            <a:pPr>
              <a:spcBef>
                <a:spcPts val="600"/>
              </a:spcBef>
              <a:spcAft>
                <a:spcPts val="2400"/>
              </a:spcAft>
            </a:pPr>
            <a:r>
              <a:rPr lang="en-US" sz="1900" dirty="0">
                <a:latin typeface="Arial" pitchFamily="34" charset="0"/>
                <a:ea typeface="ＭＳ Ｐゴシック" pitchFamily="34" charset="-128"/>
                <a:cs typeface="Arial" pitchFamily="34" charset="0"/>
              </a:rPr>
              <a:t>To assign probabilities in a finite model, list the probabilities of all the individual outcomes. These probabilities must be numbers between 0 and 1 that add to exactly 1. The probability of any event is the sum of the probabilities of the outcomes making up the event.</a:t>
            </a:r>
          </a:p>
          <a:p>
            <a:pPr>
              <a:spcAft>
                <a:spcPts val="1200"/>
              </a:spcAft>
            </a:pPr>
            <a:r>
              <a:rPr lang="en-US" sz="1900" dirty="0">
                <a:latin typeface="Arial" pitchFamily="34" charset="0"/>
                <a:ea typeface="ＭＳ Ｐゴシック" pitchFamily="34" charset="-128"/>
                <a:cs typeface="Arial" pitchFamily="34" charset="0"/>
              </a:rPr>
              <a:t>Finite probability models are sometimes called </a:t>
            </a:r>
            <a:r>
              <a:rPr lang="en-US" sz="1900" dirty="0">
                <a:solidFill>
                  <a:srgbClr val="9A0000"/>
                </a:solidFill>
                <a:latin typeface="Arial" pitchFamily="34" charset="0"/>
                <a:ea typeface="ＭＳ Ｐゴシック" pitchFamily="34" charset="-128"/>
                <a:cs typeface="Arial" pitchFamily="34" charset="0"/>
              </a:rPr>
              <a:t>discrete </a:t>
            </a:r>
            <a:r>
              <a:rPr lang="en-US" sz="1900" dirty="0">
                <a:latin typeface="Arial" pitchFamily="34" charset="0"/>
                <a:ea typeface="ＭＳ Ｐゴシック" pitchFamily="34" charset="-128"/>
                <a:cs typeface="Arial" pitchFamily="34" charset="0"/>
              </a:rPr>
              <a:t>probability models. Statisticians often refer to finite probability models as discrete.</a:t>
            </a:r>
          </a:p>
          <a:p>
            <a:pPr>
              <a:spcAft>
                <a:spcPts val="1200"/>
              </a:spcAft>
            </a:pPr>
            <a:r>
              <a:rPr lang="en-US" sz="1900" dirty="0">
                <a:latin typeface="Arial" pitchFamily="34" charset="0"/>
                <a:ea typeface="ＭＳ Ｐゴシック" pitchFamily="34" charset="-128"/>
                <a:cs typeface="Arial" pitchFamily="34" charset="0"/>
              </a:rPr>
              <a:t>The Benford’s law probability model was finite.</a:t>
            </a:r>
          </a:p>
        </p:txBody>
      </p:sp>
      <p:sp>
        <p:nvSpPr>
          <p:cNvPr id="7" name="Rectangle 6" descr="Rectangular shape highlights the data related to &quot;Finite probability models&quot; ."/>
          <p:cNvSpPr/>
          <p:nvPr/>
        </p:nvSpPr>
        <p:spPr>
          <a:xfrm>
            <a:off x="598858" y="3047999"/>
            <a:ext cx="8126042" cy="21736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3248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F723B-7DB4-C44F-AEDD-AC02763D2545}"/>
              </a:ext>
            </a:extLst>
          </p:cNvPr>
          <p:cNvPicPr>
            <a:picLocks noChangeAspect="1"/>
          </p:cNvPicPr>
          <p:nvPr/>
        </p:nvPicPr>
        <p:blipFill>
          <a:blip r:embed="rId2"/>
          <a:stretch>
            <a:fillRect/>
          </a:stretch>
        </p:blipFill>
        <p:spPr>
          <a:xfrm>
            <a:off x="0" y="1845892"/>
            <a:ext cx="9144000" cy="4566390"/>
          </a:xfrm>
          <a:prstGeom prst="rect">
            <a:avLst/>
          </a:prstGeom>
        </p:spPr>
      </p:pic>
    </p:spTree>
    <p:extLst>
      <p:ext uri="{BB962C8B-B14F-4D97-AF65-F5344CB8AC3E}">
        <p14:creationId xmlns:p14="http://schemas.microsoft.com/office/powerpoint/2010/main" val="3707587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67B22-1B51-6442-9346-AED1FFEDB151}"/>
              </a:ext>
            </a:extLst>
          </p:cNvPr>
          <p:cNvPicPr>
            <a:picLocks noChangeAspect="1"/>
          </p:cNvPicPr>
          <p:nvPr/>
        </p:nvPicPr>
        <p:blipFill>
          <a:blip r:embed="rId2"/>
          <a:stretch>
            <a:fillRect/>
          </a:stretch>
        </p:blipFill>
        <p:spPr>
          <a:xfrm>
            <a:off x="0" y="1741995"/>
            <a:ext cx="9144000" cy="4859909"/>
          </a:xfrm>
          <a:prstGeom prst="rect">
            <a:avLst/>
          </a:prstGeom>
        </p:spPr>
      </p:pic>
    </p:spTree>
    <p:extLst>
      <p:ext uri="{BB962C8B-B14F-4D97-AF65-F5344CB8AC3E}">
        <p14:creationId xmlns:p14="http://schemas.microsoft.com/office/powerpoint/2010/main" val="214087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r>
              <a:rPr lang="en-US" sz="3450" dirty="0">
                <a:solidFill>
                  <a:srgbClr val="A20000"/>
                </a:solidFill>
              </a:rPr>
              <a:t>Finite Probability Models (1 of 6)</a:t>
            </a:r>
          </a:p>
        </p:txBody>
      </p:sp>
      <p:sp>
        <p:nvSpPr>
          <p:cNvPr id="5" name="Content Placeholder 4"/>
          <p:cNvSpPr>
            <a:spLocks noGrp="1"/>
          </p:cNvSpPr>
          <p:nvPr>
            <p:ph idx="1"/>
          </p:nvPr>
        </p:nvSpPr>
        <p:spPr>
          <a:xfrm>
            <a:off x="457200" y="952500"/>
            <a:ext cx="8229600" cy="1600200"/>
          </a:xfrm>
        </p:spPr>
        <p:txBody>
          <a:bodyPr/>
          <a:lstStyle/>
          <a:p>
            <a:pPr marL="0" lvl="0" indent="0">
              <a:buNone/>
            </a:pPr>
            <a:r>
              <a:rPr lang="en-US" dirty="0"/>
              <a:t>For the probability distribution below, what is the missing probability?</a:t>
            </a:r>
          </a:p>
          <a:p>
            <a:endParaRPr lang="en-US" dirty="0"/>
          </a:p>
        </p:txBody>
      </p:sp>
      <p:graphicFrame>
        <p:nvGraphicFramePr>
          <p:cNvPr id="7" name="Table 6"/>
          <p:cNvGraphicFramePr>
            <a:graphicFrameLocks noGrp="1"/>
          </p:cNvGraphicFramePr>
          <p:nvPr>
            <p:extLst/>
          </p:nvPr>
        </p:nvGraphicFramePr>
        <p:xfrm>
          <a:off x="1181100" y="2133600"/>
          <a:ext cx="6781800" cy="838200"/>
        </p:xfrm>
        <a:graphic>
          <a:graphicData uri="http://schemas.openxmlformats.org/drawingml/2006/table">
            <a:tbl>
              <a:tblPr firstRow="1" firstCol="1" bandRow="1">
                <a:tableStyleId>{F5AB1C69-6EDB-4FF4-983F-18BD219EF322}</a:tableStyleId>
              </a:tblPr>
              <a:tblGrid>
                <a:gridCol w="1453242">
                  <a:extLst>
                    <a:ext uri="{9D8B030D-6E8A-4147-A177-3AD203B41FA5}">
                      <a16:colId xmlns:a16="http://schemas.microsoft.com/office/drawing/2014/main" val="20000"/>
                    </a:ext>
                  </a:extLst>
                </a:gridCol>
                <a:gridCol w="1259478">
                  <a:extLst>
                    <a:ext uri="{9D8B030D-6E8A-4147-A177-3AD203B41FA5}">
                      <a16:colId xmlns:a16="http://schemas.microsoft.com/office/drawing/2014/main" val="20001"/>
                    </a:ext>
                  </a:extLst>
                </a:gridCol>
                <a:gridCol w="1356360">
                  <a:extLst>
                    <a:ext uri="{9D8B030D-6E8A-4147-A177-3AD203B41FA5}">
                      <a16:colId xmlns:a16="http://schemas.microsoft.com/office/drawing/2014/main" val="20002"/>
                    </a:ext>
                  </a:extLst>
                </a:gridCol>
                <a:gridCol w="1356360">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419100">
                <a:tc>
                  <a:txBody>
                    <a:bodyPr/>
                    <a:lstStyle/>
                    <a:p>
                      <a:pPr algn="ctr"/>
                      <a:r>
                        <a:rPr lang="en-US" sz="2000" b="0" i="1" dirty="0">
                          <a:solidFill>
                            <a:schemeClr val="tx1"/>
                          </a:solidFill>
                          <a:latin typeface="+mn-lt"/>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solidFill>
                            <a:schemeClr val="tx1"/>
                          </a:solidFill>
                          <a:latin typeface="+mn-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9100">
                <a:tc>
                  <a:txBody>
                    <a:bodyPr/>
                    <a:lstStyle/>
                    <a:p>
                      <a:pPr algn="ctr"/>
                      <a:r>
                        <a:rPr lang="en-US" sz="2000" b="0" dirty="0">
                          <a:solidFill>
                            <a:schemeClr val="tx1"/>
                          </a:solidFill>
                          <a:latin typeface="+mn-lt"/>
                        </a:rPr>
                        <a:t>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rPr>
                        <a:t>?</a:t>
                      </a:r>
                      <a:endParaRPr lang="en-US"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Content Placeholder 5"/>
          <p:cNvSpPr>
            <a:spLocks noGrp="1"/>
          </p:cNvSpPr>
          <p:nvPr>
            <p:ph idx="10"/>
          </p:nvPr>
        </p:nvSpPr>
        <p:spPr>
          <a:xfrm>
            <a:off x="479612" y="3352800"/>
            <a:ext cx="8458200" cy="1828800"/>
          </a:xfrm>
        </p:spPr>
        <p:txBody>
          <a:bodyPr/>
          <a:lstStyle/>
          <a:p>
            <a:pPr defTabSz="457200">
              <a:buClrTx/>
              <a:buFont typeface="+mj-lt"/>
              <a:buAutoNum type="alphaLcParenR"/>
            </a:pPr>
            <a:r>
              <a:rPr lang="en-US" dirty="0"/>
              <a:t>0.9</a:t>
            </a:r>
          </a:p>
          <a:p>
            <a:pPr defTabSz="457200">
              <a:buClrTx/>
              <a:buFont typeface="+mj-lt"/>
              <a:buAutoNum type="alphaLcParenR"/>
            </a:pPr>
            <a:r>
              <a:rPr lang="en-US" dirty="0"/>
              <a:t>0.1</a:t>
            </a:r>
          </a:p>
          <a:p>
            <a:pPr defTabSz="457200">
              <a:buClrTx/>
              <a:buFont typeface="+mj-lt"/>
              <a:buAutoNum type="alphaLcParenR"/>
            </a:pPr>
            <a:r>
              <a:rPr lang="en-US" dirty="0"/>
              <a:t>1</a:t>
            </a:r>
          </a:p>
          <a:p>
            <a:pPr defTabSz="457200">
              <a:buClrTx/>
              <a:buFont typeface="+mj-lt"/>
              <a:buAutoNum type="alphaLcParenR"/>
            </a:pPr>
            <a:r>
              <a:rPr lang="en-US" dirty="0"/>
              <a:t>0.5</a:t>
            </a:r>
          </a:p>
          <a:p>
            <a:endParaRPr lang="en-US" dirty="0"/>
          </a:p>
        </p:txBody>
      </p:sp>
    </p:spTree>
    <p:extLst>
      <p:ext uri="{BB962C8B-B14F-4D97-AF65-F5344CB8AC3E}">
        <p14:creationId xmlns:p14="http://schemas.microsoft.com/office/powerpoint/2010/main" val="2875713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326136"/>
            <a:ext cx="8229600" cy="1143000"/>
          </a:xfrm>
        </p:spPr>
        <p:txBody>
          <a:bodyPr/>
          <a:lstStyle/>
          <a:p>
            <a:r>
              <a:rPr lang="en-US" sz="3450" dirty="0">
                <a:solidFill>
                  <a:srgbClr val="A20000"/>
                </a:solidFill>
              </a:rPr>
              <a:t>Finite Probability Models (2 of 6)</a:t>
            </a:r>
          </a:p>
        </p:txBody>
      </p:sp>
      <p:sp>
        <p:nvSpPr>
          <p:cNvPr id="5" name="Content Placeholder 4"/>
          <p:cNvSpPr>
            <a:spLocks noGrp="1"/>
          </p:cNvSpPr>
          <p:nvPr>
            <p:ph idx="1"/>
          </p:nvPr>
        </p:nvSpPr>
        <p:spPr>
          <a:xfrm>
            <a:off x="414337" y="1188720"/>
            <a:ext cx="8229600" cy="914400"/>
          </a:xfrm>
        </p:spPr>
        <p:txBody>
          <a:bodyPr/>
          <a:lstStyle/>
          <a:p>
            <a:pPr marL="0" lvl="0" indent="0">
              <a:buNone/>
            </a:pPr>
            <a:r>
              <a:rPr lang="en-US" dirty="0"/>
              <a:t>Let </a:t>
            </a:r>
            <a:r>
              <a:rPr lang="en-US" i="1" dirty="0"/>
              <a:t>X</a:t>
            </a:r>
            <a:r>
              <a:rPr lang="en-US" dirty="0"/>
              <a:t> be the number of girls in a family of three children. What is the probability that the number of girls is not three?</a:t>
            </a:r>
          </a:p>
          <a:p>
            <a:endParaRPr lang="en-US" dirty="0"/>
          </a:p>
        </p:txBody>
      </p:sp>
      <p:graphicFrame>
        <p:nvGraphicFramePr>
          <p:cNvPr id="9" name="Table 8"/>
          <p:cNvGraphicFramePr>
            <a:graphicFrameLocks noGrp="1"/>
          </p:cNvGraphicFramePr>
          <p:nvPr>
            <p:extLst/>
          </p:nvPr>
        </p:nvGraphicFramePr>
        <p:xfrm>
          <a:off x="1371600" y="2103120"/>
          <a:ext cx="6400800" cy="1097280"/>
        </p:xfrm>
        <a:graphic>
          <a:graphicData uri="http://schemas.openxmlformats.org/drawingml/2006/table">
            <a:tbl>
              <a:tblPr firstRow="1" firstCol="1" bandRow="1">
                <a:tableStyleId>{F5AB1C69-6EDB-4FF4-983F-18BD219EF322}</a:tableStyleId>
              </a:tblPr>
              <a:tblGrid>
                <a:gridCol w="13716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96240">
                <a:tc>
                  <a:txBody>
                    <a:bodyPr/>
                    <a:lstStyle/>
                    <a:p>
                      <a:pPr algn="ctr"/>
                      <a:r>
                        <a:rPr lang="en-US" sz="2000" b="0" i="1" dirty="0">
                          <a:solidFill>
                            <a:schemeClr val="tx1"/>
                          </a:solidFill>
                          <a:latin typeface="+mn-lt"/>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solidFill>
                            <a:schemeClr val="tx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6240">
                <a:tc>
                  <a:txBody>
                    <a:bodyPr/>
                    <a:lstStyle/>
                    <a:p>
                      <a:r>
                        <a:rPr lang="en-US" sz="2000" b="0" dirty="0">
                          <a:solidFill>
                            <a:schemeClr val="tx1"/>
                          </a:solidFill>
                          <a:latin typeface="+mn-lt"/>
                        </a:rPr>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Content Placeholder 5"/>
          <p:cNvSpPr>
            <a:spLocks noGrp="1"/>
          </p:cNvSpPr>
          <p:nvPr>
            <p:ph idx="10"/>
          </p:nvPr>
        </p:nvSpPr>
        <p:spPr>
          <a:xfrm>
            <a:off x="457200" y="3505200"/>
            <a:ext cx="8458200" cy="1828800"/>
          </a:xfrm>
        </p:spPr>
        <p:txBody>
          <a:bodyPr/>
          <a:lstStyle/>
          <a:p>
            <a:pPr defTabSz="457200">
              <a:buClrTx/>
              <a:buFont typeface="+mj-lt"/>
              <a:buAutoNum type="alphaLcParenR"/>
            </a:pPr>
            <a:r>
              <a:rPr lang="en-US" dirty="0"/>
              <a:t>0.125</a:t>
            </a:r>
          </a:p>
          <a:p>
            <a:pPr defTabSz="457200">
              <a:buClrTx/>
              <a:buFont typeface="+mj-lt"/>
              <a:buAutoNum type="alphaLcParenR"/>
            </a:pPr>
            <a:r>
              <a:rPr lang="en-US" dirty="0"/>
              <a:t>0.125</a:t>
            </a:r>
          </a:p>
          <a:p>
            <a:pPr defTabSz="457200">
              <a:buClrTx/>
              <a:buFont typeface="+mj-lt"/>
              <a:buAutoNum type="alphaLcParenR"/>
            </a:pPr>
            <a:r>
              <a:rPr lang="en-US" dirty="0"/>
              <a:t>0.125 + 0.375 = 0.5</a:t>
            </a:r>
          </a:p>
          <a:p>
            <a:pPr defTabSz="457200">
              <a:buClrTx/>
              <a:buFont typeface="+mj-lt"/>
              <a:buAutoNum type="alphaLcParenR"/>
            </a:pPr>
            <a:r>
              <a:rPr lang="en-US" dirty="0"/>
              <a:t>1 – 0.125 = 0.875</a:t>
            </a:r>
          </a:p>
          <a:p>
            <a:endParaRPr lang="en-US" dirty="0"/>
          </a:p>
        </p:txBody>
      </p:sp>
    </p:spTree>
    <p:extLst>
      <p:ext uri="{BB962C8B-B14F-4D97-AF65-F5344CB8AC3E}">
        <p14:creationId xmlns:p14="http://schemas.microsoft.com/office/powerpoint/2010/main" val="357653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685800" y="555464"/>
            <a:ext cx="7772400" cy="914400"/>
          </a:xfrm>
        </p:spPr>
        <p:txBody>
          <a:bodyPr/>
          <a:lstStyle/>
          <a:p>
            <a:pPr eaLnBrk="1" hangingPunct="1"/>
            <a:r>
              <a:rPr lang="en-US" dirty="0">
                <a:latin typeface="Gill Sans" charset="0"/>
                <a:ea typeface="ＭＳ Ｐゴシック" pitchFamily="34" charset="-128"/>
              </a:rPr>
              <a:t>In Chapter 12, we cover …</a:t>
            </a:r>
          </a:p>
        </p:txBody>
      </p:sp>
      <p:sp>
        <p:nvSpPr>
          <p:cNvPr id="12292" name="Rectangle 3"/>
          <p:cNvSpPr>
            <a:spLocks noGrp="1" noChangeArrowheads="1"/>
          </p:cNvSpPr>
          <p:nvPr>
            <p:ph idx="1"/>
          </p:nvPr>
        </p:nvSpPr>
        <p:spPr>
          <a:xfrm>
            <a:off x="685800" y="1766642"/>
            <a:ext cx="7562850" cy="5010150"/>
          </a:xfrm>
        </p:spPr>
        <p:txBody>
          <a:bodyPr>
            <a:normAutofit fontScale="85000" lnSpcReduction="20000"/>
          </a:bodyPr>
          <a:lstStyle/>
          <a:p>
            <a:pPr marL="361950" indent="-361950">
              <a:spcAft>
                <a:spcPts val="1200"/>
              </a:spcAft>
            </a:pPr>
            <a:r>
              <a:rPr lang="en-US" sz="3600" dirty="0">
                <a:latin typeface="Arial" pitchFamily="34" charset="0"/>
                <a:ea typeface="ＭＳ Ｐゴシック" pitchFamily="34" charset="-128"/>
                <a:cs typeface="Arial" pitchFamily="34" charset="0"/>
              </a:rPr>
              <a:t>The idea of probability</a:t>
            </a:r>
          </a:p>
          <a:p>
            <a:pPr marL="361950" indent="-361950">
              <a:spcAft>
                <a:spcPts val="1200"/>
              </a:spcAft>
            </a:pPr>
            <a:r>
              <a:rPr lang="en-US" sz="3600" dirty="0">
                <a:latin typeface="Arial" pitchFamily="34" charset="0"/>
                <a:ea typeface="ＭＳ Ｐゴシック" pitchFamily="34" charset="-128"/>
                <a:cs typeface="Arial" pitchFamily="34" charset="0"/>
              </a:rPr>
              <a:t>The search for randomness</a:t>
            </a:r>
          </a:p>
          <a:p>
            <a:pPr marL="361950" indent="-361950">
              <a:spcAft>
                <a:spcPts val="1200"/>
              </a:spcAft>
            </a:pPr>
            <a:r>
              <a:rPr lang="en-US" sz="3600" dirty="0">
                <a:latin typeface="Arial" pitchFamily="34" charset="0"/>
                <a:ea typeface="ＭＳ Ｐゴシック" pitchFamily="34" charset="-128"/>
                <a:cs typeface="Arial" pitchFamily="34" charset="0"/>
              </a:rPr>
              <a:t>Probability models</a:t>
            </a:r>
          </a:p>
          <a:p>
            <a:pPr marL="361950" indent="-361950">
              <a:spcAft>
                <a:spcPts val="1200"/>
              </a:spcAft>
            </a:pPr>
            <a:r>
              <a:rPr lang="en-US" sz="3600" dirty="0">
                <a:latin typeface="Arial" pitchFamily="34" charset="0"/>
                <a:ea typeface="ＭＳ Ｐゴシック" pitchFamily="34" charset="-128"/>
                <a:cs typeface="Arial" pitchFamily="34" charset="0"/>
              </a:rPr>
              <a:t>Probability rules</a:t>
            </a:r>
          </a:p>
          <a:p>
            <a:pPr marL="361950" indent="-361950">
              <a:spcAft>
                <a:spcPts val="1200"/>
              </a:spcAft>
            </a:pPr>
            <a:r>
              <a:rPr lang="en-US" sz="3600" dirty="0">
                <a:latin typeface="Arial" pitchFamily="34" charset="0"/>
                <a:ea typeface="ＭＳ Ｐゴシック" pitchFamily="34" charset="-128"/>
                <a:cs typeface="Arial" pitchFamily="34" charset="0"/>
              </a:rPr>
              <a:t>Finite probability models</a:t>
            </a:r>
          </a:p>
          <a:p>
            <a:pPr marL="361950" indent="-361950">
              <a:spcAft>
                <a:spcPts val="1200"/>
              </a:spcAft>
            </a:pPr>
            <a:r>
              <a:rPr lang="en-US" sz="3600" dirty="0">
                <a:latin typeface="Arial" pitchFamily="34" charset="0"/>
                <a:ea typeface="ＭＳ Ｐゴシック" pitchFamily="34" charset="-128"/>
                <a:cs typeface="Arial" pitchFamily="34" charset="0"/>
              </a:rPr>
              <a:t>Continuous probability models</a:t>
            </a:r>
          </a:p>
          <a:p>
            <a:pPr marL="361950" indent="-361950">
              <a:spcAft>
                <a:spcPts val="1200"/>
              </a:spcAft>
            </a:pPr>
            <a:r>
              <a:rPr lang="en-US" sz="3600" dirty="0">
                <a:latin typeface="Arial" pitchFamily="34" charset="0"/>
                <a:ea typeface="ＭＳ Ｐゴシック" pitchFamily="34" charset="-128"/>
                <a:cs typeface="Arial" pitchFamily="34" charset="0"/>
              </a:rPr>
              <a:t>Random variables</a:t>
            </a:r>
          </a:p>
          <a:p>
            <a:pPr marL="361950" indent="-361950">
              <a:spcAft>
                <a:spcPts val="1200"/>
              </a:spcAft>
            </a:pPr>
            <a:r>
              <a:rPr lang="en-US" sz="3600" dirty="0">
                <a:latin typeface="Arial" pitchFamily="34" charset="0"/>
                <a:ea typeface="ＭＳ Ｐゴシック" pitchFamily="34" charset="-128"/>
                <a:cs typeface="Arial" pitchFamily="34" charset="0"/>
              </a:rPr>
              <a:t>Personal probability</a:t>
            </a:r>
          </a:p>
        </p:txBody>
      </p:sp>
    </p:spTree>
    <p:extLst>
      <p:ext uri="{BB962C8B-B14F-4D97-AF65-F5344CB8AC3E}">
        <p14:creationId xmlns:p14="http://schemas.microsoft.com/office/powerpoint/2010/main" val="3527034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7546"/>
            <a:ext cx="8229600" cy="1143000"/>
          </a:xfrm>
        </p:spPr>
        <p:txBody>
          <a:bodyPr/>
          <a:lstStyle/>
          <a:p>
            <a:r>
              <a:rPr lang="en-US" sz="3450" dirty="0">
                <a:solidFill>
                  <a:srgbClr val="A20000"/>
                </a:solidFill>
              </a:rPr>
              <a:t>Finite Probability Models (3 of 6)</a:t>
            </a:r>
          </a:p>
        </p:txBody>
      </p:sp>
      <p:sp>
        <p:nvSpPr>
          <p:cNvPr id="5" name="Content Placeholder 4"/>
          <p:cNvSpPr>
            <a:spLocks noGrp="1"/>
          </p:cNvSpPr>
          <p:nvPr>
            <p:ph idx="1"/>
          </p:nvPr>
        </p:nvSpPr>
        <p:spPr>
          <a:xfrm>
            <a:off x="457200" y="1050036"/>
            <a:ext cx="8229600" cy="914400"/>
          </a:xfrm>
        </p:spPr>
        <p:txBody>
          <a:bodyPr/>
          <a:lstStyle/>
          <a:p>
            <a:pPr marL="0" indent="0">
              <a:buNone/>
            </a:pPr>
            <a:r>
              <a:rPr lang="en-US" dirty="0"/>
              <a:t>Let </a:t>
            </a:r>
            <a:r>
              <a:rPr lang="en-US" i="1" dirty="0"/>
              <a:t>X</a:t>
            </a:r>
            <a:r>
              <a:rPr lang="en-US" dirty="0"/>
              <a:t> be the number of girls in a family of three children. What is the probability that the family has either one or two girls?</a:t>
            </a:r>
          </a:p>
          <a:p>
            <a:endParaRPr lang="en-US" dirty="0"/>
          </a:p>
        </p:txBody>
      </p:sp>
      <p:graphicFrame>
        <p:nvGraphicFramePr>
          <p:cNvPr id="8" name="Table 7"/>
          <p:cNvGraphicFramePr>
            <a:graphicFrameLocks noGrp="1"/>
          </p:cNvGraphicFramePr>
          <p:nvPr>
            <p:extLst/>
          </p:nvPr>
        </p:nvGraphicFramePr>
        <p:xfrm>
          <a:off x="1371600" y="2103120"/>
          <a:ext cx="6400800" cy="1097280"/>
        </p:xfrm>
        <a:graphic>
          <a:graphicData uri="http://schemas.openxmlformats.org/drawingml/2006/table">
            <a:tbl>
              <a:tblPr firstRow="1" firstCol="1" bandRow="1">
                <a:tableStyleId>{F5AB1C69-6EDB-4FF4-983F-18BD219EF322}</a:tableStyleId>
              </a:tblPr>
              <a:tblGrid>
                <a:gridCol w="13716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289560">
                <a:tc>
                  <a:txBody>
                    <a:bodyPr/>
                    <a:lstStyle/>
                    <a:p>
                      <a:pPr algn="ctr"/>
                      <a:r>
                        <a:rPr lang="en-US" sz="2000" b="0" i="1" dirty="0">
                          <a:solidFill>
                            <a:schemeClr val="tx1"/>
                          </a:solidFill>
                          <a:latin typeface="+mn-lt"/>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solidFill>
                            <a:schemeClr val="tx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b="0" dirty="0">
                          <a:solidFill>
                            <a:schemeClr val="tx1"/>
                          </a:solidFill>
                          <a:latin typeface="+mn-lt"/>
                        </a:rPr>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Content Placeholder 5"/>
          <p:cNvSpPr>
            <a:spLocks noGrp="1"/>
          </p:cNvSpPr>
          <p:nvPr>
            <p:ph idx="10"/>
          </p:nvPr>
        </p:nvSpPr>
        <p:spPr>
          <a:xfrm>
            <a:off x="457200" y="3276600"/>
            <a:ext cx="8458200" cy="1828800"/>
          </a:xfrm>
        </p:spPr>
        <p:txBody>
          <a:bodyPr/>
          <a:lstStyle/>
          <a:p>
            <a:pPr defTabSz="457200">
              <a:buClrTx/>
              <a:buFont typeface="+mj-lt"/>
              <a:buAutoNum type="alphaLcParenR"/>
            </a:pPr>
            <a:r>
              <a:rPr lang="en-US" dirty="0"/>
              <a:t>0.375</a:t>
            </a:r>
          </a:p>
          <a:p>
            <a:pPr defTabSz="457200">
              <a:buClrTx/>
              <a:buFont typeface="+mj-lt"/>
              <a:buAutoNum type="alphaLcParenR"/>
            </a:pPr>
            <a:r>
              <a:rPr lang="en-US" dirty="0"/>
              <a:t>0.375 + 0.375 = 0.75</a:t>
            </a:r>
          </a:p>
          <a:p>
            <a:pPr defTabSz="457200">
              <a:buClrTx/>
              <a:buFont typeface="+mj-lt"/>
              <a:buAutoNum type="alphaLcParenR"/>
            </a:pPr>
            <a:r>
              <a:rPr lang="en-US" dirty="0"/>
              <a:t>1 − 0.125 = 0.875</a:t>
            </a:r>
          </a:p>
          <a:p>
            <a:pPr defTabSz="457200">
              <a:buClrTx/>
              <a:buFont typeface="+mj-lt"/>
              <a:buAutoNum type="alphaLcParenR"/>
            </a:pPr>
            <a:r>
              <a:rPr lang="en-US" dirty="0"/>
              <a:t>0.5</a:t>
            </a:r>
          </a:p>
          <a:p>
            <a:endParaRPr lang="en-US" dirty="0"/>
          </a:p>
        </p:txBody>
      </p:sp>
    </p:spTree>
    <p:extLst>
      <p:ext uri="{BB962C8B-B14F-4D97-AF65-F5344CB8AC3E}">
        <p14:creationId xmlns:p14="http://schemas.microsoft.com/office/powerpoint/2010/main" val="251486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1453"/>
            <a:ext cx="8229600" cy="1143000"/>
          </a:xfrm>
        </p:spPr>
        <p:txBody>
          <a:bodyPr/>
          <a:lstStyle/>
          <a:p>
            <a:r>
              <a:rPr lang="en-US" sz="3450" dirty="0">
                <a:solidFill>
                  <a:srgbClr val="A20000"/>
                </a:solidFill>
              </a:rPr>
              <a:t>Finite Probability Models (4 of 6)</a:t>
            </a:r>
          </a:p>
        </p:txBody>
      </p:sp>
      <p:sp>
        <p:nvSpPr>
          <p:cNvPr id="5" name="Content Placeholder 4"/>
          <p:cNvSpPr>
            <a:spLocks noGrp="1"/>
          </p:cNvSpPr>
          <p:nvPr>
            <p:ph idx="1"/>
          </p:nvPr>
        </p:nvSpPr>
        <p:spPr>
          <a:xfrm>
            <a:off x="457200" y="1036320"/>
            <a:ext cx="8229600" cy="838200"/>
          </a:xfrm>
        </p:spPr>
        <p:txBody>
          <a:bodyPr/>
          <a:lstStyle/>
          <a:p>
            <a:pPr marL="0" indent="0">
              <a:buNone/>
            </a:pPr>
            <a:r>
              <a:rPr lang="en-US" dirty="0"/>
              <a:t>Let </a:t>
            </a:r>
            <a:r>
              <a:rPr lang="en-US" i="1" dirty="0"/>
              <a:t>X</a:t>
            </a:r>
            <a:r>
              <a:rPr lang="en-US" dirty="0"/>
              <a:t> be the number of girls in a family of three children. What is the probability that the family has more than one girl?</a:t>
            </a:r>
          </a:p>
          <a:p>
            <a:endParaRPr lang="en-US" dirty="0"/>
          </a:p>
        </p:txBody>
      </p:sp>
      <p:graphicFrame>
        <p:nvGraphicFramePr>
          <p:cNvPr id="7" name="Table 6"/>
          <p:cNvGraphicFramePr>
            <a:graphicFrameLocks noGrp="1"/>
          </p:cNvGraphicFramePr>
          <p:nvPr>
            <p:extLst/>
          </p:nvPr>
        </p:nvGraphicFramePr>
        <p:xfrm>
          <a:off x="1371600" y="2103120"/>
          <a:ext cx="6400800" cy="1097280"/>
        </p:xfrm>
        <a:graphic>
          <a:graphicData uri="http://schemas.openxmlformats.org/drawingml/2006/table">
            <a:tbl>
              <a:tblPr firstRow="1" firstCol="1" bandRow="1">
                <a:tableStyleId>{F5AB1C69-6EDB-4FF4-983F-18BD219EF322}</a:tableStyleId>
              </a:tblPr>
              <a:tblGrid>
                <a:gridCol w="13716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70840">
                <a:tc>
                  <a:txBody>
                    <a:bodyPr/>
                    <a:lstStyle/>
                    <a:p>
                      <a:pPr algn="ctr"/>
                      <a:r>
                        <a:rPr lang="en-US" sz="2000" b="0" i="1" dirty="0">
                          <a:solidFill>
                            <a:schemeClr val="tx1"/>
                          </a:solidFill>
                          <a:latin typeface="+mn-lt"/>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solidFill>
                            <a:schemeClr val="tx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b="0" dirty="0">
                          <a:solidFill>
                            <a:schemeClr val="tx1"/>
                          </a:solidFill>
                          <a:latin typeface="+mn-lt"/>
                        </a:rPr>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mn-lt"/>
                        </a:rPr>
                        <a:t>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Content Placeholder 5"/>
          <p:cNvSpPr>
            <a:spLocks noGrp="1"/>
          </p:cNvSpPr>
          <p:nvPr>
            <p:ph idx="10"/>
          </p:nvPr>
        </p:nvSpPr>
        <p:spPr>
          <a:xfrm>
            <a:off x="457200" y="3429000"/>
            <a:ext cx="8458200" cy="1828800"/>
          </a:xfrm>
        </p:spPr>
        <p:txBody>
          <a:bodyPr/>
          <a:lstStyle/>
          <a:p>
            <a:pPr defTabSz="457200">
              <a:buClrTx/>
              <a:buFont typeface="+mj-lt"/>
              <a:buAutoNum type="alphaLcParenR"/>
            </a:pPr>
            <a:r>
              <a:rPr lang="en-US" dirty="0"/>
              <a:t>1 − 0.125 = 0.875</a:t>
            </a:r>
          </a:p>
          <a:p>
            <a:pPr defTabSz="457200">
              <a:buClrTx/>
              <a:buFont typeface="+mj-lt"/>
              <a:buAutoNum type="alphaLcParenR"/>
            </a:pPr>
            <a:r>
              <a:rPr lang="en-US" dirty="0"/>
              <a:t>0.375</a:t>
            </a:r>
          </a:p>
          <a:p>
            <a:pPr defTabSz="457200">
              <a:buClrTx/>
              <a:buFont typeface="+mj-lt"/>
              <a:buAutoNum type="alphaLcParenR"/>
            </a:pPr>
            <a:r>
              <a:rPr lang="en-US" dirty="0"/>
              <a:t>0.375 + 0.125 = 0.5</a:t>
            </a:r>
          </a:p>
          <a:p>
            <a:pPr defTabSz="457200">
              <a:buClrTx/>
              <a:buFont typeface="+mj-lt"/>
              <a:buAutoNum type="alphaLcParenR"/>
            </a:pPr>
            <a:r>
              <a:rPr lang="en-US" dirty="0"/>
              <a:t>0.125</a:t>
            </a:r>
          </a:p>
          <a:p>
            <a:endParaRPr lang="en-US" dirty="0"/>
          </a:p>
        </p:txBody>
      </p:sp>
    </p:spTree>
    <p:extLst>
      <p:ext uri="{BB962C8B-B14F-4D97-AF65-F5344CB8AC3E}">
        <p14:creationId xmlns:p14="http://schemas.microsoft.com/office/powerpoint/2010/main" val="396188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Finite Probability Models (5 of 6)</a:t>
            </a:r>
          </a:p>
        </p:txBody>
      </p:sp>
      <p:sp>
        <p:nvSpPr>
          <p:cNvPr id="4" name="Rectangle 3"/>
          <p:cNvSpPr>
            <a:spLocks noGrp="1" noChangeArrowheads="1"/>
          </p:cNvSpPr>
          <p:nvPr>
            <p:ph idx="1"/>
          </p:nvPr>
        </p:nvSpPr>
        <p:spPr/>
        <p:txBody>
          <a:bodyPr>
            <a:normAutofit fontScale="92500"/>
          </a:bodyPr>
          <a:lstStyle/>
          <a:p>
            <a:pPr marL="0" indent="0">
              <a:buNone/>
            </a:pPr>
            <a:r>
              <a:rPr lang="en-US" dirty="0"/>
              <a:t>A candy company manufactures bags of colorful candies. The company reports that it makes 10% each of green and red candies, and 20% each of yellow, blue, and orange candies. The rest of the candies are brown. If you pick a candy at random, what is the probability that it is brown?</a:t>
            </a:r>
          </a:p>
          <a:p>
            <a:pPr marL="381000" indent="-381000">
              <a:buFont typeface="Wingdings" pitchFamily="2" charset="2"/>
              <a:buNone/>
            </a:pPr>
            <a:endParaRPr lang="en-US" dirty="0"/>
          </a:p>
          <a:p>
            <a:pPr marL="342900" indent="-342900">
              <a:buClrTx/>
              <a:buFont typeface="+mj-lt"/>
              <a:buAutoNum type="alphaLcParenR"/>
            </a:pPr>
            <a:r>
              <a:rPr lang="en-US" dirty="0"/>
              <a:t>0.1</a:t>
            </a:r>
          </a:p>
          <a:p>
            <a:pPr marL="342900" indent="-342900">
              <a:buClrTx/>
              <a:buFont typeface="+mj-lt"/>
              <a:buAutoNum type="alphaLcParenR"/>
            </a:pPr>
            <a:r>
              <a:rPr lang="en-US" dirty="0"/>
              <a:t>0.2</a:t>
            </a:r>
          </a:p>
          <a:p>
            <a:pPr marL="342900" indent="-342900">
              <a:buClrTx/>
              <a:buFont typeface="+mj-lt"/>
              <a:buAutoNum type="alphaLcParenR"/>
            </a:pPr>
            <a:r>
              <a:rPr lang="en-US" dirty="0"/>
              <a:t>0.3</a:t>
            </a:r>
          </a:p>
          <a:p>
            <a:pPr marL="342900" indent="-342900">
              <a:buClrTx/>
              <a:buFont typeface="+mj-lt"/>
              <a:buAutoNum type="alphaLcParenR"/>
            </a:pPr>
            <a:r>
              <a:rPr lang="en-US" dirty="0"/>
              <a:t>0.4</a:t>
            </a:r>
          </a:p>
        </p:txBody>
      </p:sp>
    </p:spTree>
    <p:extLst>
      <p:ext uri="{BB962C8B-B14F-4D97-AF65-F5344CB8AC3E}">
        <p14:creationId xmlns:p14="http://schemas.microsoft.com/office/powerpoint/2010/main" val="259409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Finite Probability Models (6 of 6)</a:t>
            </a:r>
          </a:p>
        </p:txBody>
      </p:sp>
      <p:sp>
        <p:nvSpPr>
          <p:cNvPr id="4" name="Rectangle 3"/>
          <p:cNvSpPr>
            <a:spLocks noGrp="1" noChangeArrowheads="1"/>
          </p:cNvSpPr>
          <p:nvPr>
            <p:ph idx="1"/>
          </p:nvPr>
        </p:nvSpPr>
        <p:spPr/>
        <p:txBody>
          <a:bodyPr>
            <a:normAutofit fontScale="92500" lnSpcReduction="10000"/>
          </a:bodyPr>
          <a:lstStyle/>
          <a:p>
            <a:pPr marL="0" indent="0">
              <a:buNone/>
            </a:pPr>
            <a:r>
              <a:rPr lang="en-US" dirty="0"/>
              <a:t>A candy company manufactures bags of colorful candies. The company reports that it makes 10% each of green and red candies, and 20% each of yellow, blue, and orange candies. The rest of the candies are brown. If you pick a candy at random, what is the probability that it is either blue or orange?</a:t>
            </a:r>
          </a:p>
          <a:p>
            <a:pPr marL="381000" indent="-381000">
              <a:buFont typeface="Wingdings" pitchFamily="2" charset="2"/>
              <a:buNone/>
            </a:pPr>
            <a:endParaRPr lang="en-US" dirty="0"/>
          </a:p>
          <a:p>
            <a:pPr marL="342900" indent="-342900">
              <a:buClrTx/>
              <a:buFont typeface="+mj-lt"/>
              <a:buAutoNum type="alphaLcParenR"/>
            </a:pPr>
            <a:r>
              <a:rPr lang="en-US" dirty="0"/>
              <a:t>0.1</a:t>
            </a:r>
          </a:p>
          <a:p>
            <a:pPr marL="342900" indent="-342900">
              <a:buClrTx/>
              <a:buFont typeface="+mj-lt"/>
              <a:buAutoNum type="alphaLcParenR"/>
            </a:pPr>
            <a:r>
              <a:rPr lang="en-US" dirty="0"/>
              <a:t>0.2</a:t>
            </a:r>
          </a:p>
          <a:p>
            <a:pPr marL="342900" indent="-342900">
              <a:buClrTx/>
              <a:buFont typeface="+mj-lt"/>
              <a:buAutoNum type="alphaLcParenR"/>
            </a:pPr>
            <a:r>
              <a:rPr lang="en-US" dirty="0"/>
              <a:t>0.3</a:t>
            </a:r>
          </a:p>
          <a:p>
            <a:pPr marL="342900" indent="-342900">
              <a:buClrTx/>
              <a:buFont typeface="+mj-lt"/>
              <a:buAutoNum type="alphaLcParenR"/>
            </a:pPr>
            <a:r>
              <a:rPr lang="en-US" dirty="0"/>
              <a:t>0.4</a:t>
            </a:r>
          </a:p>
        </p:txBody>
      </p:sp>
    </p:spTree>
    <p:extLst>
      <p:ext uri="{BB962C8B-B14F-4D97-AF65-F5344CB8AC3E}">
        <p14:creationId xmlns:p14="http://schemas.microsoft.com/office/powerpoint/2010/main" val="93401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07631"/>
            <a:ext cx="8077200" cy="1219200"/>
          </a:xfrm>
        </p:spPr>
        <p:txBody>
          <a:bodyPr/>
          <a:lstStyle/>
          <a:p>
            <a:pPr eaLnBrk="1" hangingPunct="1"/>
            <a:r>
              <a:rPr lang="en-US" altLang="en-US" sz="4000" dirty="0">
                <a:latin typeface="Gill Sans" charset="0"/>
                <a:ea typeface="ＭＳ Ｐゴシック" pitchFamily="34" charset="-128"/>
              </a:rPr>
              <a:t>Continuous probability models</a:t>
            </a:r>
          </a:p>
        </p:txBody>
      </p:sp>
      <p:sp>
        <p:nvSpPr>
          <p:cNvPr id="12" name="Rectangle 3"/>
          <p:cNvSpPr>
            <a:spLocks noGrp="1" noChangeArrowheads="1"/>
          </p:cNvSpPr>
          <p:nvPr>
            <p:ph idx="1"/>
          </p:nvPr>
        </p:nvSpPr>
        <p:spPr>
          <a:xfrm>
            <a:off x="248194" y="1446619"/>
            <a:ext cx="8686800" cy="2772938"/>
          </a:xfrm>
        </p:spPr>
        <p:txBody>
          <a:bodyPr>
            <a:normAutofit fontScale="62500" lnSpcReduction="20000"/>
          </a:bodyPr>
          <a:lstStyle/>
          <a:p>
            <a:pPr marL="228600" indent="-228600">
              <a:spcAft>
                <a:spcPts val="600"/>
              </a:spcAft>
            </a:pPr>
            <a:r>
              <a:rPr lang="en-US" sz="3600" dirty="0">
                <a:latin typeface="Arial" pitchFamily="34" charset="0"/>
                <a:ea typeface="ＭＳ Ｐゴシック" pitchFamily="34" charset="-128"/>
                <a:cs typeface="Arial" pitchFamily="34" charset="0"/>
              </a:rPr>
              <a:t>Suppose we want to choose a number at random between 0 and 1, allowing any number between 0 and 1 as the outcome.</a:t>
            </a:r>
          </a:p>
          <a:p>
            <a:pPr marL="228600" indent="-228600">
              <a:spcAft>
                <a:spcPts val="600"/>
              </a:spcAft>
            </a:pPr>
            <a:r>
              <a:rPr lang="en-US" sz="3600" dirty="0">
                <a:latin typeface="Arial" pitchFamily="34" charset="0"/>
                <a:ea typeface="ＭＳ Ｐゴシック" pitchFamily="34" charset="-128"/>
                <a:cs typeface="Arial" pitchFamily="34" charset="0"/>
              </a:rPr>
              <a:t>We cannot assign probabilities to each individual value because there is an infinite continuum of possible values.</a:t>
            </a:r>
          </a:p>
          <a:p>
            <a:pPr marL="228600" indent="-228600">
              <a:spcBef>
                <a:spcPts val="2400"/>
              </a:spcBef>
              <a:spcAft>
                <a:spcPts val="600"/>
              </a:spcAft>
            </a:pPr>
            <a:r>
              <a:rPr lang="en-US" sz="3600" dirty="0">
                <a:latin typeface="Arial" pitchFamily="34" charset="0"/>
                <a:ea typeface="ＭＳ Ｐゴシック" pitchFamily="34" charset="-128"/>
                <a:cs typeface="Arial" pitchFamily="34" charset="0"/>
              </a:rPr>
              <a:t>A </a:t>
            </a:r>
            <a:r>
              <a:rPr lang="en-US" sz="3600" dirty="0">
                <a:solidFill>
                  <a:srgbClr val="9A0000"/>
                </a:solidFill>
                <a:latin typeface="Arial" pitchFamily="34" charset="0"/>
                <a:ea typeface="ＭＳ Ｐゴシック" pitchFamily="34" charset="-128"/>
                <a:cs typeface="Arial" pitchFamily="34" charset="0"/>
              </a:rPr>
              <a:t>continuous probability model </a:t>
            </a:r>
            <a:r>
              <a:rPr lang="en-US" sz="3600" dirty="0">
                <a:latin typeface="Arial" pitchFamily="34" charset="0"/>
                <a:ea typeface="ＭＳ Ｐゴシック" pitchFamily="34" charset="-128"/>
                <a:cs typeface="Arial" pitchFamily="34" charset="0"/>
              </a:rPr>
              <a:t>assigns probability as an area under a density curve. The area under the curve and above any range of values is the probability of an outcome in that range.</a:t>
            </a:r>
          </a:p>
        </p:txBody>
      </p:sp>
      <p:sp>
        <p:nvSpPr>
          <p:cNvPr id="9" name="Rectangle 8" descr="Rectangular shape highlights the data related to &quot;Continuous probability models&quot; "/>
          <p:cNvSpPr/>
          <p:nvPr/>
        </p:nvSpPr>
        <p:spPr>
          <a:xfrm>
            <a:off x="248194" y="2924809"/>
            <a:ext cx="8686803" cy="1247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3"/>
              <p:cNvSpPr txBox="1">
                <a:spLocks noChangeArrowheads="1"/>
              </p:cNvSpPr>
              <p:nvPr/>
            </p:nvSpPr>
            <p:spPr>
              <a:xfrm>
                <a:off x="448489" y="4404225"/>
                <a:ext cx="5094512" cy="2377576"/>
              </a:xfrm>
              <a:prstGeom prst="rect">
                <a:avLst/>
              </a:prstGeom>
            </p:spPr>
            <p:txBody>
              <a:bodyPr vert="horz" lIns="91440" tIns="45720" rIns="91440" bIns="45720" rtlCol="0">
                <a:normAutofit fontScale="5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fontAlgn="auto">
                  <a:lnSpc>
                    <a:spcPct val="120000"/>
                  </a:lnSpc>
                  <a:spcBef>
                    <a:spcPts val="0"/>
                  </a:spcBef>
                  <a:spcAft>
                    <a:spcPts val="0"/>
                  </a:spcAft>
                  <a:buNone/>
                </a:pPr>
                <a:r>
                  <a:rPr lang="en-US" sz="4000" dirty="0">
                    <a:solidFill>
                      <a:schemeClr val="tx1"/>
                    </a:solidFill>
                    <a:latin typeface="Arial" pitchFamily="34" charset="0"/>
                    <a:ea typeface="ＭＳ Ｐゴシック" pitchFamily="34" charset="-128"/>
                    <a:cs typeface="Arial" pitchFamily="34" charset="0"/>
                  </a:rPr>
                  <a:t>Example: Find the probability of getting a random number that is less than or equal to 0.5 or greater than 0.8.</a:t>
                </a:r>
                <a:endParaRPr lang="en-US" sz="4000" b="1" dirty="0">
                  <a:solidFill>
                    <a:schemeClr val="tx1"/>
                  </a:solidFill>
                  <a:latin typeface="Arial" pitchFamily="34" charset="0"/>
                  <a:ea typeface="ＭＳ Ｐゴシック" pitchFamily="34" charset="-128"/>
                  <a:cs typeface="Arial" pitchFamily="34" charset="0"/>
                </a:endParaRPr>
              </a:p>
              <a:p>
                <a:pPr marL="68580" indent="0" fontAlgn="auto">
                  <a:lnSpc>
                    <a:spcPct val="12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a:ea typeface="ＭＳ Ｐゴシック" pitchFamily="34" charset="-128"/>
                          <a:cs typeface="Arial" pitchFamily="34" charset="0"/>
                        </a:rPr>
                        <m:t>𝑃</m:t>
                      </m:r>
                      <m:d>
                        <m:dPr>
                          <m:ctrlPr>
                            <a:rPr lang="en-US" sz="4000" i="1" smtClean="0">
                              <a:solidFill>
                                <a:schemeClr val="tx1"/>
                              </a:solidFill>
                              <a:latin typeface="Cambria Math" panose="02040503050406030204" pitchFamily="18" charset="0"/>
                              <a:ea typeface="ＭＳ Ｐゴシック" pitchFamily="34" charset="-128"/>
                              <a:cs typeface="Arial" pitchFamily="34" charset="0"/>
                            </a:rPr>
                          </m:ctrlPr>
                        </m:dPr>
                        <m:e>
                          <m:r>
                            <a:rPr lang="en-US" sz="4000" b="0" i="1">
                              <a:solidFill>
                                <a:schemeClr val="tx1"/>
                              </a:solidFill>
                              <a:latin typeface="Cambria Math"/>
                              <a:ea typeface="ＭＳ Ｐゴシック" pitchFamily="34" charset="-128"/>
                              <a:cs typeface="Arial" pitchFamily="34" charset="0"/>
                            </a:rPr>
                            <m:t>𝑋</m:t>
                          </m:r>
                          <m:r>
                            <a:rPr lang="en-US" sz="4000" b="0" i="1">
                              <a:solidFill>
                                <a:schemeClr val="tx1"/>
                              </a:solidFill>
                              <a:latin typeface="Cambria Math"/>
                              <a:ea typeface="Cambria Math"/>
                              <a:cs typeface="Arial" pitchFamily="34" charset="0"/>
                            </a:rPr>
                            <m:t>≤0.5 </m:t>
                          </m:r>
                          <m:r>
                            <m:rPr>
                              <m:nor/>
                            </m:rPr>
                            <a:rPr lang="en-US" sz="4000" i="0">
                              <a:solidFill>
                                <a:schemeClr val="tx1"/>
                              </a:solidFill>
                              <a:latin typeface="Cambria Math"/>
                              <a:ea typeface="Cambria Math"/>
                              <a:cs typeface="Arial" pitchFamily="34" charset="0"/>
                            </a:rPr>
                            <m:t>or</m:t>
                          </m:r>
                          <m:r>
                            <a:rPr lang="en-US" sz="4000" b="0" i="1">
                              <a:solidFill>
                                <a:schemeClr val="tx1"/>
                              </a:solidFill>
                              <a:latin typeface="Cambria Math"/>
                              <a:ea typeface="Cambria Math"/>
                              <a:cs typeface="Arial" pitchFamily="34" charset="0"/>
                            </a:rPr>
                            <m:t> </m:t>
                          </m:r>
                          <m:r>
                            <a:rPr lang="en-US" sz="4000" b="0" i="1">
                              <a:solidFill>
                                <a:schemeClr val="tx1"/>
                              </a:solidFill>
                              <a:latin typeface="Cambria Math"/>
                              <a:ea typeface="Cambria Math"/>
                              <a:cs typeface="Arial" pitchFamily="34" charset="0"/>
                            </a:rPr>
                            <m:t>𝑋</m:t>
                          </m:r>
                          <m:r>
                            <a:rPr lang="en-US" sz="4000" b="0" i="1">
                              <a:solidFill>
                                <a:schemeClr val="tx1"/>
                              </a:solidFill>
                              <a:latin typeface="Cambria Math"/>
                              <a:ea typeface="Cambria Math"/>
                              <a:cs typeface="Arial" pitchFamily="34" charset="0"/>
                            </a:rPr>
                            <m:t>&gt;0.8</m:t>
                          </m:r>
                        </m:e>
                      </m:d>
                    </m:oMath>
                  </m:oMathPara>
                </a14:m>
                <a:endParaRPr lang="en-US" sz="4000" dirty="0">
                  <a:solidFill>
                    <a:schemeClr val="tx1"/>
                  </a:solidFill>
                  <a:latin typeface="Arial" pitchFamily="34" charset="0"/>
                  <a:ea typeface="ＭＳ Ｐゴシック" pitchFamily="34" charset="-128"/>
                  <a:cs typeface="Arial" pitchFamily="34" charset="0"/>
                </a:endParaRPr>
              </a:p>
              <a:p>
                <a:pPr marL="68580" indent="0" fontAlgn="auto">
                  <a:lnSpc>
                    <a:spcPct val="120000"/>
                  </a:lnSpc>
                  <a:spcBef>
                    <a:spcPts val="0"/>
                  </a:spcBef>
                  <a:spcAft>
                    <a:spcPts val="0"/>
                  </a:spcAft>
                  <a:buClr>
                    <a:schemeClr val="bg1"/>
                  </a:buClr>
                  <a:buNone/>
                </a:pP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a:ea typeface="ＭＳ Ｐゴシック" pitchFamily="34" charset="-128"/>
                          <a:cs typeface="Arial" pitchFamily="34" charset="0"/>
                        </a:rPr>
                        <m:t>=</m:t>
                      </m:r>
                      <m:r>
                        <a:rPr lang="en-US" sz="4000" b="0" i="1">
                          <a:solidFill>
                            <a:schemeClr val="tx1"/>
                          </a:solidFill>
                          <a:latin typeface="Cambria Math"/>
                          <a:ea typeface="ＭＳ Ｐゴシック" pitchFamily="34" charset="-128"/>
                          <a:cs typeface="Arial" pitchFamily="34" charset="0"/>
                        </a:rPr>
                        <m:t>𝑃</m:t>
                      </m:r>
                      <m:d>
                        <m:dPr>
                          <m:ctrlPr>
                            <a:rPr lang="en-US" sz="4000" i="1" smtClean="0">
                              <a:solidFill>
                                <a:schemeClr val="tx1"/>
                              </a:solidFill>
                              <a:latin typeface="Cambria Math" panose="02040503050406030204" pitchFamily="18" charset="0"/>
                              <a:ea typeface="ＭＳ Ｐゴシック" pitchFamily="34" charset="-128"/>
                              <a:cs typeface="Arial" pitchFamily="34" charset="0"/>
                            </a:rPr>
                          </m:ctrlPr>
                        </m:dPr>
                        <m:e>
                          <m:r>
                            <a:rPr lang="en-US" sz="4000" b="0" i="1">
                              <a:solidFill>
                                <a:schemeClr val="tx1"/>
                              </a:solidFill>
                              <a:latin typeface="Cambria Math"/>
                              <a:ea typeface="ＭＳ Ｐゴシック" pitchFamily="34" charset="-128"/>
                              <a:cs typeface="Arial" pitchFamily="34" charset="0"/>
                            </a:rPr>
                            <m:t>𝑋</m:t>
                          </m:r>
                          <m:r>
                            <a:rPr lang="en-US" sz="4000" b="0" i="1">
                              <a:solidFill>
                                <a:schemeClr val="tx1"/>
                              </a:solidFill>
                              <a:latin typeface="Cambria Math"/>
                              <a:ea typeface="Cambria Math"/>
                              <a:cs typeface="Arial" pitchFamily="34" charset="0"/>
                            </a:rPr>
                            <m:t>≤0.5</m:t>
                          </m:r>
                        </m:e>
                      </m:d>
                      <m:r>
                        <a:rPr lang="en-US" sz="4000" b="0" i="1" smtClean="0">
                          <a:solidFill>
                            <a:schemeClr val="tx1"/>
                          </a:solidFill>
                          <a:latin typeface="Cambria Math"/>
                          <a:ea typeface="ＭＳ Ｐゴシック" pitchFamily="34" charset="-128"/>
                          <a:cs typeface="Arial" pitchFamily="34" charset="0"/>
                        </a:rPr>
                        <m:t>+</m:t>
                      </m:r>
                      <m:r>
                        <a:rPr lang="en-US" sz="4000" b="0" i="1" smtClean="0">
                          <a:solidFill>
                            <a:schemeClr val="tx1"/>
                          </a:solidFill>
                          <a:latin typeface="Cambria Math"/>
                          <a:ea typeface="ＭＳ Ｐゴシック" pitchFamily="34" charset="-128"/>
                          <a:cs typeface="Arial" pitchFamily="34" charset="0"/>
                        </a:rPr>
                        <m:t>𝑃</m:t>
                      </m:r>
                      <m:d>
                        <m:dPr>
                          <m:ctrlPr>
                            <a:rPr lang="en-US" sz="4000" i="1">
                              <a:solidFill>
                                <a:schemeClr val="tx1"/>
                              </a:solidFill>
                              <a:latin typeface="Cambria Math" panose="02040503050406030204" pitchFamily="18" charset="0"/>
                              <a:ea typeface="ＭＳ Ｐゴシック" pitchFamily="34" charset="-128"/>
                              <a:cs typeface="Arial" pitchFamily="34" charset="0"/>
                            </a:rPr>
                          </m:ctrlPr>
                        </m:dPr>
                        <m:e>
                          <m:r>
                            <a:rPr lang="en-US" sz="4000" b="0" i="1">
                              <a:solidFill>
                                <a:schemeClr val="tx1"/>
                              </a:solidFill>
                              <a:latin typeface="Cambria Math"/>
                              <a:ea typeface="Cambria Math"/>
                              <a:cs typeface="Arial" pitchFamily="34" charset="0"/>
                            </a:rPr>
                            <m:t> </m:t>
                          </m:r>
                          <m:r>
                            <a:rPr lang="en-US" sz="4000" b="0" i="1">
                              <a:solidFill>
                                <a:schemeClr val="tx1"/>
                              </a:solidFill>
                              <a:latin typeface="Cambria Math"/>
                              <a:ea typeface="Cambria Math"/>
                              <a:cs typeface="Arial" pitchFamily="34" charset="0"/>
                            </a:rPr>
                            <m:t>𝑋</m:t>
                          </m:r>
                          <m:r>
                            <a:rPr lang="en-US" sz="4000" b="0" i="1">
                              <a:solidFill>
                                <a:schemeClr val="tx1"/>
                              </a:solidFill>
                              <a:latin typeface="Cambria Math"/>
                              <a:ea typeface="Cambria Math"/>
                              <a:cs typeface="Arial" pitchFamily="34" charset="0"/>
                            </a:rPr>
                            <m:t>&gt;0.8</m:t>
                          </m:r>
                        </m:e>
                      </m:d>
                    </m:oMath>
                  </m:oMathPara>
                </a14:m>
                <a:endParaRPr lang="en-US" sz="4000" dirty="0">
                  <a:solidFill>
                    <a:schemeClr val="tx1"/>
                  </a:solidFill>
                  <a:latin typeface="Arial" pitchFamily="34" charset="0"/>
                  <a:ea typeface="Cambria Math"/>
                  <a:cs typeface="Arial" pitchFamily="34" charset="0"/>
                </a:endParaRPr>
              </a:p>
              <a:p>
                <a:pPr marL="68580" indent="0" fontAlgn="auto">
                  <a:lnSpc>
                    <a:spcPct val="120000"/>
                  </a:lnSpc>
                  <a:spcBef>
                    <a:spcPts val="0"/>
                  </a:spcBef>
                  <a:spcAft>
                    <a:spcPts val="0"/>
                  </a:spcAft>
                  <a:buClr>
                    <a:schemeClr val="bg1"/>
                  </a:buClr>
                  <a:buNone/>
                </a:pPr>
                <a14:m>
                  <m:oMathPara xmlns:m="http://schemas.openxmlformats.org/officeDocument/2006/math">
                    <m:oMathParaPr>
                      <m:jc m:val="centerGroup"/>
                    </m:oMathParaPr>
                    <m:oMath xmlns:m="http://schemas.openxmlformats.org/officeDocument/2006/math">
                      <m:r>
                        <a:rPr lang="en-US" sz="4000" b="0" i="1">
                          <a:solidFill>
                            <a:schemeClr val="tx1"/>
                          </a:solidFill>
                          <a:latin typeface="Cambria Math"/>
                          <a:ea typeface="ＭＳ Ｐゴシック" pitchFamily="34" charset="-128"/>
                          <a:cs typeface="Arial" pitchFamily="34" charset="0"/>
                        </a:rPr>
                        <m:t>=</m:t>
                      </m:r>
                      <m:r>
                        <a:rPr lang="en-US" sz="4000" b="0" i="1">
                          <a:solidFill>
                            <a:schemeClr val="tx1"/>
                          </a:solidFill>
                          <a:latin typeface="Cambria Math"/>
                          <a:ea typeface="Cambria Math"/>
                          <a:cs typeface="Arial" pitchFamily="34" charset="0"/>
                        </a:rPr>
                        <m:t>0.5</m:t>
                      </m:r>
                      <m:r>
                        <a:rPr lang="en-US" sz="4000" b="0" i="1">
                          <a:solidFill>
                            <a:schemeClr val="tx1"/>
                          </a:solidFill>
                          <a:latin typeface="Cambria Math"/>
                          <a:ea typeface="ＭＳ Ｐゴシック" pitchFamily="34" charset="-128"/>
                          <a:cs typeface="Arial" pitchFamily="34" charset="0"/>
                        </a:rPr>
                        <m:t>+</m:t>
                      </m:r>
                      <m:r>
                        <a:rPr lang="en-US" sz="4000" b="0" i="0" smtClean="0">
                          <a:solidFill>
                            <a:schemeClr val="tx1"/>
                          </a:solidFill>
                          <a:latin typeface="Cambria Math"/>
                          <a:ea typeface="ＭＳ Ｐゴシック" pitchFamily="34" charset="-128"/>
                          <a:cs typeface="Arial" pitchFamily="34" charset="0"/>
                        </a:rPr>
                        <m:t>0.2=0.7</m:t>
                      </m:r>
                    </m:oMath>
                  </m:oMathPara>
                </a14:m>
                <a:endParaRPr lang="en-US" sz="4000" dirty="0">
                  <a:solidFill>
                    <a:schemeClr val="tx1"/>
                  </a:solidFill>
                  <a:latin typeface="Arial" pitchFamily="34" charset="0"/>
                  <a:ea typeface="Cambria Math"/>
                  <a:cs typeface="Arial" pitchFamily="34" charset="0"/>
                </a:endParaRPr>
              </a:p>
              <a:p>
                <a:pPr fontAlgn="auto">
                  <a:lnSpc>
                    <a:spcPct val="120000"/>
                  </a:lnSpc>
                  <a:spcBef>
                    <a:spcPts val="0"/>
                  </a:spcBef>
                  <a:spcAft>
                    <a:spcPts val="0"/>
                  </a:spcAft>
                </a:pPr>
                <a:endParaRPr lang="en-US" sz="3600" b="1" dirty="0">
                  <a:solidFill>
                    <a:schemeClr val="tx1"/>
                  </a:solidFill>
                  <a:latin typeface="Arial" pitchFamily="34" charset="0"/>
                  <a:ea typeface="ＭＳ Ｐゴシック" pitchFamily="34" charset="-128"/>
                  <a:cs typeface="Arial" pitchFamily="34" charset="0"/>
                </a:endParaRPr>
              </a:p>
            </p:txBody>
          </p:sp>
        </mc:Choice>
        <mc:Fallback xmlns="">
          <p:sp>
            <p:nvSpPr>
              <p:cNvPr id="15" name="Rectangle 3"/>
              <p:cNvSpPr txBox="1">
                <a:spLocks noRot="1" noChangeAspect="1" noMove="1" noResize="1" noEditPoints="1" noAdjustHandles="1" noChangeArrowheads="1" noChangeShapeType="1" noTextEdit="1"/>
              </p:cNvSpPr>
              <p:nvPr/>
            </p:nvSpPr>
            <p:spPr>
              <a:xfrm>
                <a:off x="448489" y="4404225"/>
                <a:ext cx="5094512" cy="2377576"/>
              </a:xfrm>
              <a:prstGeom prst="rect">
                <a:avLst/>
              </a:prstGeom>
              <a:blipFill rotWithShape="1">
                <a:blip r:embed="rId2"/>
                <a:stretch>
                  <a:fillRect l="-240" t="-1279" r="-2994"/>
                </a:stretch>
              </a:blipFill>
            </p:spPr>
            <p:txBody>
              <a:bodyPr/>
              <a:lstStyle/>
              <a:p>
                <a:r>
                  <a:rPr lang="en-US">
                    <a:noFill/>
                  </a:rPr>
                  <a:t> </a:t>
                </a:r>
              </a:p>
            </p:txBody>
          </p:sp>
        </mc:Fallback>
      </mc:AlternateContent>
      <p:grpSp>
        <p:nvGrpSpPr>
          <p:cNvPr id="4" name="Group 3" descr="The rectangular uniform distribution graph shows the probability of getting a random number that is less than or equal to 0.5 or greater than 0.8. On the horizontal axis, it shows numbers 0, 0.5, 0.8 and 1 at different intervals. On the vertical axis, it shows height equal to 1. It represents the area covered by a number less than or equal to 0.5 and area equals 0.2 for proportion between 0.8 and 1.0."/>
          <p:cNvGrpSpPr/>
          <p:nvPr/>
        </p:nvGrpSpPr>
        <p:grpSpPr>
          <a:xfrm>
            <a:off x="5787893" y="4314811"/>
            <a:ext cx="2765378" cy="2543189"/>
            <a:chOff x="5787893" y="4314811"/>
            <a:chExt cx="2765378" cy="2543189"/>
          </a:xfrm>
        </p:grpSpPr>
        <p:grpSp>
          <p:nvGrpSpPr>
            <p:cNvPr id="10" name="Group 9"/>
            <p:cNvGrpSpPr>
              <a:grpSpLocks/>
            </p:cNvGrpSpPr>
            <p:nvPr/>
          </p:nvGrpSpPr>
          <p:grpSpPr bwMode="auto">
            <a:xfrm>
              <a:off x="5787893" y="4951412"/>
              <a:ext cx="2765378" cy="1906588"/>
              <a:chOff x="2625" y="1776"/>
              <a:chExt cx="2176" cy="1680"/>
            </a:xfrm>
          </p:grpSpPr>
          <p:pic>
            <p:nvPicPr>
              <p:cNvPr id="27657" name="Picture 5" descr="The rectangular uniform distribution graph shows the probability of getting a random number that is less than or equal to 0.5 or greater than 0.8. On the horizontal axis, it shows numbers and on the vertical axis, it shows Height =1. It represents the area  covered by number less than or equal to 0.5 and area equals 0.2 for proportion between 0.8 and 1.0."/>
              <p:cNvPicPr>
                <a:picLocks noChangeAspect="1" noChangeArrowheads="1"/>
              </p:cNvPicPr>
              <p:nvPr/>
            </p:nvPicPr>
            <p:blipFill>
              <a:blip r:embed="rId3">
                <a:extLst>
                  <a:ext uri="{28A0092B-C50C-407E-A947-70E740481C1C}">
                    <a14:useLocalDpi xmlns:a14="http://schemas.microsoft.com/office/drawing/2010/main" val="0"/>
                  </a:ext>
                </a:extLst>
              </a:blip>
              <a:srcRect l="56563" b="11440"/>
              <a:stretch>
                <a:fillRect/>
              </a:stretch>
            </p:blipFill>
            <p:spPr bwMode="auto">
              <a:xfrm>
                <a:off x="3216" y="1776"/>
                <a:ext cx="1585"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7" descr="Height of rectangular uniform distribution graph equals 1. "/>
              <p:cNvPicPr>
                <a:picLocks noChangeAspect="1" noChangeArrowheads="1"/>
              </p:cNvPicPr>
              <p:nvPr/>
            </p:nvPicPr>
            <p:blipFill>
              <a:blip r:embed="rId3">
                <a:extLst>
                  <a:ext uri="{28A0092B-C50C-407E-A947-70E740481C1C}">
                    <a14:useLocalDpi xmlns:a14="http://schemas.microsoft.com/office/drawing/2010/main" val="0"/>
                  </a:ext>
                </a:extLst>
              </a:blip>
              <a:srcRect r="82928" b="11440"/>
              <a:stretch>
                <a:fillRect/>
              </a:stretch>
            </p:blipFill>
            <p:spPr bwMode="auto">
              <a:xfrm>
                <a:off x="2625" y="1776"/>
                <a:ext cx="623"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a:spLocks noChangeAspect="1" noChangeArrowheads="1"/>
            </p:cNvSpPr>
            <p:nvPr/>
          </p:nvSpPr>
          <p:spPr bwMode="auto">
            <a:xfrm>
              <a:off x="6755544" y="4314811"/>
              <a:ext cx="1475084" cy="615553"/>
            </a:xfrm>
            <a:prstGeom prst="rect">
              <a:avLst/>
            </a:prstGeom>
            <a:solidFill>
              <a:srgbClr val="EAEDCB"/>
            </a:solidFill>
            <a:ln w="10000">
              <a:solidFill>
                <a:srgbClr val="D2DA7A"/>
              </a:solidFill>
              <a:miter lim="800000"/>
              <a:headEnd/>
              <a:tailEnd/>
            </a:ln>
            <a:effectLst>
              <a:outerShdw blurRad="38100" dist="30000" dir="5400000" rotWithShape="0">
                <a:srgbClr val="808080">
                  <a:alpha val="45000"/>
                </a:srgbClr>
              </a:outerShdw>
            </a:effectLst>
          </p:spPr>
          <p:txBody>
            <a:bodyPr wrap="none">
              <a:spAutoFit/>
            </a:bodyPr>
            <a:lstStyle/>
            <a:p>
              <a:pPr algn="ctr">
                <a:defRPr/>
              </a:pPr>
              <a:r>
                <a:rPr lang="en-US" sz="1700" b="1" dirty="0">
                  <a:solidFill>
                    <a:srgbClr val="800000"/>
                  </a:solidFill>
                  <a:latin typeface="+mn-lt"/>
                  <a:ea typeface="+mn-ea"/>
                </a:rPr>
                <a:t>Uniform</a:t>
              </a:r>
            </a:p>
            <a:p>
              <a:pPr algn="ctr">
                <a:defRPr/>
              </a:pPr>
              <a:r>
                <a:rPr lang="en-US" sz="1700" b="1" dirty="0">
                  <a:solidFill>
                    <a:srgbClr val="800000"/>
                  </a:solidFill>
                  <a:latin typeface="+mn-lt"/>
                  <a:ea typeface="+mn-ea"/>
                </a:rPr>
                <a:t>Distribution</a:t>
              </a:r>
            </a:p>
          </p:txBody>
        </p:sp>
      </p:grpSp>
    </p:spTree>
    <p:extLst>
      <p:ext uri="{BB962C8B-B14F-4D97-AF65-F5344CB8AC3E}">
        <p14:creationId xmlns:p14="http://schemas.microsoft.com/office/powerpoint/2010/main" val="24586693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552450" y="461963"/>
            <a:ext cx="8077200" cy="1219200"/>
          </a:xfrm>
        </p:spPr>
        <p:txBody>
          <a:bodyPr/>
          <a:lstStyle/>
          <a:p>
            <a:pPr eaLnBrk="1" hangingPunct="1"/>
            <a:r>
              <a:rPr lang="en-US" altLang="en-US" sz="4000" dirty="0">
                <a:latin typeface="Gill Sans" charset="0"/>
                <a:ea typeface="ＭＳ Ｐゴシック" pitchFamily="34" charset="-128"/>
              </a:rPr>
              <a:t>Normal probability models (part I)</a:t>
            </a:r>
          </a:p>
        </p:txBody>
      </p:sp>
      <p:sp>
        <p:nvSpPr>
          <p:cNvPr id="3" name="Content Placeholder 2"/>
          <p:cNvSpPr>
            <a:spLocks noGrp="1"/>
          </p:cNvSpPr>
          <p:nvPr>
            <p:ph idx="1"/>
          </p:nvPr>
        </p:nvSpPr>
        <p:spPr>
          <a:xfrm>
            <a:off x="457200" y="2225842"/>
            <a:ext cx="7410450" cy="3965408"/>
          </a:xfrm>
        </p:spPr>
        <p:txBody>
          <a:bodyPr>
            <a:normAutofit lnSpcReduction="10000"/>
          </a:bodyPr>
          <a:lstStyle/>
          <a:p>
            <a:pPr marL="457200" indent="-457200"/>
            <a:r>
              <a:rPr lang="en-US" sz="2800" dirty="0">
                <a:latin typeface="Arial" pitchFamily="34" charset="0"/>
                <a:ea typeface="ＭＳ Ｐゴシック" pitchFamily="34" charset="-128"/>
                <a:cs typeface="Arial" pitchFamily="34" charset="0"/>
              </a:rPr>
              <a:t>We can use any density curve to assign probabilities. The density curves that are most familiar to us are the Normal curves.</a:t>
            </a:r>
          </a:p>
          <a:p>
            <a:pPr marL="457200" indent="-457200"/>
            <a:r>
              <a:rPr lang="en-US" sz="2800" dirty="0">
                <a:latin typeface="Arial" pitchFamily="34" charset="0"/>
                <a:ea typeface="ＭＳ Ｐゴシック" pitchFamily="34" charset="-128"/>
                <a:cs typeface="Arial" pitchFamily="34" charset="0"/>
              </a:rPr>
              <a:t>Normal distributions are continuous probability models as well as descriptions of the data.</a:t>
            </a:r>
          </a:p>
          <a:p>
            <a:pPr marL="457200" indent="-457200"/>
            <a:r>
              <a:rPr lang="en-US" sz="2800" dirty="0">
                <a:latin typeface="Arial" pitchFamily="34" charset="0"/>
                <a:ea typeface="ＭＳ Ｐゴシック" pitchFamily="34" charset="-128"/>
                <a:cs typeface="Arial" pitchFamily="34" charset="0"/>
              </a:rPr>
              <a:t>Like all continuous probability models, the Normal assigns probability 0 to every individual outcome.</a:t>
            </a:r>
          </a:p>
        </p:txBody>
      </p:sp>
    </p:spTree>
    <p:extLst>
      <p:ext uri="{BB962C8B-B14F-4D97-AF65-F5344CB8AC3E}">
        <p14:creationId xmlns:p14="http://schemas.microsoft.com/office/powerpoint/2010/main" val="5120182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119063"/>
            <a:ext cx="8077200" cy="1219200"/>
          </a:xfrm>
        </p:spPr>
        <p:txBody>
          <a:bodyPr/>
          <a:lstStyle/>
          <a:p>
            <a:pPr eaLnBrk="1" hangingPunct="1"/>
            <a:r>
              <a:rPr lang="en-US" altLang="en-US" sz="4000" dirty="0">
                <a:latin typeface="Gill Sans" charset="0"/>
                <a:ea typeface="ＭＳ Ｐゴシック" pitchFamily="34" charset="-128"/>
              </a:rPr>
              <a:t>Normal probability models (part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399" y="1524751"/>
                <a:ext cx="4343401" cy="2113799"/>
              </a:xfrm>
            </p:spPr>
            <p:txBody>
              <a:bodyPr>
                <a:normAutofit fontScale="77500" lnSpcReduction="20000"/>
              </a:bodyPr>
              <a:lstStyle/>
              <a:p>
                <a:r>
                  <a:rPr lang="en-US" sz="2800" dirty="0">
                    <a:latin typeface="Arial" pitchFamily="34" charset="0"/>
                    <a:ea typeface="ＭＳ Ｐゴシック" pitchFamily="34" charset="-128"/>
                    <a:cs typeface="Arial" pitchFamily="34" charset="0"/>
                  </a:rPr>
                  <a:t>If we look at the heights of all young women, we find that they closely follow the Normal distribution, with mean </a:t>
                </a:r>
                <a14:m>
                  <m:oMath xmlns:m="http://schemas.openxmlformats.org/officeDocument/2006/math">
                    <m:r>
                      <a:rPr lang="en-US" sz="2800" i="1" smtClean="0">
                        <a:latin typeface="Cambria Math" panose="02040503050406030204" pitchFamily="18" charset="0"/>
                        <a:ea typeface="Cambria Math" panose="02040503050406030204" pitchFamily="18" charset="0"/>
                        <a:cs typeface="Arial" pitchFamily="34" charset="0"/>
                      </a:rPr>
                      <m:t>𝜇</m:t>
                    </m:r>
                    <m:r>
                      <a:rPr lang="en-US" sz="2800" b="0" i="1" smtClean="0">
                        <a:latin typeface="Cambria Math" panose="02040503050406030204" pitchFamily="18" charset="0"/>
                        <a:ea typeface="Cambria Math" panose="02040503050406030204" pitchFamily="18" charset="0"/>
                        <a:cs typeface="Arial" pitchFamily="34" charset="0"/>
                      </a:rPr>
                      <m:t>=64.3</m:t>
                    </m:r>
                  </m:oMath>
                </a14:m>
                <a:r>
                  <a:rPr lang="en-US" sz="2800" dirty="0">
                    <a:latin typeface="Arial" pitchFamily="34" charset="0"/>
                    <a:ea typeface="ＭＳ Ｐゴシック" pitchFamily="34" charset="-128"/>
                    <a:cs typeface="Arial" pitchFamily="34" charset="0"/>
                  </a:rPr>
                  <a:t> inches and standard deviation </a:t>
                </a:r>
                <a14:m>
                  <m:oMath xmlns:m="http://schemas.openxmlformats.org/officeDocument/2006/math">
                    <m:r>
                      <a:rPr lang="en-US" sz="2800" i="1" smtClean="0">
                        <a:latin typeface="Cambria Math" panose="02040503050406030204" pitchFamily="18" charset="0"/>
                        <a:ea typeface="Cambria Math" panose="02040503050406030204" pitchFamily="18" charset="0"/>
                        <a:cs typeface="Arial" pitchFamily="34" charset="0"/>
                      </a:rPr>
                      <m:t>𝜎</m:t>
                    </m:r>
                    <m:r>
                      <a:rPr lang="en-US" sz="2800" b="0" i="1" smtClean="0">
                        <a:latin typeface="Cambria Math" panose="02040503050406030204" pitchFamily="18" charset="0"/>
                        <a:ea typeface="Cambria Math" panose="02040503050406030204" pitchFamily="18" charset="0"/>
                        <a:cs typeface="Arial" pitchFamily="34" charset="0"/>
                      </a:rPr>
                      <m:t>=2.7</m:t>
                    </m:r>
                  </m:oMath>
                </a14:m>
                <a:r>
                  <a:rPr lang="en-US" sz="2800" dirty="0">
                    <a:latin typeface="Arial" pitchFamily="34" charset="0"/>
                    <a:ea typeface="ＭＳ Ｐゴシック" pitchFamily="34" charset="-128"/>
                    <a:cs typeface="Arial" pitchFamily="34" charset="0"/>
                  </a:rPr>
                  <a:t> inches.</a:t>
                </a:r>
              </a:p>
              <a:p>
                <a:pPr marL="0" indent="0">
                  <a:buNone/>
                </a:pPr>
                <a:endParaRPr lang="en-US" sz="2800" dirty="0">
                  <a:latin typeface="Arial" pitchFamily="34" charset="0"/>
                  <a:ea typeface="ＭＳ Ｐゴシック" pitchFamily="34" charset="-128"/>
                  <a:cs typeface="Arial" pitchFamily="34" charset="0"/>
                </a:endParaRPr>
              </a:p>
              <a:p>
                <a:pPr marL="0" indent="0">
                  <a:buNone/>
                </a:pPr>
                <a:endParaRPr lang="en-US" sz="2800" dirty="0">
                  <a:latin typeface="Arial" pitchFamily="34" charset="0"/>
                  <a:ea typeface="ＭＳ Ｐゴシック" pitchFamily="34" charset="-128"/>
                  <a:cs typeface="Arial"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399" y="1524751"/>
                <a:ext cx="4343401" cy="2113799"/>
              </a:xfrm>
              <a:blipFill rotWithShape="1">
                <a:blip r:embed="rId3"/>
                <a:stretch>
                  <a:fillRect l="-1122" t="-4611"/>
                </a:stretch>
              </a:blipFill>
            </p:spPr>
            <p:txBody>
              <a:bodyPr/>
              <a:lstStyle/>
              <a:p>
                <a:r>
                  <a:rPr lang="en-US">
                    <a:noFill/>
                  </a:rPr>
                  <a:t> </a:t>
                </a:r>
              </a:p>
            </p:txBody>
          </p:sp>
        </mc:Fallback>
      </mc:AlternateContent>
      <p:pic>
        <p:nvPicPr>
          <p:cNvPr id="2" name="Picture 1" descr="The photo represents three women with a variation in height."/>
          <p:cNvPicPr>
            <a:picLocks noChangeAspect="1"/>
          </p:cNvPicPr>
          <p:nvPr/>
        </p:nvPicPr>
        <p:blipFill>
          <a:blip r:embed="rId4"/>
          <a:stretch>
            <a:fillRect/>
          </a:stretch>
        </p:blipFill>
        <p:spPr>
          <a:xfrm>
            <a:off x="5152158" y="1409704"/>
            <a:ext cx="3167063" cy="2110264"/>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2438399" y="3867150"/>
                <a:ext cx="6419851" cy="183694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IN" sz="1800" i="1">
                          <a:latin typeface="Cambria Math" panose="02040503050406030204" pitchFamily="18" charset="0"/>
                          <a:ea typeface="Cambria Math" panose="02040503050406030204" pitchFamily="18" charset="0"/>
                        </a:rPr>
                        <m:t>𝑃</m:t>
                      </m:r>
                      <m:r>
                        <a:rPr lang="en-IN" sz="1800" i="1">
                          <a:latin typeface="Cambria Math" panose="02040503050406030204" pitchFamily="18" charset="0"/>
                          <a:ea typeface="Cambria Math" panose="02040503050406030204" pitchFamily="18" charset="0"/>
                        </a:rPr>
                        <m:t>(68≤</m:t>
                      </m:r>
                      <m:r>
                        <a:rPr lang="en-IN" sz="1800" i="1">
                          <a:latin typeface="Cambria Math" panose="02040503050406030204" pitchFamily="18" charset="0"/>
                          <a:ea typeface="Cambria Math" panose="02040503050406030204" pitchFamily="18" charset="0"/>
                        </a:rPr>
                        <m:t>𝑋</m:t>
                      </m:r>
                      <m:r>
                        <a:rPr lang="en-IN" sz="1800" i="1">
                          <a:latin typeface="Cambria Math" panose="02040503050406030204" pitchFamily="18" charset="0"/>
                          <a:ea typeface="Cambria Math" panose="02040503050406030204" pitchFamily="18" charset="0"/>
                        </a:rPr>
                        <m:t>≤70)</m:t>
                      </m:r>
                      <m:r>
                        <m:rPr>
                          <m:nor/>
                        </m:rPr>
                        <a:rPr lang="en-IN" sz="1800" dirty="0">
                          <a:latin typeface="Cambria Math" panose="02040503050406030204" pitchFamily="18" charset="0"/>
                          <a:ea typeface="Cambria Math" panose="02040503050406030204" pitchFamily="18" charset="0"/>
                        </a:rPr>
                        <m:t> = </m:t>
                      </m:r>
                      <m:r>
                        <m:rPr>
                          <m:nor/>
                        </m:rPr>
                        <a:rPr lang="en-IN" sz="1800" dirty="0">
                          <a:latin typeface="Cambria Math" panose="02040503050406030204" pitchFamily="18" charset="0"/>
                          <a:ea typeface="Cambria Math" panose="02040503050406030204" pitchFamily="18" charset="0"/>
                        </a:rPr>
                        <m:t>P</m:t>
                      </m:r>
                      <m:d>
                        <m:dPr>
                          <m:ctrlPr>
                            <a:rPr lang="en-IN" sz="1800" i="1">
                              <a:latin typeface="Cambria Math" panose="02040503050406030204" pitchFamily="18" charset="0"/>
                              <a:ea typeface="Cambria Math" panose="02040503050406030204" pitchFamily="18" charset="0"/>
                            </a:rPr>
                          </m:ctrlPr>
                        </m:dPr>
                        <m:e>
                          <m:f>
                            <m:fPr>
                              <m:ctrlPr>
                                <a:rPr lang="en-IN" sz="1800" i="1">
                                  <a:latin typeface="Cambria Math" panose="02040503050406030204" pitchFamily="18" charset="0"/>
                                  <a:ea typeface="Cambria Math" panose="02040503050406030204" pitchFamily="18" charset="0"/>
                                </a:rPr>
                              </m:ctrlPr>
                            </m:fPr>
                            <m:num>
                              <m:r>
                                <a:rPr lang="en-IN" sz="1800" i="1">
                                  <a:latin typeface="Cambria Math" panose="02040503050406030204" pitchFamily="18" charset="0"/>
                                  <a:ea typeface="Cambria Math" panose="02040503050406030204" pitchFamily="18" charset="0"/>
                                </a:rPr>
                                <m:t>68−64.3</m:t>
                              </m:r>
                            </m:num>
                            <m:den>
                              <m:r>
                                <a:rPr lang="en-IN" sz="1800" i="1">
                                  <a:latin typeface="Cambria Math" panose="02040503050406030204" pitchFamily="18" charset="0"/>
                                  <a:ea typeface="Cambria Math" panose="02040503050406030204" pitchFamily="18" charset="0"/>
                                </a:rPr>
                                <m:t>2.7</m:t>
                              </m:r>
                            </m:den>
                          </m:f>
                          <m:r>
                            <a:rPr lang="en-IN" sz="1800" i="1">
                              <a:latin typeface="Cambria Math" panose="02040503050406030204" pitchFamily="18" charset="0"/>
                              <a:ea typeface="Cambria Math" panose="02040503050406030204" pitchFamily="18" charset="0"/>
                            </a:rPr>
                            <m:t> ≤ </m:t>
                          </m:r>
                          <m:f>
                            <m:fPr>
                              <m:ctrlPr>
                                <a:rPr lang="en-IN" sz="1800" i="1">
                                  <a:latin typeface="Cambria Math" panose="02040503050406030204" pitchFamily="18" charset="0"/>
                                  <a:ea typeface="Cambria Math" panose="02040503050406030204" pitchFamily="18" charset="0"/>
                                </a:rPr>
                              </m:ctrlPr>
                            </m:fPr>
                            <m:num>
                              <m:r>
                                <a:rPr lang="en-IN" sz="1800" i="1">
                                  <a:latin typeface="Cambria Math" panose="02040503050406030204" pitchFamily="18" charset="0"/>
                                  <a:ea typeface="Cambria Math" panose="02040503050406030204" pitchFamily="18" charset="0"/>
                                </a:rPr>
                                <m:t>𝑋</m:t>
                              </m:r>
                              <m:r>
                                <a:rPr lang="en-IN" sz="1800" i="1">
                                  <a:latin typeface="Cambria Math" panose="02040503050406030204" pitchFamily="18" charset="0"/>
                                  <a:ea typeface="Cambria Math" panose="02040503050406030204" pitchFamily="18" charset="0"/>
                                </a:rPr>
                                <m:t>−64.3</m:t>
                              </m:r>
                            </m:num>
                            <m:den>
                              <m:r>
                                <a:rPr lang="en-IN" sz="1800" i="1">
                                  <a:latin typeface="Cambria Math" panose="02040503050406030204" pitchFamily="18" charset="0"/>
                                  <a:ea typeface="Cambria Math" panose="02040503050406030204" pitchFamily="18" charset="0"/>
                                </a:rPr>
                                <m:t>2.7</m:t>
                              </m:r>
                            </m:den>
                          </m:f>
                          <m:r>
                            <a:rPr lang="en-IN" sz="1800" i="1">
                              <a:latin typeface="Cambria Math" panose="02040503050406030204" pitchFamily="18" charset="0"/>
                              <a:ea typeface="Cambria Math" panose="02040503050406030204" pitchFamily="18" charset="0"/>
                            </a:rPr>
                            <m:t> ≤ </m:t>
                          </m:r>
                          <m:f>
                            <m:fPr>
                              <m:ctrlPr>
                                <a:rPr lang="en-IN" sz="1800" i="1">
                                  <a:latin typeface="Cambria Math" panose="02040503050406030204" pitchFamily="18" charset="0"/>
                                  <a:ea typeface="Cambria Math" panose="02040503050406030204" pitchFamily="18" charset="0"/>
                                </a:rPr>
                              </m:ctrlPr>
                            </m:fPr>
                            <m:num>
                              <m:r>
                                <a:rPr lang="en-IN" sz="1800" i="1">
                                  <a:latin typeface="Cambria Math" panose="02040503050406030204" pitchFamily="18" charset="0"/>
                                  <a:ea typeface="Cambria Math" panose="02040503050406030204" pitchFamily="18" charset="0"/>
                                </a:rPr>
                                <m:t>70−64.3</m:t>
                              </m:r>
                            </m:num>
                            <m:den>
                              <m:r>
                                <a:rPr lang="en-IN" sz="1800" i="1">
                                  <a:latin typeface="Cambria Math" panose="02040503050406030204" pitchFamily="18" charset="0"/>
                                  <a:ea typeface="Cambria Math" panose="02040503050406030204" pitchFamily="18" charset="0"/>
                                </a:rPr>
                                <m:t>2.7</m:t>
                              </m:r>
                            </m:den>
                          </m:f>
                        </m:e>
                      </m:d>
                    </m:oMath>
                  </m:oMathPara>
                </a14:m>
                <a:endParaRPr lang="en-IN" sz="180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IN" sz="1800" dirty="0">
                          <a:latin typeface="Cambria Math" panose="02040503050406030204" pitchFamily="18" charset="0"/>
                          <a:ea typeface="Cambria Math" panose="02040503050406030204" pitchFamily="18" charset="0"/>
                        </a:rPr>
                        <m:t>                                 = </m:t>
                      </m:r>
                      <m:r>
                        <m:rPr>
                          <m:nor/>
                        </m:rPr>
                        <a:rPr lang="en-IN" sz="1800" dirty="0">
                          <a:latin typeface="Cambria Math" panose="02040503050406030204" pitchFamily="18" charset="0"/>
                          <a:ea typeface="Cambria Math" panose="02040503050406030204" pitchFamily="18" charset="0"/>
                        </a:rPr>
                        <m:t>P</m:t>
                      </m:r>
                      <m:d>
                        <m:dPr>
                          <m:ctrlPr>
                            <a:rPr lang="en-IN" sz="1800" i="1">
                              <a:latin typeface="Cambria Math" panose="02040503050406030204" pitchFamily="18" charset="0"/>
                              <a:ea typeface="Cambria Math" panose="02040503050406030204" pitchFamily="18" charset="0"/>
                            </a:rPr>
                          </m:ctrlPr>
                        </m:dPr>
                        <m:e>
                          <m:r>
                            <a:rPr lang="en-IN" sz="1800" i="1">
                              <a:latin typeface="Cambria Math" panose="02040503050406030204" pitchFamily="18" charset="0"/>
                              <a:ea typeface="Cambria Math" panose="02040503050406030204" pitchFamily="18" charset="0"/>
                            </a:rPr>
                            <m:t>1.37 ≤</m:t>
                          </m:r>
                          <m:r>
                            <a:rPr lang="en-IN" sz="1800" i="1">
                              <a:latin typeface="Cambria Math" panose="02040503050406030204" pitchFamily="18" charset="0"/>
                              <a:ea typeface="Cambria Math" panose="02040503050406030204" pitchFamily="18" charset="0"/>
                            </a:rPr>
                            <m:t>𝑧</m:t>
                          </m:r>
                          <m:r>
                            <a:rPr lang="en-IN" sz="1800" i="1">
                              <a:latin typeface="Cambria Math" panose="02040503050406030204" pitchFamily="18" charset="0"/>
                              <a:ea typeface="Cambria Math" panose="02040503050406030204" pitchFamily="18" charset="0"/>
                            </a:rPr>
                            <m:t> ≤2.11</m:t>
                          </m:r>
                        </m:e>
                      </m:d>
                    </m:oMath>
                  </m:oMathPara>
                </a14:m>
                <a:endParaRPr lang="en-IN" sz="180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IN" sz="1800" dirty="0">
                          <a:latin typeface="Cambria Math" panose="02040503050406030204" pitchFamily="18" charset="0"/>
                          <a:ea typeface="Cambria Math" panose="02040503050406030204" pitchFamily="18" charset="0"/>
                        </a:rPr>
                        <m:t>                                 = </m:t>
                      </m:r>
                      <m:r>
                        <m:rPr>
                          <m:nor/>
                        </m:rPr>
                        <a:rPr lang="en-IN" sz="1800" dirty="0">
                          <a:latin typeface="Cambria Math" panose="02040503050406030204" pitchFamily="18" charset="0"/>
                          <a:ea typeface="Cambria Math" panose="02040503050406030204" pitchFamily="18" charset="0"/>
                        </a:rPr>
                        <m:t>P</m:t>
                      </m:r>
                      <m:d>
                        <m:dPr>
                          <m:ctrlPr>
                            <a:rPr lang="en-IN" sz="1800" i="1">
                              <a:latin typeface="Cambria Math" panose="02040503050406030204" pitchFamily="18" charset="0"/>
                              <a:ea typeface="Cambria Math" panose="02040503050406030204" pitchFamily="18" charset="0"/>
                            </a:rPr>
                          </m:ctrlPr>
                        </m:dPr>
                        <m:e>
                          <m:r>
                            <a:rPr lang="en-IN" sz="1800" i="1">
                              <a:latin typeface="Cambria Math" panose="02040503050406030204" pitchFamily="18" charset="0"/>
                              <a:ea typeface="Cambria Math" panose="02040503050406030204" pitchFamily="18" charset="0"/>
                            </a:rPr>
                            <m:t>𝑧</m:t>
                          </m:r>
                          <m:r>
                            <a:rPr lang="en-IN" sz="1800" i="1">
                              <a:latin typeface="Cambria Math" panose="02040503050406030204" pitchFamily="18" charset="0"/>
                              <a:ea typeface="Cambria Math" panose="02040503050406030204" pitchFamily="18" charset="0"/>
                            </a:rPr>
                            <m:t> ≤2.121</m:t>
                          </m:r>
                        </m:e>
                      </m:d>
                      <m:r>
                        <a:rPr lang="en-IN" sz="1800" i="1">
                          <a:latin typeface="Cambria Math" panose="02040503050406030204" pitchFamily="18" charset="0"/>
                          <a:ea typeface="Cambria Math" panose="02040503050406030204" pitchFamily="18" charset="0"/>
                        </a:rPr>
                        <m:t> −</m:t>
                      </m:r>
                      <m:r>
                        <a:rPr lang="en-IN" sz="1800" i="1">
                          <a:latin typeface="Cambria Math" panose="02040503050406030204" pitchFamily="18" charset="0"/>
                          <a:ea typeface="Cambria Math" panose="02040503050406030204" pitchFamily="18" charset="0"/>
                        </a:rPr>
                        <m:t>𝑃</m:t>
                      </m:r>
                      <m:d>
                        <m:dPr>
                          <m:ctrlPr>
                            <a:rPr lang="en-IN" sz="1800" i="1">
                              <a:latin typeface="Cambria Math" panose="02040503050406030204" pitchFamily="18" charset="0"/>
                              <a:ea typeface="Cambria Math" panose="02040503050406030204" pitchFamily="18" charset="0"/>
                            </a:rPr>
                          </m:ctrlPr>
                        </m:dPr>
                        <m:e>
                          <m:r>
                            <a:rPr lang="en-IN" sz="1800" i="1">
                              <a:latin typeface="Cambria Math" panose="02040503050406030204" pitchFamily="18" charset="0"/>
                              <a:ea typeface="Cambria Math" panose="02040503050406030204" pitchFamily="18" charset="0"/>
                            </a:rPr>
                            <m:t>𝑧</m:t>
                          </m:r>
                          <m:r>
                            <a:rPr lang="en-IN" sz="1800" i="1">
                              <a:latin typeface="Cambria Math" panose="02040503050406030204" pitchFamily="18" charset="0"/>
                              <a:ea typeface="Cambria Math" panose="02040503050406030204" pitchFamily="18" charset="0"/>
                            </a:rPr>
                            <m:t>≤1.37</m:t>
                          </m:r>
                        </m:e>
                      </m:d>
                    </m:oMath>
                  </m:oMathPara>
                </a14:m>
                <a:endParaRPr lang="en-IN" sz="180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IN" sz="1800" dirty="0">
                          <a:latin typeface="Cambria Math" panose="02040503050406030204" pitchFamily="18" charset="0"/>
                          <a:ea typeface="Cambria Math" panose="02040503050406030204" pitchFamily="18" charset="0"/>
                        </a:rPr>
                        <m:t>                                  = 0.9826 − 0.914 = 0.0679</m:t>
                      </m:r>
                    </m:oMath>
                  </m:oMathPara>
                </a14:m>
                <a:endParaRPr lang="en-IN" sz="1800" dirty="0">
                  <a:latin typeface="Cambria Math" panose="02040503050406030204" pitchFamily="18" charset="0"/>
                  <a:ea typeface="Cambria Math" panose="02040503050406030204" pitchFamily="18" charset="0"/>
                </a:endParaRPr>
              </a:p>
              <a:p>
                <a:pPr marL="0" indent="0" defTabSz="914400" fontAlgn="auto">
                  <a:spcAft>
                    <a:spcPts val="0"/>
                  </a:spcAft>
                  <a:buFont typeface="Wingdings 2"/>
                  <a:buNone/>
                </a:pPr>
                <a:endParaRPr lang="en-US" sz="1800" dirty="0">
                  <a:latin typeface="Arial" pitchFamily="34" charset="0"/>
                  <a:ea typeface="ＭＳ Ｐゴシック" pitchFamily="34" charset="-128"/>
                  <a:cs typeface="Arial"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438399" y="3867150"/>
                <a:ext cx="6419851" cy="1836944"/>
              </a:xfrm>
              <a:prstGeom prst="rect">
                <a:avLst/>
              </a:prstGeom>
              <a:blipFill rotWithShape="0">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533399" y="5894594"/>
                <a:ext cx="7715251" cy="939717"/>
              </a:xfrm>
              <a:prstGeom prst="rect">
                <a:avLst/>
              </a:prstGeom>
            </p:spPr>
            <p:txBody>
              <a:bodyPr vert="horz">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fontAlgn="auto">
                  <a:spcAft>
                    <a:spcPts val="0"/>
                  </a:spcAft>
                </a:pPr>
                <a:r>
                  <a:rPr lang="en-US" sz="2800" dirty="0">
                    <a:latin typeface="Arial" pitchFamily="34" charset="0"/>
                    <a:ea typeface="ＭＳ Ｐゴシック" pitchFamily="34" charset="-128"/>
                    <a:cs typeface="Arial" pitchFamily="34" charset="0"/>
                  </a:rPr>
                  <a:t>If we repeat the random choice many times, the distribution of values of </a:t>
                </a:r>
                <a14:m>
                  <m:oMath xmlns:m="http://schemas.openxmlformats.org/officeDocument/2006/math">
                    <m:r>
                      <a:rPr lang="en-US" sz="2800" i="1" dirty="0" smtClean="0">
                        <a:latin typeface="Cambria Math" panose="02040503050406030204" pitchFamily="18" charset="0"/>
                        <a:ea typeface="ＭＳ Ｐゴシック" pitchFamily="34" charset="-128"/>
                        <a:cs typeface="Arial" pitchFamily="34" charset="0"/>
                      </a:rPr>
                      <m:t>𝑋</m:t>
                    </m:r>
                  </m:oMath>
                </a14:m>
                <a:r>
                  <a:rPr lang="en-US" sz="2800" dirty="0">
                    <a:latin typeface="Arial" pitchFamily="34" charset="0"/>
                    <a:ea typeface="ＭＳ Ｐゴシック" pitchFamily="34" charset="-128"/>
                    <a:cs typeface="Arial" pitchFamily="34" charset="0"/>
                  </a:rPr>
                  <a:t> is the same Normal distribution that describes the heights of all young women.</a:t>
                </a:r>
              </a:p>
              <a:p>
                <a:pPr marL="0" indent="0" defTabSz="914400" fontAlgn="auto">
                  <a:spcAft>
                    <a:spcPts val="0"/>
                  </a:spcAft>
                  <a:buFont typeface="Wingdings 2"/>
                  <a:buNone/>
                </a:pPr>
                <a:endParaRPr lang="en-US" sz="2800" dirty="0">
                  <a:latin typeface="Arial" pitchFamily="34" charset="0"/>
                  <a:ea typeface="ＭＳ Ｐゴシック" pitchFamily="34" charset="-128"/>
                  <a:cs typeface="Arial" pitchFamily="34"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33399" y="5894594"/>
                <a:ext cx="7715251" cy="939717"/>
              </a:xfrm>
              <a:prstGeom prst="rect">
                <a:avLst/>
              </a:prstGeom>
              <a:blipFill rotWithShape="1">
                <a:blip r:embed="rId6"/>
                <a:stretch>
                  <a:fillRect l="-632" t="-10390"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61949" y="3657600"/>
                <a:ext cx="1943101" cy="2308324"/>
              </a:xfrm>
              <a:prstGeom prst="rect">
                <a:avLst/>
              </a:prstGeom>
              <a:noFill/>
            </p:spPr>
            <p:txBody>
              <a:bodyPr wrap="square" rtlCol="0">
                <a:spAutoFit/>
              </a:bodyPr>
              <a:lstStyle/>
              <a:p>
                <a:r>
                  <a:rPr lang="en-US" dirty="0">
                    <a:cs typeface="Arial" pitchFamily="34" charset="0"/>
                  </a:rPr>
                  <a:t>What is the probability that a randomly chosen young women has a height (</a:t>
                </a:r>
                <a14:m>
                  <m:oMath xmlns:m="http://schemas.openxmlformats.org/officeDocument/2006/math">
                    <m:r>
                      <a:rPr lang="en-US" i="1" dirty="0">
                        <a:latin typeface="Cambria Math" panose="02040503050406030204" pitchFamily="18" charset="0"/>
                        <a:cs typeface="Arial" pitchFamily="34" charset="0"/>
                      </a:rPr>
                      <m:t>𝑋</m:t>
                    </m:r>
                  </m:oMath>
                </a14:m>
                <a:r>
                  <a:rPr lang="en-US" dirty="0">
                    <a:cs typeface="Arial" pitchFamily="34" charset="0"/>
                  </a:rPr>
                  <a:t>) between 68 and 70 inches?</a:t>
                </a:r>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61949" y="3657600"/>
                <a:ext cx="1943101" cy="2308324"/>
              </a:xfrm>
              <a:prstGeom prst="rect">
                <a:avLst/>
              </a:prstGeom>
              <a:blipFill rotWithShape="1">
                <a:blip r:embed="rId7"/>
                <a:stretch>
                  <a:fillRect l="-2508" t="-1319" r="-5016"/>
                </a:stretch>
              </a:blipFill>
            </p:spPr>
            <p:txBody>
              <a:bodyPr/>
              <a:lstStyle/>
              <a:p>
                <a:r>
                  <a:rPr lang="en-US">
                    <a:noFill/>
                  </a:rPr>
                  <a:t> </a:t>
                </a:r>
              </a:p>
            </p:txBody>
          </p:sp>
        </mc:Fallback>
      </mc:AlternateContent>
      <p:sp>
        <p:nvSpPr>
          <p:cNvPr id="9" name="Rectangle 8" descr="Rectangular shape highlights the data related to &quot;Normal probability models&quot;. "/>
          <p:cNvSpPr/>
          <p:nvPr/>
        </p:nvSpPr>
        <p:spPr>
          <a:xfrm>
            <a:off x="228600" y="3600449"/>
            <a:ext cx="8616587" cy="2103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4297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ACA5B6-FA54-F040-9405-CE00F86AE11C}"/>
              </a:ext>
            </a:extLst>
          </p:cNvPr>
          <p:cNvPicPr>
            <a:picLocks noChangeAspect="1"/>
          </p:cNvPicPr>
          <p:nvPr/>
        </p:nvPicPr>
        <p:blipFill>
          <a:blip r:embed="rId2"/>
          <a:stretch>
            <a:fillRect/>
          </a:stretch>
        </p:blipFill>
        <p:spPr>
          <a:xfrm>
            <a:off x="128587" y="803933"/>
            <a:ext cx="8911167" cy="5868330"/>
          </a:xfrm>
          <a:prstGeom prst="rect">
            <a:avLst/>
          </a:prstGeom>
        </p:spPr>
      </p:pic>
    </p:spTree>
    <p:extLst>
      <p:ext uri="{BB962C8B-B14F-4D97-AF65-F5344CB8AC3E}">
        <p14:creationId xmlns:p14="http://schemas.microsoft.com/office/powerpoint/2010/main" val="1922067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Continuous Probability Models (1 of 4)</a:t>
            </a:r>
          </a:p>
        </p:txBody>
      </p:sp>
      <p:sp>
        <p:nvSpPr>
          <p:cNvPr id="4" name="Rectangle 3"/>
          <p:cNvSpPr>
            <a:spLocks noGrp="1" noChangeArrowheads="1"/>
          </p:cNvSpPr>
          <p:nvPr>
            <p:ph idx="1"/>
          </p:nvPr>
        </p:nvSpPr>
        <p:spPr/>
        <p:txBody>
          <a:bodyPr/>
          <a:lstStyle/>
          <a:p>
            <a:pPr marL="0" indent="0">
              <a:buFont typeface="Wingdings" pitchFamily="2" charset="2"/>
              <a:buNone/>
            </a:pPr>
            <a:r>
              <a:rPr lang="en-US" dirty="0"/>
              <a:t>A random phenomenon results in a number in the range of −2 to +2. All numbers in the range are equally likely, so the density curve is flat. What is the height of the curve?</a:t>
            </a:r>
          </a:p>
          <a:p>
            <a:pPr marL="381000" indent="-381000">
              <a:buFont typeface="Wingdings" pitchFamily="2" charset="2"/>
              <a:buNone/>
            </a:pPr>
            <a:endParaRPr lang="en-US" dirty="0"/>
          </a:p>
          <a:p>
            <a:pPr marL="342900" indent="-342900">
              <a:buClrTx/>
              <a:buFont typeface="+mj-lt"/>
              <a:buAutoNum type="alphaLcParenR"/>
            </a:pPr>
            <a:r>
              <a:rPr lang="en-US" dirty="0"/>
              <a:t>1	</a:t>
            </a:r>
          </a:p>
          <a:p>
            <a:pPr marL="342900" indent="-342900">
              <a:buClrTx/>
              <a:buFont typeface="+mj-lt"/>
              <a:buAutoNum type="alphaLcParenR"/>
            </a:pPr>
            <a:r>
              <a:rPr lang="en-US" dirty="0"/>
              <a:t>4</a:t>
            </a:r>
          </a:p>
          <a:p>
            <a:pPr marL="342900" indent="-342900">
              <a:buClrTx/>
              <a:buFont typeface="+mj-lt"/>
              <a:buAutoNum type="alphaLcParenR"/>
            </a:pPr>
            <a:r>
              <a:rPr lang="en-US" dirty="0"/>
              <a:t>0.25</a:t>
            </a:r>
          </a:p>
          <a:p>
            <a:pPr marL="342900" indent="-342900">
              <a:buClrTx/>
              <a:buFont typeface="+mj-lt"/>
              <a:buAutoNum type="alphaLcParenR"/>
            </a:pPr>
            <a:r>
              <a:rPr lang="en-US" dirty="0"/>
              <a:t>0.5</a:t>
            </a:r>
          </a:p>
          <a:p>
            <a:pPr marL="381000" indent="-381000">
              <a:buFont typeface="Wingdings" pitchFamily="2" charset="2"/>
              <a:buAutoNum type="alphaLcParenR"/>
            </a:pPr>
            <a:endParaRPr lang="en-US" dirty="0"/>
          </a:p>
          <a:p>
            <a:pPr marL="381000" indent="-381000">
              <a:buFont typeface="Wingdings" pitchFamily="2" charset="2"/>
              <a:buAutoNum type="alphaLcParenR"/>
            </a:pPr>
            <a:endParaRPr lang="en-US" dirty="0"/>
          </a:p>
          <a:p>
            <a:pPr marL="381000" indent="-381000">
              <a:buFont typeface="Wingdings" pitchFamily="2" charset="2"/>
              <a:buAutoNum type="alphaLcParenR"/>
            </a:pPr>
            <a:endParaRPr lang="en-US" dirty="0"/>
          </a:p>
        </p:txBody>
      </p:sp>
    </p:spTree>
    <p:extLst>
      <p:ext uri="{BB962C8B-B14F-4D97-AF65-F5344CB8AC3E}">
        <p14:creationId xmlns:p14="http://schemas.microsoft.com/office/powerpoint/2010/main" val="106833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Continuous Probability Models (2 of 4)</a:t>
            </a:r>
          </a:p>
        </p:txBody>
      </p:sp>
      <p:sp>
        <p:nvSpPr>
          <p:cNvPr id="4" name="Rectangle 3"/>
          <p:cNvSpPr>
            <a:spLocks noGrp="1" noChangeArrowheads="1"/>
          </p:cNvSpPr>
          <p:nvPr>
            <p:ph idx="1"/>
          </p:nvPr>
        </p:nvSpPr>
        <p:spPr/>
        <p:txBody>
          <a:bodyPr>
            <a:normAutofit fontScale="85000" lnSpcReduction="20000"/>
          </a:bodyPr>
          <a:lstStyle/>
          <a:p>
            <a:pPr marL="0" indent="0">
              <a:buFont typeface="Wingdings" pitchFamily="2" charset="2"/>
              <a:buNone/>
            </a:pPr>
            <a:r>
              <a:rPr lang="en-US" dirty="0"/>
              <a:t>A random phenomenon results in a number in the range of −2 to +2. All numbers in the range are equally likely, so the density curve is flat, as shown below. What is the probability that the number will be between −1 and +2?</a:t>
            </a:r>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42900" indent="-342900">
              <a:buClrTx/>
              <a:buFont typeface="+mj-lt"/>
              <a:buAutoNum type="alphaLcParenR"/>
            </a:pPr>
            <a:r>
              <a:rPr lang="en-US" dirty="0"/>
              <a:t>1</a:t>
            </a:r>
          </a:p>
          <a:p>
            <a:pPr marL="342900" indent="-342900">
              <a:buClrTx/>
              <a:buFont typeface="+mj-lt"/>
              <a:buAutoNum type="alphaLcParenR"/>
            </a:pPr>
            <a:r>
              <a:rPr lang="en-US" dirty="0"/>
              <a:t>0.5</a:t>
            </a:r>
          </a:p>
          <a:p>
            <a:pPr marL="342900" indent="-342900">
              <a:buClrTx/>
              <a:buFont typeface="+mj-lt"/>
              <a:buAutoNum type="alphaLcParenR"/>
            </a:pPr>
            <a:r>
              <a:rPr lang="en-US" dirty="0"/>
              <a:t>0.25</a:t>
            </a:r>
          </a:p>
          <a:p>
            <a:pPr marL="342900" indent="-342900">
              <a:buClrTx/>
              <a:buFont typeface="+mj-lt"/>
              <a:buAutoNum type="alphaLcParenR"/>
            </a:pPr>
            <a:r>
              <a:rPr lang="en-US" dirty="0"/>
              <a:t>0.75</a:t>
            </a:r>
          </a:p>
          <a:p>
            <a:pPr marL="381000" indent="-381000">
              <a:buFont typeface="Wingdings" pitchFamily="2" charset="2"/>
              <a:buAutoNum type="alphaLcParenR"/>
            </a:pPr>
            <a:endParaRPr lang="en-US" dirty="0"/>
          </a:p>
          <a:p>
            <a:pPr marL="381000" indent="-381000">
              <a:buFont typeface="Wingdings" pitchFamily="2" charset="2"/>
              <a:buAutoNum type="alphaLcParenR"/>
            </a:pPr>
            <a:endParaRPr lang="en-US" dirty="0"/>
          </a:p>
          <a:p>
            <a:pPr marL="381000" indent="-381000">
              <a:buFont typeface="Wingdings" pitchFamily="2" charset="2"/>
              <a:buAutoNum type="alphaLcParenR"/>
            </a:pPr>
            <a:endParaRPr lang="en-US" dirty="0"/>
          </a:p>
        </p:txBody>
      </p:sp>
      <p:pic>
        <p:nvPicPr>
          <p:cNvPr id="5" name="Picture 4" descr="In the displayed chart, the horizontal axis has points from minus 2 to 2. The vertical axis has points from 0.00 to 0.25 with an interval of 0.05. The area from the point minus one to two on the horizontal axis is given in sea green col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438400"/>
            <a:ext cx="4441905" cy="4022857"/>
          </a:xfrm>
          <a:prstGeom prst="rect">
            <a:avLst/>
          </a:prstGeom>
        </p:spPr>
      </p:pic>
    </p:spTree>
    <p:extLst>
      <p:ext uri="{BB962C8B-B14F-4D97-AF65-F5344CB8AC3E}">
        <p14:creationId xmlns:p14="http://schemas.microsoft.com/office/powerpoint/2010/main" val="82654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a:t>Idea of Probability</a:t>
            </a:r>
          </a:p>
        </p:txBody>
      </p:sp>
      <p:sp>
        <p:nvSpPr>
          <p:cNvPr id="648195" name="Rectangle 3"/>
          <p:cNvSpPr>
            <a:spLocks noGrp="1" noChangeArrowheads="1"/>
          </p:cNvSpPr>
          <p:nvPr>
            <p:ph type="body" idx="1"/>
          </p:nvPr>
        </p:nvSpPr>
        <p:spPr>
          <a:xfrm>
            <a:off x="457200" y="2181225"/>
            <a:ext cx="7772400" cy="4152900"/>
          </a:xfrm>
          <a:noFill/>
          <a:ln/>
        </p:spPr>
        <p:txBody>
          <a:bodyPr/>
          <a:lstStyle/>
          <a:p>
            <a:r>
              <a:rPr lang="en-US" dirty="0"/>
              <a:t>Probability is the science of chance behavior: theoretical basis for statistics</a:t>
            </a:r>
          </a:p>
          <a:p>
            <a:r>
              <a:rPr lang="en-US" dirty="0"/>
              <a:t>Chance behavior is unpredictable in the short run but has a regular and predictable pattern in the long run</a:t>
            </a:r>
          </a:p>
          <a:p>
            <a:pPr lvl="1"/>
            <a:r>
              <a:rPr lang="en-US" dirty="0"/>
              <a:t>this is why we can use probability to gain useful results from random samples and randomized comparative experiments</a:t>
            </a:r>
          </a:p>
        </p:txBody>
      </p:sp>
    </p:spTree>
    <p:extLst>
      <p:ext uri="{BB962C8B-B14F-4D97-AF65-F5344CB8AC3E}">
        <p14:creationId xmlns:p14="http://schemas.microsoft.com/office/powerpoint/2010/main" val="325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Continuous Probability Models (3 of 4)</a:t>
            </a:r>
          </a:p>
        </p:txBody>
      </p:sp>
      <p:sp>
        <p:nvSpPr>
          <p:cNvPr id="4" name="Rectangle 3"/>
          <p:cNvSpPr>
            <a:spLocks noGrp="1" noChangeArrowheads="1"/>
          </p:cNvSpPr>
          <p:nvPr>
            <p:ph idx="1"/>
          </p:nvPr>
        </p:nvSpPr>
        <p:spPr/>
        <p:txBody>
          <a:bodyPr>
            <a:normAutofit fontScale="85000" lnSpcReduction="20000"/>
          </a:bodyPr>
          <a:lstStyle/>
          <a:p>
            <a:pPr marL="0" indent="0">
              <a:buNone/>
            </a:pPr>
            <a:r>
              <a:rPr lang="en-US" dirty="0"/>
              <a:t>A random phenomenon results in a number in the range of 1 to 5. All values in the range are equally likely, so the density curve is flat, as shown below. What must </a:t>
            </a:r>
            <a:r>
              <a:rPr lang="en-US" i="1" dirty="0"/>
              <a:t>y </a:t>
            </a:r>
            <a:r>
              <a:rPr lang="en-US" dirty="0"/>
              <a:t>be</a:t>
            </a:r>
            <a:r>
              <a:rPr lang="en-US" i="1" dirty="0"/>
              <a:t> </a:t>
            </a:r>
            <a:r>
              <a:rPr lang="en-US" dirty="0"/>
              <a:t>such that the probability of a number between 1 and </a:t>
            </a:r>
            <a:r>
              <a:rPr lang="en-US" i="1" dirty="0"/>
              <a:t>y</a:t>
            </a:r>
            <a:r>
              <a:rPr lang="en-US" dirty="0"/>
              <a:t> is 25%?</a:t>
            </a:r>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42900" indent="-342900">
              <a:buClrTx/>
              <a:buFont typeface="+mj-lt"/>
              <a:buAutoNum type="alphaLcParenR"/>
            </a:pPr>
            <a:r>
              <a:rPr lang="en-US" dirty="0"/>
              <a:t>1.5</a:t>
            </a:r>
          </a:p>
          <a:p>
            <a:pPr marL="342900" indent="-342900">
              <a:buClrTx/>
              <a:buFont typeface="+mj-lt"/>
              <a:buAutoNum type="alphaLcParenR"/>
            </a:pPr>
            <a:r>
              <a:rPr lang="en-US" dirty="0"/>
              <a:t>2</a:t>
            </a:r>
          </a:p>
          <a:p>
            <a:pPr marL="342900" indent="-342900">
              <a:buClrTx/>
              <a:buFont typeface="+mj-lt"/>
              <a:buAutoNum type="alphaLcParenR"/>
            </a:pPr>
            <a:r>
              <a:rPr lang="en-US" dirty="0"/>
              <a:t>2.5</a:t>
            </a:r>
          </a:p>
          <a:p>
            <a:pPr marL="342900" indent="-342900">
              <a:buClrTx/>
              <a:buFont typeface="+mj-lt"/>
              <a:buAutoNum type="alphaLcParenR"/>
            </a:pPr>
            <a:r>
              <a:rPr lang="en-US" dirty="0"/>
              <a:t>4</a:t>
            </a:r>
          </a:p>
        </p:txBody>
      </p:sp>
      <p:pic>
        <p:nvPicPr>
          <p:cNvPr id="5" name="Picture 4" descr="The graph shows points 1 to 5 in increasing interval of 1 on the X-axis (horizontal axis) and points 0.00 to 0.25 on the vertical axis in intervals of 0.05. From point 1 to little less than point 2, the area is given in sea green color. The density curve is denoted as &quot;y&quot;. The area is marked with an arrow denoting &quot;Area equals to 0.25&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516505"/>
            <a:ext cx="5117619" cy="3808095"/>
          </a:xfrm>
          <a:prstGeom prst="rect">
            <a:avLst/>
          </a:prstGeom>
        </p:spPr>
      </p:pic>
    </p:spTree>
    <p:extLst>
      <p:ext uri="{BB962C8B-B14F-4D97-AF65-F5344CB8AC3E}">
        <p14:creationId xmlns:p14="http://schemas.microsoft.com/office/powerpoint/2010/main" val="232050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Continuous Probability Models (4 of 4)</a:t>
            </a:r>
          </a:p>
        </p:txBody>
      </p:sp>
      <p:sp>
        <p:nvSpPr>
          <p:cNvPr id="4" name="Rectangle 3"/>
          <p:cNvSpPr>
            <a:spLocks noGrp="1" noChangeArrowheads="1"/>
          </p:cNvSpPr>
          <p:nvPr>
            <p:ph idx="1"/>
          </p:nvPr>
        </p:nvSpPr>
        <p:spPr/>
        <p:txBody>
          <a:bodyPr>
            <a:normAutofit fontScale="77500" lnSpcReduction="20000"/>
          </a:bodyPr>
          <a:lstStyle/>
          <a:p>
            <a:pPr marL="0" indent="0">
              <a:buNone/>
            </a:pPr>
            <a:r>
              <a:rPr lang="en-US" dirty="0"/>
              <a:t>A random phenomenon results in a number in the range of 0 to 15. The density curve is shown below. How does the probability that the number is between 2.5 and 5 compare with the probability that the number is between 5 and 7.5?</a:t>
            </a:r>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81000" indent="-381000">
              <a:buFont typeface="Wingdings" pitchFamily="2" charset="2"/>
              <a:buNone/>
            </a:pPr>
            <a:endParaRPr lang="en-US" dirty="0"/>
          </a:p>
          <a:p>
            <a:pPr marL="342900" indent="-342900">
              <a:buClrTx/>
              <a:buFont typeface="+mj-lt"/>
              <a:buAutoNum type="alphaLcParenR"/>
            </a:pPr>
            <a:r>
              <a:rPr lang="en-US" dirty="0"/>
              <a:t>It is the same.</a:t>
            </a:r>
          </a:p>
          <a:p>
            <a:pPr marL="342900" indent="-342900">
              <a:buClrTx/>
              <a:buFont typeface="+mj-lt"/>
              <a:buAutoNum type="alphaLcParenR"/>
            </a:pPr>
            <a:r>
              <a:rPr lang="en-US" dirty="0"/>
              <a:t>It is smaller.</a:t>
            </a:r>
          </a:p>
          <a:p>
            <a:pPr marL="342900" indent="-342900">
              <a:buClrTx/>
              <a:buFont typeface="+mj-lt"/>
              <a:buAutoNum type="alphaLcParenR"/>
            </a:pPr>
            <a:r>
              <a:rPr lang="en-US" dirty="0"/>
              <a:t>It is greater.</a:t>
            </a:r>
          </a:p>
          <a:p>
            <a:pPr marL="342900" indent="-342900">
              <a:buClrTx/>
              <a:buFont typeface="+mj-lt"/>
              <a:buAutoNum type="alphaLcParenR"/>
            </a:pPr>
            <a:r>
              <a:rPr lang="en-US" dirty="0"/>
              <a:t>There is not enough information to determine the answer.</a:t>
            </a:r>
          </a:p>
        </p:txBody>
      </p:sp>
      <p:pic>
        <p:nvPicPr>
          <p:cNvPr id="5" name="Picture 4" descr="The graph displays a density curve. The X axis has points from 0.0 to 15.0 in increasing intervals of 2.5 and the vertical axis denotes &quot;Density&quot;. The curve originates from point 0.0, goes upward and then starts falling from point 2.5. It continues falling and becomes steep towards point 1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221447"/>
            <a:ext cx="4480000" cy="3481905"/>
          </a:xfrm>
          <a:prstGeom prst="rect">
            <a:avLst/>
          </a:prstGeom>
        </p:spPr>
      </p:pic>
    </p:spTree>
    <p:extLst>
      <p:ext uri="{BB962C8B-B14F-4D97-AF65-F5344CB8AC3E}">
        <p14:creationId xmlns:p14="http://schemas.microsoft.com/office/powerpoint/2010/main" val="644735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224109"/>
            <a:ext cx="8077200" cy="1219200"/>
          </a:xfrm>
        </p:spPr>
        <p:txBody>
          <a:bodyPr/>
          <a:lstStyle/>
          <a:p>
            <a:pPr eaLnBrk="1" hangingPunct="1"/>
            <a:r>
              <a:rPr lang="en-US" altLang="en-US" sz="4000" dirty="0">
                <a:latin typeface="Gill Sans" charset="0"/>
                <a:ea typeface="ＭＳ Ｐゴシック" pitchFamily="34" charset="-128"/>
              </a:rPr>
              <a:t>Random variables</a:t>
            </a:r>
          </a:p>
        </p:txBody>
      </p:sp>
      <mc:AlternateContent xmlns:mc="http://schemas.openxmlformats.org/markup-compatibility/2006" xmlns:a14="http://schemas.microsoft.com/office/drawing/2010/main">
        <mc:Choice Requires="a14">
          <p:sp>
            <p:nvSpPr>
              <p:cNvPr id="13" name="Rectangle 3"/>
              <p:cNvSpPr>
                <a:spLocks noGrp="1" noChangeArrowheads="1"/>
              </p:cNvSpPr>
              <p:nvPr>
                <p:ph idx="1"/>
              </p:nvPr>
            </p:nvSpPr>
            <p:spPr>
              <a:xfrm>
                <a:off x="685800" y="1772646"/>
                <a:ext cx="8077200" cy="4856754"/>
              </a:xfrm>
            </p:spPr>
            <p:txBody>
              <a:bodyPr>
                <a:noAutofit/>
              </a:bodyPr>
              <a:lstStyle/>
              <a:p>
                <a:pPr marL="457200" indent="-457200">
                  <a:spcBef>
                    <a:spcPts val="0"/>
                  </a:spcBef>
                  <a:spcAft>
                    <a:spcPts val="1800"/>
                  </a:spcAft>
                </a:pPr>
                <a:r>
                  <a:rPr lang="en-US" dirty="0">
                    <a:latin typeface="Arial" pitchFamily="34" charset="0"/>
                    <a:ea typeface="ＭＳ Ｐゴシック" pitchFamily="34" charset="-128"/>
                    <a:cs typeface="Arial" pitchFamily="34" charset="0"/>
                  </a:rPr>
                  <a:t>A </a:t>
                </a:r>
                <a:r>
                  <a:rPr lang="en-US" dirty="0">
                    <a:solidFill>
                      <a:srgbClr val="9A0000"/>
                    </a:solidFill>
                    <a:latin typeface="Arial" pitchFamily="34" charset="0"/>
                    <a:ea typeface="ＭＳ Ｐゴシック" pitchFamily="34" charset="-128"/>
                    <a:cs typeface="Arial" pitchFamily="34" charset="0"/>
                  </a:rPr>
                  <a:t>random variable </a:t>
                </a:r>
                <a:r>
                  <a:rPr lang="en-US" dirty="0">
                    <a:latin typeface="Arial" pitchFamily="34" charset="0"/>
                    <a:ea typeface="ＭＳ Ｐゴシック" pitchFamily="34" charset="-128"/>
                    <a:cs typeface="Arial" pitchFamily="34" charset="0"/>
                  </a:rPr>
                  <a:t>is a variable whose value is a numerical outcome of a random phenomenon.</a:t>
                </a:r>
              </a:p>
              <a:p>
                <a:pPr marL="457200" indent="-457200">
                  <a:spcBef>
                    <a:spcPts val="0"/>
                  </a:spcBef>
                  <a:spcAft>
                    <a:spcPts val="1800"/>
                  </a:spcAft>
                </a:pPr>
                <a:r>
                  <a:rPr lang="en-US" dirty="0">
                    <a:latin typeface="Arial" pitchFamily="34" charset="0"/>
                    <a:ea typeface="ＭＳ Ｐゴシック" pitchFamily="34" charset="-128"/>
                    <a:cs typeface="Arial" pitchFamily="34" charset="0"/>
                  </a:rPr>
                  <a:t>The </a:t>
                </a:r>
                <a:r>
                  <a:rPr lang="en-US" dirty="0">
                    <a:solidFill>
                      <a:srgbClr val="9A0000"/>
                    </a:solidFill>
                    <a:latin typeface="Arial" pitchFamily="34" charset="0"/>
                    <a:ea typeface="ＭＳ Ｐゴシック" pitchFamily="34" charset="-128"/>
                    <a:cs typeface="Arial" pitchFamily="34" charset="0"/>
                  </a:rPr>
                  <a:t>probability distribution </a:t>
                </a:r>
                <a:r>
                  <a:rPr lang="en-US" dirty="0">
                    <a:latin typeface="Arial" pitchFamily="34" charset="0"/>
                    <a:ea typeface="ＭＳ Ｐゴシック" pitchFamily="34" charset="-128"/>
                    <a:cs typeface="Arial" pitchFamily="34" charset="0"/>
                  </a:rPr>
                  <a:t>of a random variable </a:t>
                </a:r>
                <a14:m>
                  <m:oMath xmlns:m="http://schemas.openxmlformats.org/officeDocument/2006/math">
                    <m:r>
                      <a:rPr lang="en-US" i="1" dirty="0" smtClean="0">
                        <a:latin typeface="Cambria Math" panose="02040503050406030204" pitchFamily="18" charset="0"/>
                        <a:ea typeface="ＭＳ Ｐゴシック" pitchFamily="34" charset="-128"/>
                        <a:cs typeface="Arial" pitchFamily="34" charset="0"/>
                      </a:rPr>
                      <m:t>𝑋</m:t>
                    </m:r>
                  </m:oMath>
                </a14:m>
                <a:r>
                  <a:rPr lang="en-US" dirty="0">
                    <a:latin typeface="Arial" pitchFamily="34" charset="0"/>
                    <a:ea typeface="ＭＳ Ｐゴシック" pitchFamily="34" charset="-128"/>
                    <a:cs typeface="Arial" pitchFamily="34" charset="0"/>
                  </a:rPr>
                  <a:t> tells us what values </a:t>
                </a:r>
                <a14:m>
                  <m:oMath xmlns:m="http://schemas.openxmlformats.org/officeDocument/2006/math">
                    <m:r>
                      <a:rPr lang="en-US" i="1" dirty="0" smtClean="0">
                        <a:latin typeface="Cambria Math" panose="02040503050406030204" pitchFamily="18" charset="0"/>
                        <a:ea typeface="ＭＳ Ｐゴシック" pitchFamily="34" charset="-128"/>
                        <a:cs typeface="Arial" pitchFamily="34" charset="0"/>
                      </a:rPr>
                      <m:t>𝑋</m:t>
                    </m:r>
                  </m:oMath>
                </a14:m>
                <a:r>
                  <a:rPr lang="en-US" dirty="0">
                    <a:latin typeface="Arial" pitchFamily="34" charset="0"/>
                    <a:ea typeface="ＭＳ Ｐゴシック" pitchFamily="34" charset="-128"/>
                    <a:cs typeface="Arial" pitchFamily="34" charset="0"/>
                  </a:rPr>
                  <a:t> can take and how to assign probabilities to those values.</a:t>
                </a:r>
              </a:p>
              <a:p>
                <a:pPr marL="457200" indent="-457200">
                  <a:spcAft>
                    <a:spcPts val="1200"/>
                  </a:spcAft>
                </a:pPr>
                <a:r>
                  <a:rPr lang="en-US" dirty="0">
                    <a:latin typeface="Arial" pitchFamily="34" charset="0"/>
                    <a:ea typeface="ＭＳ Ｐゴシック" pitchFamily="34" charset="-128"/>
                    <a:cs typeface="Arial" pitchFamily="34" charset="0"/>
                  </a:rPr>
                  <a:t>A </a:t>
                </a:r>
                <a:r>
                  <a:rPr lang="en-US" dirty="0">
                    <a:solidFill>
                      <a:srgbClr val="9A0000"/>
                    </a:solidFill>
                    <a:latin typeface="Arial" pitchFamily="34" charset="0"/>
                    <a:ea typeface="ＭＳ Ｐゴシック" pitchFamily="34" charset="-128"/>
                    <a:cs typeface="Arial" pitchFamily="34" charset="0"/>
                  </a:rPr>
                  <a:t>finite random variable </a:t>
                </a:r>
                <a:r>
                  <a:rPr lang="en-US" dirty="0">
                    <a:latin typeface="Arial" pitchFamily="34" charset="0"/>
                    <a:ea typeface="ＭＳ Ｐゴシック" pitchFamily="34" charset="-128"/>
                    <a:cs typeface="Arial" pitchFamily="34" charset="0"/>
                  </a:rPr>
                  <a:t>has a finite list of possible outcomes.</a:t>
                </a:r>
              </a:p>
              <a:p>
                <a:pPr marL="457200" indent="-457200">
                  <a:spcAft>
                    <a:spcPts val="1200"/>
                  </a:spcAft>
                </a:pPr>
                <a:r>
                  <a:rPr lang="en-US" dirty="0">
                    <a:latin typeface="Arial" pitchFamily="34" charset="0"/>
                    <a:ea typeface="ＭＳ Ｐゴシック" pitchFamily="34" charset="-128"/>
                    <a:cs typeface="Arial" pitchFamily="34" charset="0"/>
                  </a:rPr>
                  <a:t>Random variables that can take on any value in an interval, with probabilities given as areas under a density curve, are called </a:t>
                </a:r>
                <a:r>
                  <a:rPr lang="en-US" dirty="0">
                    <a:solidFill>
                      <a:srgbClr val="9A0000"/>
                    </a:solidFill>
                    <a:latin typeface="Arial" pitchFamily="34" charset="0"/>
                    <a:ea typeface="ＭＳ Ｐゴシック" pitchFamily="34" charset="-128"/>
                    <a:cs typeface="Arial" pitchFamily="34" charset="0"/>
                  </a:rPr>
                  <a:t>continuous</a:t>
                </a:r>
                <a:r>
                  <a:rPr lang="en-US" dirty="0">
                    <a:latin typeface="Arial" pitchFamily="34" charset="0"/>
                    <a:ea typeface="ＭＳ Ｐゴシック" pitchFamily="34" charset="-128"/>
                    <a:cs typeface="Arial" pitchFamily="34" charset="0"/>
                  </a:rPr>
                  <a:t>.</a:t>
                </a:r>
              </a:p>
            </p:txBody>
          </p:sp>
        </mc:Choice>
        <mc:Fallback xmlns="">
          <p:sp>
            <p:nvSpPr>
              <p:cNvPr id="13" name="Rectangle 3"/>
              <p:cNvSpPr>
                <a:spLocks noGrp="1" noRot="1" noChangeAspect="1" noMove="1" noResize="1" noEditPoints="1" noAdjustHandles="1" noChangeArrowheads="1" noChangeShapeType="1" noTextEdit="1"/>
              </p:cNvSpPr>
              <p:nvPr>
                <p:ph idx="1"/>
              </p:nvPr>
            </p:nvSpPr>
            <p:spPr>
              <a:xfrm>
                <a:off x="685800" y="1772646"/>
                <a:ext cx="8077200" cy="4856754"/>
              </a:xfrm>
              <a:blipFill rotWithShape="0">
                <a:blip r:embed="rId3"/>
                <a:stretch>
                  <a:fillRect l="-981" t="-1129" r="-2340" b="-2384"/>
                </a:stretch>
              </a:blipFill>
            </p:spPr>
            <p:txBody>
              <a:bodyPr/>
              <a:lstStyle/>
              <a:p>
                <a:r>
                  <a:rPr lang="en-US">
                    <a:noFill/>
                  </a:rPr>
                  <a:t> </a:t>
                </a:r>
              </a:p>
            </p:txBody>
          </p:sp>
        </mc:Fallback>
      </mc:AlternateContent>
      <p:sp>
        <p:nvSpPr>
          <p:cNvPr id="4" name="Rectangle 3" descr="Rectangular shape highlights the data related to &quot;random variables&quot; "/>
          <p:cNvSpPr/>
          <p:nvPr/>
        </p:nvSpPr>
        <p:spPr>
          <a:xfrm>
            <a:off x="603613" y="1633809"/>
            <a:ext cx="8159387" cy="2595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754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Random Variables (2 of 6)</a:t>
            </a:r>
          </a:p>
        </p:txBody>
      </p:sp>
      <p:sp>
        <p:nvSpPr>
          <p:cNvPr id="3" name="Content Placeholder 2"/>
          <p:cNvSpPr>
            <a:spLocks noGrp="1"/>
          </p:cNvSpPr>
          <p:nvPr>
            <p:ph idx="1"/>
          </p:nvPr>
        </p:nvSpPr>
        <p:spPr/>
        <p:txBody>
          <a:bodyPr/>
          <a:lstStyle/>
          <a:p>
            <a:pPr marL="0" indent="0">
              <a:buNone/>
            </a:pPr>
            <a:r>
              <a:rPr lang="en-US" dirty="0"/>
              <a:t>Suppose </a:t>
            </a:r>
            <a:r>
              <a:rPr lang="en-US" i="1" dirty="0"/>
              <a:t>X</a:t>
            </a:r>
            <a:r>
              <a:rPr lang="en-US" dirty="0"/>
              <a:t> is the time required to run a marathon. Would the random variable </a:t>
            </a:r>
            <a:r>
              <a:rPr lang="en-US" i="1" dirty="0"/>
              <a:t>X</a:t>
            </a:r>
            <a:r>
              <a:rPr lang="en-US" dirty="0"/>
              <a:t> be discrete or continuous?</a:t>
            </a:r>
          </a:p>
          <a:p>
            <a:pPr marL="381000" indent="-381000">
              <a:buNone/>
            </a:pPr>
            <a:endParaRPr lang="en-US" dirty="0"/>
          </a:p>
          <a:p>
            <a:pPr marL="342900" indent="-342900">
              <a:buClrTx/>
              <a:buFont typeface="+mj-lt"/>
              <a:buAutoNum type="alphaLcParenR"/>
            </a:pPr>
            <a:r>
              <a:rPr lang="en-US" dirty="0"/>
              <a:t>continuous</a:t>
            </a:r>
          </a:p>
          <a:p>
            <a:pPr marL="342900" indent="-342900">
              <a:buClrTx/>
              <a:buFont typeface="+mj-lt"/>
              <a:buAutoNum type="alphaLcParenR"/>
            </a:pPr>
            <a:r>
              <a:rPr lang="en-US" dirty="0"/>
              <a:t>discrete</a:t>
            </a:r>
          </a:p>
          <a:p>
            <a:endParaRPr lang="en-US" dirty="0"/>
          </a:p>
        </p:txBody>
      </p:sp>
    </p:spTree>
    <p:extLst>
      <p:ext uri="{BB962C8B-B14F-4D97-AF65-F5344CB8AC3E}">
        <p14:creationId xmlns:p14="http://schemas.microsoft.com/office/powerpoint/2010/main" val="3639157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Random Variables (3 of 6)</a:t>
            </a:r>
          </a:p>
        </p:txBody>
      </p:sp>
      <p:sp>
        <p:nvSpPr>
          <p:cNvPr id="4" name="Rectangle 3"/>
          <p:cNvSpPr>
            <a:spLocks noGrp="1" noChangeArrowheads="1"/>
          </p:cNvSpPr>
          <p:nvPr>
            <p:ph idx="1"/>
          </p:nvPr>
        </p:nvSpPr>
        <p:spPr/>
        <p:txBody>
          <a:bodyPr/>
          <a:lstStyle/>
          <a:p>
            <a:pPr marL="0" indent="0">
              <a:buNone/>
            </a:pPr>
            <a:r>
              <a:rPr lang="en-US" dirty="0"/>
              <a:t>Suppose </a:t>
            </a:r>
            <a:r>
              <a:rPr lang="en-US" i="1" dirty="0"/>
              <a:t>X</a:t>
            </a:r>
            <a:r>
              <a:rPr lang="en-US" dirty="0"/>
              <a:t> is the number of fans in a football stadium. Would the random variable </a:t>
            </a:r>
            <a:r>
              <a:rPr lang="en-US" i="1" dirty="0"/>
              <a:t>X</a:t>
            </a:r>
            <a:r>
              <a:rPr lang="en-US" dirty="0"/>
              <a:t> be discrete or continuous?</a:t>
            </a:r>
          </a:p>
          <a:p>
            <a:pPr marL="381000" indent="-381000">
              <a:buFont typeface="Wingdings" pitchFamily="2" charset="2"/>
              <a:buNone/>
            </a:pPr>
            <a:endParaRPr lang="en-US" dirty="0"/>
          </a:p>
          <a:p>
            <a:pPr marL="342900" indent="-342900">
              <a:buClrTx/>
              <a:buFont typeface="+mj-lt"/>
              <a:buAutoNum type="alphaLcParenR"/>
            </a:pPr>
            <a:r>
              <a:rPr lang="en-US" dirty="0"/>
              <a:t>continuous</a:t>
            </a:r>
          </a:p>
          <a:p>
            <a:pPr marL="342900" indent="-342900">
              <a:buClrTx/>
              <a:buFont typeface="+mj-lt"/>
              <a:buAutoNum type="alphaLcParenR"/>
            </a:pPr>
            <a:r>
              <a:rPr lang="en-US" dirty="0"/>
              <a:t>discrete</a:t>
            </a:r>
          </a:p>
          <a:p>
            <a:pPr marL="381000" indent="-381000">
              <a:buFont typeface="Wingdings" pitchFamily="2" charset="2"/>
              <a:buNone/>
            </a:pPr>
            <a:endParaRPr lang="en-US" dirty="0"/>
          </a:p>
        </p:txBody>
      </p:sp>
    </p:spTree>
    <p:extLst>
      <p:ext uri="{BB962C8B-B14F-4D97-AF65-F5344CB8AC3E}">
        <p14:creationId xmlns:p14="http://schemas.microsoft.com/office/powerpoint/2010/main" val="2245658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Random Variables (4 of 6)</a:t>
            </a:r>
          </a:p>
        </p:txBody>
      </p:sp>
      <p:sp>
        <p:nvSpPr>
          <p:cNvPr id="4" name="Content Placeholder 2"/>
          <p:cNvSpPr>
            <a:spLocks noGrp="1"/>
          </p:cNvSpPr>
          <p:nvPr>
            <p:ph idx="1"/>
          </p:nvPr>
        </p:nvSpPr>
        <p:spPr/>
        <p:txBody>
          <a:bodyPr/>
          <a:lstStyle/>
          <a:p>
            <a:pPr marL="0" indent="0">
              <a:buNone/>
            </a:pPr>
            <a:r>
              <a:rPr lang="en-US" dirty="0"/>
              <a:t>The probability distribution of a random variable gives ________.</a:t>
            </a:r>
          </a:p>
          <a:p>
            <a:pPr marL="0" indent="0">
              <a:buNone/>
            </a:pPr>
            <a:endParaRPr lang="en-US" dirty="0"/>
          </a:p>
          <a:p>
            <a:pPr marL="342900" indent="-342900">
              <a:buClrTx/>
              <a:buFont typeface="+mj-lt"/>
              <a:buAutoNum type="alphaLcParenR"/>
            </a:pPr>
            <a:r>
              <a:rPr lang="en-US" dirty="0"/>
              <a:t>the values that the random variable can take</a:t>
            </a:r>
            <a:endParaRPr lang="en-US" b="1" dirty="0">
              <a:solidFill>
                <a:srgbClr val="333399"/>
              </a:solidFill>
            </a:endParaRPr>
          </a:p>
          <a:p>
            <a:pPr marL="342900" indent="-342900">
              <a:buClrTx/>
              <a:buFont typeface="+mj-lt"/>
              <a:buAutoNum type="alphaLcParenR"/>
            </a:pPr>
            <a:r>
              <a:rPr lang="en-US" dirty="0"/>
              <a:t>the way to assign probabilities</a:t>
            </a:r>
          </a:p>
          <a:p>
            <a:pPr marL="342900" indent="-342900">
              <a:buClrTx/>
              <a:buFont typeface="+mj-lt"/>
              <a:buAutoNum type="alphaLcParenR"/>
            </a:pPr>
            <a:r>
              <a:rPr lang="en-US" dirty="0"/>
              <a:t>both the values that the random variable can take and the way to 	assign probabilities</a:t>
            </a:r>
          </a:p>
          <a:p>
            <a:pPr marL="342900" indent="-342900">
              <a:buClrTx/>
              <a:buFont typeface="+mj-lt"/>
              <a:buAutoNum type="alphaLcParenR"/>
            </a:pPr>
            <a:r>
              <a:rPr lang="en-US" dirty="0"/>
              <a:t>neither the values that the random variable can take and the way to 	assign probabilities</a:t>
            </a:r>
          </a:p>
          <a:p>
            <a:pPr marL="381000" indent="-381000">
              <a:buFont typeface="Wingdings" pitchFamily="2" charset="2"/>
              <a:buAutoNum type="alphaLcParenR"/>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339923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Random Variables (5 of 6)</a:t>
            </a:r>
          </a:p>
        </p:txBody>
      </p:sp>
      <p:sp>
        <p:nvSpPr>
          <p:cNvPr id="4" name="Rectangle 3"/>
          <p:cNvSpPr>
            <a:spLocks noGrp="1" noChangeArrowheads="1"/>
          </p:cNvSpPr>
          <p:nvPr>
            <p:ph idx="1"/>
          </p:nvPr>
        </p:nvSpPr>
        <p:spPr/>
        <p:txBody>
          <a:bodyPr/>
          <a:lstStyle/>
          <a:p>
            <a:pPr marL="0" indent="0">
              <a:buFont typeface="Wingdings" pitchFamily="2" charset="2"/>
              <a:buNone/>
            </a:pPr>
            <a:r>
              <a:rPr lang="en-US" dirty="0"/>
              <a:t>Suppose </a:t>
            </a:r>
            <a:r>
              <a:rPr lang="en-US" i="1" dirty="0"/>
              <a:t>X</a:t>
            </a:r>
            <a:r>
              <a:rPr lang="en-US" dirty="0"/>
              <a:t> is the distance a car could drive with only one gallon of gas. Would the random variable </a:t>
            </a:r>
            <a:r>
              <a:rPr lang="en-US" i="1" dirty="0"/>
              <a:t>X</a:t>
            </a:r>
            <a:r>
              <a:rPr lang="en-US" dirty="0"/>
              <a:t> be discrete or continuous?</a:t>
            </a:r>
          </a:p>
          <a:p>
            <a:pPr marL="381000" indent="-381000">
              <a:buFont typeface="Wingdings" pitchFamily="2" charset="2"/>
              <a:buNone/>
            </a:pPr>
            <a:endParaRPr lang="en-US" dirty="0"/>
          </a:p>
          <a:p>
            <a:pPr marL="342900" indent="-342900">
              <a:buClrTx/>
              <a:buFont typeface="+mj-lt"/>
              <a:buAutoNum type="alphaLcParenR"/>
            </a:pPr>
            <a:r>
              <a:rPr lang="en-US" dirty="0"/>
              <a:t>continuous</a:t>
            </a:r>
          </a:p>
          <a:p>
            <a:pPr marL="342900" indent="-342900">
              <a:buClrTx/>
              <a:buFont typeface="+mj-lt"/>
              <a:buAutoNum type="alphaLcParenR"/>
            </a:pPr>
            <a:r>
              <a:rPr lang="en-US" dirty="0"/>
              <a:t>discrete</a:t>
            </a:r>
          </a:p>
          <a:p>
            <a:pPr marL="381000" indent="-381000">
              <a:buFont typeface="Wingdings" pitchFamily="2" charset="2"/>
              <a:buNone/>
            </a:pPr>
            <a:endParaRPr lang="en-US" dirty="0"/>
          </a:p>
        </p:txBody>
      </p:sp>
    </p:spTree>
    <p:extLst>
      <p:ext uri="{BB962C8B-B14F-4D97-AF65-F5344CB8AC3E}">
        <p14:creationId xmlns:p14="http://schemas.microsoft.com/office/powerpoint/2010/main" val="1681115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Random Variables (6 of 6)</a:t>
            </a:r>
          </a:p>
        </p:txBody>
      </p:sp>
      <p:sp>
        <p:nvSpPr>
          <p:cNvPr id="4" name="Rectangle 3"/>
          <p:cNvSpPr>
            <a:spLocks noGrp="1" noChangeArrowheads="1"/>
          </p:cNvSpPr>
          <p:nvPr>
            <p:ph idx="1"/>
          </p:nvPr>
        </p:nvSpPr>
        <p:spPr/>
        <p:txBody>
          <a:bodyPr>
            <a:normAutofit lnSpcReduction="10000"/>
          </a:bodyPr>
          <a:lstStyle/>
          <a:p>
            <a:pPr marL="0" indent="0">
              <a:buNone/>
            </a:pPr>
            <a:r>
              <a:rPr lang="en-US" dirty="0"/>
              <a:t>A random variable </a:t>
            </a:r>
            <a:r>
              <a:rPr lang="en-US" i="1" dirty="0"/>
              <a:t>X</a:t>
            </a:r>
            <a:r>
              <a:rPr lang="en-US" dirty="0"/>
              <a:t> and its distribution can be ________ or ________. The distribution of a ________ random variable with finitely many possible values gives the probability of each value. A ________ random variable takes all values in some interval of numbers. </a:t>
            </a:r>
          </a:p>
          <a:p>
            <a:pPr marL="381000" indent="-381000">
              <a:buFont typeface="Wingdings" pitchFamily="2" charset="2"/>
              <a:buNone/>
            </a:pPr>
            <a:endParaRPr lang="en-US" dirty="0"/>
          </a:p>
          <a:p>
            <a:pPr marL="342900" indent="-342900">
              <a:buClrTx/>
              <a:buFont typeface="+mj-lt"/>
              <a:buAutoNum type="alphaLcParenR"/>
            </a:pPr>
            <a:r>
              <a:rPr lang="en-US" dirty="0"/>
              <a:t>discrete; continuous; continuous; discrete</a:t>
            </a:r>
          </a:p>
          <a:p>
            <a:pPr marL="342900" indent="-342900">
              <a:buClrTx/>
              <a:buFont typeface="+mj-lt"/>
              <a:buAutoNum type="alphaLcParenR"/>
            </a:pPr>
            <a:r>
              <a:rPr lang="en-US" dirty="0"/>
              <a:t>discrete; continuous; discrete; discrete</a:t>
            </a:r>
          </a:p>
          <a:p>
            <a:pPr marL="342900" indent="-342900">
              <a:buClrTx/>
              <a:buFont typeface="+mj-lt"/>
              <a:buAutoNum type="alphaLcParenR"/>
            </a:pPr>
            <a:r>
              <a:rPr lang="en-US" dirty="0"/>
              <a:t>discrete; continuous; discrete; continuous</a:t>
            </a:r>
          </a:p>
          <a:p>
            <a:pPr marL="342900" indent="-342900">
              <a:buClrTx/>
              <a:buFont typeface="+mj-lt"/>
              <a:buAutoNum type="alphaLcParenR"/>
            </a:pPr>
            <a:r>
              <a:rPr lang="en-US" dirty="0"/>
              <a:t>None of the answer options is correct.</a:t>
            </a:r>
          </a:p>
          <a:p>
            <a:pPr marL="381000" indent="-381000">
              <a:buFont typeface="Wingdings" pitchFamily="2" charset="2"/>
              <a:buNone/>
            </a:pPr>
            <a:endParaRPr lang="en-US" dirty="0"/>
          </a:p>
        </p:txBody>
      </p:sp>
    </p:spTree>
    <p:extLst>
      <p:ext uri="{BB962C8B-B14F-4D97-AF65-F5344CB8AC3E}">
        <p14:creationId xmlns:p14="http://schemas.microsoft.com/office/powerpoint/2010/main" val="2926564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6"/>
          <p:cNvSpPr>
            <a:spLocks noGrp="1" noChangeArrowheads="1"/>
          </p:cNvSpPr>
          <p:nvPr>
            <p:ph type="title"/>
          </p:nvPr>
        </p:nvSpPr>
        <p:spPr>
          <a:xfrm>
            <a:off x="616313" y="1092200"/>
            <a:ext cx="7772400" cy="914400"/>
          </a:xfrm>
        </p:spPr>
        <p:txBody>
          <a:bodyPr/>
          <a:lstStyle/>
          <a:p>
            <a:pPr eaLnBrk="1" hangingPunct="1"/>
            <a:r>
              <a:rPr lang="en-US" altLang="en-US" dirty="0">
                <a:latin typeface="Gill Sans" charset="0"/>
                <a:ea typeface="ＭＳ Ｐゴシック" pitchFamily="34" charset="-128"/>
              </a:rPr>
              <a:t>Personal probability</a:t>
            </a:r>
          </a:p>
        </p:txBody>
      </p:sp>
      <p:sp>
        <p:nvSpPr>
          <p:cNvPr id="32771" name="Rectangle 3"/>
          <p:cNvSpPr>
            <a:spLocks noGrp="1" noChangeArrowheads="1"/>
          </p:cNvSpPr>
          <p:nvPr>
            <p:ph idx="1"/>
          </p:nvPr>
        </p:nvSpPr>
        <p:spPr>
          <a:xfrm>
            <a:off x="609600" y="2542108"/>
            <a:ext cx="7715250" cy="3738562"/>
          </a:xfrm>
        </p:spPr>
        <p:txBody>
          <a:bodyPr>
            <a:normAutofit lnSpcReduction="10000"/>
          </a:bodyPr>
          <a:lstStyle/>
          <a:p>
            <a:pPr marL="457200" indent="-457200">
              <a:spcBef>
                <a:spcPts val="0"/>
              </a:spcBef>
              <a:spcAft>
                <a:spcPts val="1800"/>
              </a:spcAft>
            </a:pPr>
            <a:r>
              <a:rPr lang="en-US" altLang="en-US" sz="2800" dirty="0">
                <a:latin typeface="Arial" pitchFamily="34" charset="0"/>
                <a:ea typeface="ＭＳ Ｐゴシック" pitchFamily="34" charset="-128"/>
                <a:cs typeface="Arial" pitchFamily="34" charset="0"/>
              </a:rPr>
              <a:t>A </a:t>
            </a:r>
            <a:r>
              <a:rPr lang="en-US" altLang="en-US" sz="2800" dirty="0">
                <a:solidFill>
                  <a:srgbClr val="9A0000"/>
                </a:solidFill>
                <a:latin typeface="Arial" pitchFamily="34" charset="0"/>
                <a:ea typeface="ＭＳ Ｐゴシック" pitchFamily="34" charset="-128"/>
                <a:cs typeface="Arial" pitchFamily="34" charset="0"/>
              </a:rPr>
              <a:t>personal probability </a:t>
            </a:r>
            <a:r>
              <a:rPr lang="en-US" altLang="en-US" sz="2800" dirty="0">
                <a:latin typeface="Arial" pitchFamily="34" charset="0"/>
                <a:ea typeface="ＭＳ Ｐゴシック" pitchFamily="34" charset="-128"/>
                <a:cs typeface="Arial" pitchFamily="34" charset="0"/>
              </a:rPr>
              <a:t>of an outcome is a number between 0 and 1 that expresses an individual’s judgment of how likely the outcome is.</a:t>
            </a:r>
          </a:p>
          <a:p>
            <a:pPr marL="457200" indent="-457200" eaLnBrk="1" hangingPunct="1"/>
            <a:r>
              <a:rPr lang="en-US" altLang="en-US" sz="2800" dirty="0">
                <a:latin typeface="Arial" pitchFamily="34" charset="0"/>
                <a:ea typeface="ＭＳ Ｐゴシック" pitchFamily="34" charset="-128"/>
                <a:cs typeface="Arial" pitchFamily="34" charset="0"/>
              </a:rPr>
              <a:t>To be legitimate, a personal probability must obey Rules 1 to 4 of probability.</a:t>
            </a:r>
          </a:p>
          <a:p>
            <a:pPr marL="457200" indent="-457200" eaLnBrk="1" hangingPunct="1"/>
            <a:r>
              <a:rPr lang="en-US" altLang="en-US" sz="2800" dirty="0">
                <a:latin typeface="Arial" pitchFamily="34" charset="0"/>
                <a:ea typeface="ＭＳ Ｐゴシック" pitchFamily="34" charset="-128"/>
                <a:cs typeface="Arial" pitchFamily="34" charset="0"/>
              </a:rPr>
              <a:t>It may not match another individual’s personal probability of an event.</a:t>
            </a:r>
          </a:p>
        </p:txBody>
      </p:sp>
      <p:sp>
        <p:nvSpPr>
          <p:cNvPr id="4" name="Rectangle 3" descr="Rectangular shape highlights the data related to &quot;Personal probability&quot; "/>
          <p:cNvSpPr/>
          <p:nvPr/>
        </p:nvSpPr>
        <p:spPr>
          <a:xfrm>
            <a:off x="483326" y="2266950"/>
            <a:ext cx="7847874" cy="20078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6564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381000" y="228600"/>
            <a:ext cx="8534400" cy="838200"/>
          </a:xfrm>
          <a:noFill/>
          <a:ln/>
        </p:spPr>
        <p:txBody>
          <a:bodyPr/>
          <a:lstStyle/>
          <a:p>
            <a:r>
              <a:rPr lang="en-US" sz="4100"/>
              <a:t>Personal Probabilities</a:t>
            </a:r>
          </a:p>
        </p:txBody>
      </p:sp>
      <p:sp>
        <p:nvSpPr>
          <p:cNvPr id="678915" name="Rectangle 3"/>
          <p:cNvSpPr>
            <a:spLocks noGrp="1" noChangeArrowheads="1"/>
          </p:cNvSpPr>
          <p:nvPr>
            <p:ph type="body" idx="1"/>
          </p:nvPr>
        </p:nvSpPr>
        <p:spPr>
          <a:xfrm>
            <a:off x="252413" y="1343025"/>
            <a:ext cx="8153400" cy="4781550"/>
          </a:xfrm>
          <a:noFill/>
          <a:ln/>
        </p:spPr>
        <p:txBody>
          <a:bodyPr>
            <a:noAutofit/>
          </a:bodyPr>
          <a:lstStyle/>
          <a:p>
            <a:pPr>
              <a:lnSpc>
                <a:spcPct val="90000"/>
              </a:lnSpc>
              <a:spcBef>
                <a:spcPct val="30000"/>
              </a:spcBef>
            </a:pPr>
            <a:r>
              <a:rPr lang="en-US" sz="3200" dirty="0"/>
              <a:t>Examples:</a:t>
            </a:r>
          </a:p>
          <a:p>
            <a:pPr lvl="1">
              <a:lnSpc>
                <a:spcPct val="90000"/>
              </a:lnSpc>
              <a:spcBef>
                <a:spcPct val="30000"/>
              </a:spcBef>
            </a:pPr>
            <a:r>
              <a:rPr lang="en-US" sz="3200" dirty="0"/>
              <a:t>probability that an experimental (never performed) surgery will be successful</a:t>
            </a:r>
          </a:p>
          <a:p>
            <a:pPr lvl="1">
              <a:lnSpc>
                <a:spcPct val="90000"/>
              </a:lnSpc>
              <a:spcBef>
                <a:spcPct val="30000"/>
              </a:spcBef>
            </a:pPr>
            <a:r>
              <a:rPr lang="en-US" sz="3200" dirty="0"/>
              <a:t>probability that the defendant is guilty in a court case</a:t>
            </a:r>
          </a:p>
          <a:p>
            <a:pPr lvl="1">
              <a:lnSpc>
                <a:spcPct val="90000"/>
              </a:lnSpc>
              <a:spcBef>
                <a:spcPct val="30000"/>
              </a:spcBef>
            </a:pPr>
            <a:r>
              <a:rPr lang="en-US" sz="3200" dirty="0"/>
              <a:t>probability that you will receive an ‘A’ in this course</a:t>
            </a:r>
          </a:p>
          <a:p>
            <a:pPr lvl="1">
              <a:lnSpc>
                <a:spcPct val="90000"/>
              </a:lnSpc>
              <a:spcBef>
                <a:spcPct val="30000"/>
              </a:spcBef>
            </a:pPr>
            <a:r>
              <a:rPr lang="en-US" sz="3200" dirty="0"/>
              <a:t>probability that your favorite baseball team will win the World Series in 2020</a:t>
            </a:r>
          </a:p>
        </p:txBody>
      </p:sp>
    </p:spTree>
    <p:extLst>
      <p:ext uri="{BB962C8B-B14F-4D97-AF65-F5344CB8AC3E}">
        <p14:creationId xmlns:p14="http://schemas.microsoft.com/office/powerpoint/2010/main" val="18602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7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381000" y="228600"/>
            <a:ext cx="8534400" cy="838200"/>
          </a:xfrm>
          <a:noFill/>
          <a:ln/>
        </p:spPr>
        <p:txBody>
          <a:bodyPr/>
          <a:lstStyle/>
          <a:p>
            <a:r>
              <a:rPr lang="en-US" sz="4100"/>
              <a:t>Relative-Frequency Probabilities</a:t>
            </a:r>
          </a:p>
        </p:txBody>
      </p:sp>
      <p:pic>
        <p:nvPicPr>
          <p:cNvPr id="654339" name="Picture 3"/>
          <p:cNvPicPr>
            <a:picLocks noChangeAspect="1" noChangeArrowheads="1"/>
          </p:cNvPicPr>
          <p:nvPr/>
        </p:nvPicPr>
        <p:blipFill>
          <a:blip r:embed="rId2"/>
          <a:srcRect/>
          <a:stretch>
            <a:fillRect/>
          </a:stretch>
        </p:blipFill>
        <p:spPr bwMode="auto">
          <a:xfrm>
            <a:off x="2906713" y="1085850"/>
            <a:ext cx="5627687" cy="4705350"/>
          </a:xfrm>
          <a:prstGeom prst="rect">
            <a:avLst/>
          </a:prstGeom>
          <a:noFill/>
        </p:spPr>
      </p:pic>
      <p:pic>
        <p:nvPicPr>
          <p:cNvPr id="654340" name="Picture 4"/>
          <p:cNvPicPr>
            <a:picLocks noChangeAspect="1" noChangeArrowheads="1"/>
          </p:cNvPicPr>
          <p:nvPr/>
        </p:nvPicPr>
        <p:blipFill>
          <a:blip r:embed="rId3"/>
          <a:srcRect/>
          <a:stretch>
            <a:fillRect/>
          </a:stretch>
        </p:blipFill>
        <p:spPr bwMode="invGray">
          <a:xfrm>
            <a:off x="603250" y="2208213"/>
            <a:ext cx="2292350" cy="2439987"/>
          </a:xfrm>
          <a:prstGeom prst="rect">
            <a:avLst/>
          </a:prstGeom>
          <a:noFill/>
        </p:spPr>
      </p:pic>
      <p:sp>
        <p:nvSpPr>
          <p:cNvPr id="654341" name="Text Box 5"/>
          <p:cNvSpPr txBox="1">
            <a:spLocks noChangeArrowheads="1"/>
          </p:cNvSpPr>
          <p:nvPr/>
        </p:nvSpPr>
        <p:spPr bwMode="auto">
          <a:xfrm>
            <a:off x="609600" y="1447800"/>
            <a:ext cx="22098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Coin flipping:</a:t>
            </a:r>
          </a:p>
        </p:txBody>
      </p:sp>
    </p:spTree>
    <p:extLst>
      <p:ext uri="{BB962C8B-B14F-4D97-AF65-F5344CB8AC3E}">
        <p14:creationId xmlns:p14="http://schemas.microsoft.com/office/powerpoint/2010/main" val="240239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2959" y="251983"/>
            <a:ext cx="7772400" cy="1219200"/>
          </a:xfrm>
        </p:spPr>
        <p:txBody>
          <a:bodyPr/>
          <a:lstStyle/>
          <a:p>
            <a:pPr eaLnBrk="1" hangingPunct="1"/>
            <a:r>
              <a:rPr lang="en-US" altLang="en-US" dirty="0">
                <a:latin typeface="Gill Sans" charset="0"/>
                <a:ea typeface="ＭＳ Ｐゴシック" pitchFamily="34" charset="-128"/>
              </a:rPr>
              <a:t>Probability models (part I)</a:t>
            </a:r>
          </a:p>
        </p:txBody>
      </p:sp>
      <p:sp>
        <p:nvSpPr>
          <p:cNvPr id="7" name="Rectangle 3"/>
          <p:cNvSpPr>
            <a:spLocks noGrp="1" noChangeArrowheads="1"/>
          </p:cNvSpPr>
          <p:nvPr>
            <p:ph idx="1"/>
          </p:nvPr>
        </p:nvSpPr>
        <p:spPr>
          <a:xfrm>
            <a:off x="382187" y="1671293"/>
            <a:ext cx="8299998" cy="850232"/>
          </a:xfrm>
        </p:spPr>
        <p:txBody>
          <a:bodyPr>
            <a:normAutofit fontScale="70000" lnSpcReduction="20000"/>
          </a:bodyPr>
          <a:lstStyle/>
          <a:p>
            <a:pPr marL="0" indent="0">
              <a:spcAft>
                <a:spcPts val="1200"/>
              </a:spcAft>
              <a:buNone/>
            </a:pPr>
            <a:r>
              <a:rPr lang="en-US" sz="3600" dirty="0">
                <a:latin typeface="Arial" pitchFamily="34" charset="0"/>
                <a:ea typeface="ＭＳ Ｐゴシック" pitchFamily="34" charset="-128"/>
                <a:cs typeface="Arial" pitchFamily="34" charset="0"/>
              </a:rPr>
              <a:t>Descriptions of chance behavior contain two parts: a list of possible outcomes and a probability for each outcome.</a:t>
            </a:r>
          </a:p>
        </p:txBody>
      </p:sp>
      <p:sp>
        <p:nvSpPr>
          <p:cNvPr id="4" name="Rectangle 3" descr="Rectangle shape highlights the data related to &quot;Probability model&quot;."/>
          <p:cNvSpPr/>
          <p:nvPr/>
        </p:nvSpPr>
        <p:spPr>
          <a:xfrm>
            <a:off x="437601" y="2521525"/>
            <a:ext cx="8383125" cy="4171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txBox="1">
            <a:spLocks noChangeArrowheads="1"/>
          </p:cNvSpPr>
          <p:nvPr/>
        </p:nvSpPr>
        <p:spPr>
          <a:xfrm>
            <a:off x="661699" y="2558487"/>
            <a:ext cx="7900409" cy="408810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61950" indent="-361950" defTabSz="914400" fontAlgn="auto">
              <a:spcAft>
                <a:spcPts val="1200"/>
              </a:spcAft>
            </a:pPr>
            <a:r>
              <a:rPr lang="en-US" dirty="0">
                <a:latin typeface="Arial" pitchFamily="34" charset="0"/>
                <a:ea typeface="ＭＳ Ｐゴシック" pitchFamily="34" charset="-128"/>
                <a:cs typeface="Arial" pitchFamily="34" charset="0"/>
              </a:rPr>
              <a:t>The </a:t>
            </a:r>
            <a:r>
              <a:rPr lang="en-US" dirty="0">
                <a:solidFill>
                  <a:srgbClr val="9A0000"/>
                </a:solidFill>
                <a:latin typeface="Arial" pitchFamily="34" charset="0"/>
                <a:ea typeface="ＭＳ Ｐゴシック" pitchFamily="34" charset="-128"/>
                <a:cs typeface="Arial" pitchFamily="34" charset="0"/>
              </a:rPr>
              <a:t>sample space </a:t>
            </a:r>
            <a:r>
              <a:rPr lang="en-US" i="1" dirty="0">
                <a:solidFill>
                  <a:srgbClr val="9A0000"/>
                </a:solidFill>
                <a:latin typeface="Arial" pitchFamily="34" charset="0"/>
                <a:ea typeface="ＭＳ Ｐゴシック" pitchFamily="34" charset="-128"/>
                <a:cs typeface="Arial" pitchFamily="34" charset="0"/>
              </a:rPr>
              <a:t>S</a:t>
            </a:r>
            <a:r>
              <a:rPr lang="en-US" dirty="0">
                <a:solidFill>
                  <a:srgbClr val="9A0000"/>
                </a:solidFill>
                <a:latin typeface="Arial" pitchFamily="34" charset="0"/>
                <a:ea typeface="ＭＳ Ｐゴシック" pitchFamily="34" charset="-128"/>
                <a:cs typeface="Arial" pitchFamily="34" charset="0"/>
              </a:rPr>
              <a:t> </a:t>
            </a:r>
            <a:r>
              <a:rPr lang="en-US" dirty="0">
                <a:latin typeface="Arial" pitchFamily="34" charset="0"/>
                <a:ea typeface="ＭＳ Ｐゴシック" pitchFamily="34" charset="-128"/>
                <a:cs typeface="Arial" pitchFamily="34" charset="0"/>
              </a:rPr>
              <a:t>of a random phenomenon is the set of all possible outcomes.</a:t>
            </a:r>
          </a:p>
          <a:p>
            <a:pPr marL="361950" indent="-361950" defTabSz="914400" fontAlgn="auto">
              <a:spcAft>
                <a:spcPts val="1200"/>
              </a:spcAft>
            </a:pPr>
            <a:r>
              <a:rPr lang="en-US" dirty="0">
                <a:latin typeface="Arial" pitchFamily="34" charset="0"/>
                <a:ea typeface="ＭＳ Ｐゴシック" pitchFamily="34" charset="-128"/>
                <a:cs typeface="Arial" pitchFamily="34" charset="0"/>
              </a:rPr>
              <a:t>An </a:t>
            </a:r>
            <a:r>
              <a:rPr lang="en-US" dirty="0">
                <a:solidFill>
                  <a:srgbClr val="9A0000"/>
                </a:solidFill>
                <a:latin typeface="Arial" pitchFamily="34" charset="0"/>
                <a:ea typeface="ＭＳ Ｐゴシック" pitchFamily="34" charset="-128"/>
                <a:cs typeface="Arial" pitchFamily="34" charset="0"/>
              </a:rPr>
              <a:t>event </a:t>
            </a:r>
            <a:r>
              <a:rPr lang="en-US" dirty="0">
                <a:latin typeface="Arial" pitchFamily="34" charset="0"/>
                <a:ea typeface="ＭＳ Ｐゴシック" pitchFamily="34" charset="-128"/>
                <a:cs typeface="Arial" pitchFamily="34" charset="0"/>
              </a:rPr>
              <a:t>is an outcome or a set of outcomes of a random phenomenon. That is, an event is a subset of the sample space.</a:t>
            </a:r>
          </a:p>
          <a:p>
            <a:pPr marL="361950" indent="-361950" defTabSz="914400" fontAlgn="auto">
              <a:spcAft>
                <a:spcPts val="1200"/>
              </a:spcAft>
            </a:pPr>
            <a:r>
              <a:rPr lang="en-US" dirty="0">
                <a:latin typeface="Arial" pitchFamily="34" charset="0"/>
                <a:ea typeface="ＭＳ Ｐゴシック" pitchFamily="34" charset="-128"/>
                <a:cs typeface="Arial" pitchFamily="34" charset="0"/>
              </a:rPr>
              <a:t>A </a:t>
            </a:r>
            <a:r>
              <a:rPr lang="en-US" dirty="0">
                <a:solidFill>
                  <a:srgbClr val="9A0000"/>
                </a:solidFill>
                <a:latin typeface="Arial" pitchFamily="34" charset="0"/>
                <a:ea typeface="ＭＳ Ｐゴシック" pitchFamily="34" charset="-128"/>
                <a:cs typeface="Arial" pitchFamily="34" charset="0"/>
              </a:rPr>
              <a:t>probability model </a:t>
            </a:r>
            <a:r>
              <a:rPr lang="en-US" dirty="0">
                <a:latin typeface="Arial" pitchFamily="34" charset="0"/>
                <a:ea typeface="ＭＳ Ｐゴシック" pitchFamily="34" charset="-128"/>
                <a:cs typeface="Arial" pitchFamily="34" charset="0"/>
              </a:rPr>
              <a:t>is a mathematical description of a random phenomenon consisting of two parts: a sample space </a:t>
            </a:r>
            <a:r>
              <a:rPr lang="en-US" i="1" dirty="0">
                <a:latin typeface="Arial" pitchFamily="34" charset="0"/>
                <a:ea typeface="ＭＳ Ｐゴシック" pitchFamily="34" charset="-128"/>
                <a:cs typeface="Arial" pitchFamily="34" charset="0"/>
              </a:rPr>
              <a:t>S</a:t>
            </a:r>
            <a:r>
              <a:rPr lang="en-US" dirty="0">
                <a:latin typeface="Arial" pitchFamily="34" charset="0"/>
                <a:ea typeface="ＭＳ Ｐゴシック" pitchFamily="34" charset="-128"/>
                <a:cs typeface="Arial" pitchFamily="34" charset="0"/>
              </a:rPr>
              <a:t> and a way of assigning probabilities to events.</a:t>
            </a:r>
          </a:p>
        </p:txBody>
      </p:sp>
    </p:spTree>
    <p:extLst>
      <p:ext uri="{BB962C8B-B14F-4D97-AF65-F5344CB8AC3E}">
        <p14:creationId xmlns:p14="http://schemas.microsoft.com/office/powerpoint/2010/main" val="1023655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242933"/>
            <a:ext cx="7772400" cy="1219200"/>
          </a:xfrm>
        </p:spPr>
        <p:txBody>
          <a:bodyPr>
            <a:normAutofit/>
          </a:bodyPr>
          <a:lstStyle/>
          <a:p>
            <a:pPr eaLnBrk="1" hangingPunct="1"/>
            <a:r>
              <a:rPr lang="en-US" altLang="en-US" dirty="0">
                <a:latin typeface="Gill Sans" charset="0"/>
                <a:ea typeface="ＭＳ Ｐゴシック" pitchFamily="34" charset="-128"/>
              </a:rPr>
              <a:t>Probability models (part II)</a:t>
            </a:r>
          </a:p>
        </p:txBody>
      </p:sp>
      <p:sp>
        <p:nvSpPr>
          <p:cNvPr id="23558" name="TextBox 1"/>
          <p:cNvSpPr txBox="1">
            <a:spLocks noChangeArrowheads="1"/>
          </p:cNvSpPr>
          <p:nvPr/>
        </p:nvSpPr>
        <p:spPr bwMode="auto">
          <a:xfrm>
            <a:off x="376644" y="1625737"/>
            <a:ext cx="841216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dirty="0"/>
              <a:t>Example: </a:t>
            </a:r>
            <a:r>
              <a:rPr lang="en-US" altLang="en-US" sz="2000" dirty="0">
                <a:solidFill>
                  <a:srgbClr val="000000"/>
                </a:solidFill>
              </a:rPr>
              <a:t>Give a probability model for the chance process of rolling two fair, six-sided dice―one that</a:t>
            </a:r>
            <a:r>
              <a:rPr lang="ja-JP" altLang="en-US" sz="2000" dirty="0">
                <a:solidFill>
                  <a:srgbClr val="000000"/>
                </a:solidFill>
              </a:rPr>
              <a:t> </a:t>
            </a:r>
            <a:r>
              <a:rPr lang="en-CA" altLang="ja-JP" sz="2000" dirty="0" err="1">
                <a:solidFill>
                  <a:srgbClr val="000000"/>
                </a:solidFill>
              </a:rPr>
              <a:t>i</a:t>
            </a:r>
            <a:r>
              <a:rPr lang="en-US" altLang="ja-JP" sz="2000" dirty="0">
                <a:solidFill>
                  <a:srgbClr val="000000"/>
                </a:solidFill>
              </a:rPr>
              <a:t>s red and one that</a:t>
            </a:r>
            <a:r>
              <a:rPr lang="ja-JP" altLang="en-US" sz="2000" dirty="0">
                <a:solidFill>
                  <a:srgbClr val="000000"/>
                </a:solidFill>
              </a:rPr>
              <a:t> </a:t>
            </a:r>
            <a:r>
              <a:rPr lang="en-CA" altLang="ja-JP" sz="2000" dirty="0" err="1">
                <a:solidFill>
                  <a:srgbClr val="000000"/>
                </a:solidFill>
              </a:rPr>
              <a:t>i</a:t>
            </a:r>
            <a:r>
              <a:rPr lang="en-US" altLang="ja-JP" sz="2000" dirty="0">
                <a:solidFill>
                  <a:srgbClr val="000000"/>
                </a:solidFill>
              </a:rPr>
              <a:t>s green.</a:t>
            </a:r>
            <a:endParaRPr lang="en-US" altLang="ja-JP" sz="2000" b="1" dirty="0">
              <a:solidFill>
                <a:srgbClr val="000000"/>
              </a:solidFill>
            </a:endParaRPr>
          </a:p>
          <a:p>
            <a:pPr eaLnBrk="1" hangingPunct="1"/>
            <a:endParaRPr lang="en-US" altLang="en-US" sz="1800" dirty="0"/>
          </a:p>
        </p:txBody>
      </p:sp>
      <p:pic>
        <p:nvPicPr>
          <p:cNvPr id="1026" name="Picture 2" descr="Each pair consists of red (R) and white (W) dice. &#10;The combinations are listed in the following table:&#10;&#10;Dice R Dice W&#10;1 1&#10;2 1&#10;3 1&#10;4 1&#10;5 1&#10;6 1&#10;1 2&#10;2 2&#10;3 2&#10;4 2&#10;5 2&#10;6 2&#10;1 3&#10;2 3&#10;3 3&#10;4 3&#10;5 3&#10;6 3&#10;1 4&#10;2 4&#10;3 4&#10;4 4&#10;5 4&#10;6 4&#10;1 5&#10;2 5&#10;3 5&#10;4 5&#10;5 5&#10;6 5&#10;1 6&#10;2 6&#10;3 6&#10;4 6&#10;5 6&#10;6 6&#10;" title="An illustration shows 36 possible outcome on the up-faces of a pair of dice. "/>
          <p:cNvPicPr>
            <a:picLocks noChangeAspect="1" noChangeArrowheads="1"/>
          </p:cNvPicPr>
          <p:nvPr/>
        </p:nvPicPr>
        <p:blipFill>
          <a:blip r:embed="rId2">
            <a:clrChange>
              <a:clrFrom>
                <a:srgbClr val="E9ECFC"/>
              </a:clrFrom>
              <a:clrTo>
                <a:srgbClr val="E9ECFC">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47725" y="2335213"/>
            <a:ext cx="74485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18" descr="A probability model is shown for the chance process of rolling two fair, six sided dice - one that is red and one that is green. Pictures of dice for both colors are given. It represents that the sample space has 36 outcomes. Since the dice are fair, each outcome is equally likely and has a probability of 1 divided by 36."/>
          <p:cNvGrpSpPr>
            <a:grpSpLocks/>
          </p:cNvGrpSpPr>
          <p:nvPr/>
        </p:nvGrpSpPr>
        <p:grpSpPr bwMode="auto">
          <a:xfrm>
            <a:off x="165100" y="3136900"/>
            <a:ext cx="2654300" cy="3530600"/>
            <a:chOff x="165100" y="3136900"/>
            <a:chExt cx="2654300" cy="3530600"/>
          </a:xfrm>
        </p:grpSpPr>
        <p:sp>
          <p:nvSpPr>
            <p:cNvPr id="10" name="Curved Right Arrow 9"/>
            <p:cNvSpPr>
              <a:spLocks noChangeArrowheads="1"/>
            </p:cNvSpPr>
            <p:nvPr/>
          </p:nvSpPr>
          <p:spPr bwMode="auto">
            <a:xfrm>
              <a:off x="165100" y="3136900"/>
              <a:ext cx="685800" cy="2489200"/>
            </a:xfrm>
            <a:prstGeom prst="curvedRightArrow">
              <a:avLst>
                <a:gd name="adj1" fmla="val 25004"/>
                <a:gd name="adj2" fmla="val 50008"/>
                <a:gd name="adj3" fmla="val 25000"/>
              </a:avLst>
            </a:prstGeom>
            <a:solidFill>
              <a:srgbClr val="8C5846"/>
            </a:solidFill>
            <a:ln w="10000">
              <a:solidFill>
                <a:srgbClr val="B88472"/>
              </a:solidFill>
              <a:miter lim="800000"/>
              <a:headEnd/>
              <a:tailEnd/>
            </a:ln>
            <a:effectLst>
              <a:outerShdw blurRad="38100" dist="30000" dir="5400000" rotWithShape="0">
                <a:srgbClr val="808080">
                  <a:alpha val="45000"/>
                </a:srgbClr>
              </a:outerShdw>
            </a:effectLst>
          </p:spPr>
          <p:txBody>
            <a:bodyPr anchor="ctr"/>
            <a:lstStyle/>
            <a:p>
              <a:pPr algn="ctr">
                <a:defRPr/>
              </a:pPr>
              <a:endParaRPr lang="en-US">
                <a:latin typeface="+mn-lt"/>
                <a:ea typeface="+mn-ea"/>
              </a:endParaRPr>
            </a:p>
          </p:txBody>
        </p:sp>
        <p:sp>
          <p:nvSpPr>
            <p:cNvPr id="8" name="Cloud 7"/>
            <p:cNvSpPr>
              <a:spLocks/>
            </p:cNvSpPr>
            <p:nvPr/>
          </p:nvSpPr>
          <p:spPr bwMode="auto">
            <a:xfrm>
              <a:off x="330200" y="5202238"/>
              <a:ext cx="2489200" cy="1465262"/>
            </a:xfrm>
            <a:custGeom>
              <a:avLst/>
              <a:gdLst>
                <a:gd name="T0" fmla="*/ 897796820 w 43200"/>
                <a:gd name="T1" fmla="*/ 1021443671 h 43200"/>
                <a:gd name="T2" fmla="*/ 413220510 w 43200"/>
                <a:gd name="T3" fmla="*/ 990343892 h 43200"/>
                <a:gd name="T4" fmla="*/ 1325366819 w 43200"/>
                <a:gd name="T5" fmla="*/ 1361782247 h 43200"/>
                <a:gd name="T6" fmla="*/ 1113401240 w 43200"/>
                <a:gd name="T7" fmla="*/ 1376649331 h 43200"/>
                <a:gd name="T8" fmla="*/ 2147483647 w 43200"/>
                <a:gd name="T9" fmla="*/ 1525318103 h 43200"/>
                <a:gd name="T10" fmla="*/ 2147483647 w 43200"/>
                <a:gd name="T11" fmla="*/ 1457421559 h 43200"/>
                <a:gd name="T12" fmla="*/ 2147483647 w 43200"/>
                <a:gd name="T13" fmla="*/ 1356007045 h 43200"/>
                <a:gd name="T14" fmla="*/ 2147483647 w 43200"/>
                <a:gd name="T15" fmla="*/ 1430497879 h 43200"/>
                <a:gd name="T16" fmla="*/ 2147483647 w 43200"/>
                <a:gd name="T17" fmla="*/ 895680132 h 43200"/>
                <a:gd name="T18" fmla="*/ 2147483647 w 43200"/>
                <a:gd name="T19" fmla="*/ 1174132044 h 43200"/>
                <a:gd name="T20" fmla="*/ 2147483647 w 43200"/>
                <a:gd name="T21" fmla="*/ 599123755 h 43200"/>
                <a:gd name="T22" fmla="*/ 2147483647 w 43200"/>
                <a:gd name="T23" fmla="*/ 703542090 h 43200"/>
                <a:gd name="T24" fmla="*/ 2147483647 w 43200"/>
                <a:gd name="T25" fmla="*/ 211726526 h 43200"/>
                <a:gd name="T26" fmla="*/ 2147483647 w 43200"/>
                <a:gd name="T27" fmla="*/ 261048093 h 43200"/>
                <a:gd name="T28" fmla="*/ 2147483647 w 43200"/>
                <a:gd name="T29" fmla="*/ 154209261 h 43200"/>
                <a:gd name="T30" fmla="*/ 2147483647 w 43200"/>
                <a:gd name="T31" fmla="*/ 91307937 h 43200"/>
                <a:gd name="T32" fmla="*/ 2147483647 w 43200"/>
                <a:gd name="T33" fmla="*/ 184177023 h 43200"/>
                <a:gd name="T34" fmla="*/ 2147483647 w 43200"/>
                <a:gd name="T35" fmla="*/ 129938484 h 43200"/>
                <a:gd name="T36" fmla="*/ 2147483647 w 43200"/>
                <a:gd name="T37" fmla="*/ 202595502 h 43200"/>
                <a:gd name="T38" fmla="*/ 2147483647 w 43200"/>
                <a:gd name="T39" fmla="*/ 255194677 h 43200"/>
                <a:gd name="T40" fmla="*/ 789518118 w 43200"/>
                <a:gd name="T41" fmla="*/ 616097322 h 43200"/>
                <a:gd name="T42" fmla="*/ 746091143 w 43200"/>
                <a:gd name="T43" fmla="*/ 56072676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D2DA7A"/>
            </a:solidFill>
            <a:ln w="10000">
              <a:solidFill>
                <a:srgbClr val="D2DA7A"/>
              </a:solidFill>
              <a:miter lim="800000"/>
              <a:headEnd/>
              <a:tailEnd/>
            </a:ln>
            <a:effectLst>
              <a:outerShdw blurRad="38100" dist="30000" dir="5400000" rotWithShape="0">
                <a:srgbClr val="808080">
                  <a:alpha val="45000"/>
                </a:srgbClr>
              </a:outerShdw>
            </a:effectLst>
          </p:spPr>
          <p:txBody>
            <a:bodyPr anchor="ctr"/>
            <a:lstStyle/>
            <a:p>
              <a:pPr algn="ctr">
                <a:defRPr/>
              </a:pPr>
              <a:r>
                <a:rPr lang="en-US" sz="2000" b="1" dirty="0">
                  <a:latin typeface="+mn-lt"/>
                  <a:ea typeface="+mn-ea"/>
                </a:rPr>
                <a:t>Sample space</a:t>
              </a:r>
            </a:p>
            <a:p>
              <a:pPr algn="ctr">
                <a:defRPr/>
              </a:pPr>
              <a:r>
                <a:rPr lang="en-US" sz="2000" b="1" dirty="0">
                  <a:latin typeface="+mn-lt"/>
                  <a:ea typeface="+mn-ea"/>
                </a:rPr>
                <a:t>36 outcomes</a:t>
              </a:r>
            </a:p>
          </p:txBody>
        </p:sp>
      </p:grpSp>
      <p:sp>
        <p:nvSpPr>
          <p:cNvPr id="11" name="Cloud 10"/>
          <p:cNvSpPr>
            <a:spLocks/>
          </p:cNvSpPr>
          <p:nvPr/>
        </p:nvSpPr>
        <p:spPr bwMode="auto">
          <a:xfrm>
            <a:off x="2834390" y="5256213"/>
            <a:ext cx="6200968" cy="1465262"/>
          </a:xfrm>
          <a:custGeom>
            <a:avLst/>
            <a:gdLst>
              <a:gd name="T0" fmla="*/ 2147483647 w 43200"/>
              <a:gd name="T1" fmla="*/ 1021443671 h 43200"/>
              <a:gd name="T2" fmla="*/ 2147483647 w 43200"/>
              <a:gd name="T3" fmla="*/ 990343892 h 43200"/>
              <a:gd name="T4" fmla="*/ 2147483647 w 43200"/>
              <a:gd name="T5" fmla="*/ 1361782247 h 43200"/>
              <a:gd name="T6" fmla="*/ 2147483647 w 43200"/>
              <a:gd name="T7" fmla="*/ 1376649331 h 43200"/>
              <a:gd name="T8" fmla="*/ 2147483647 w 43200"/>
              <a:gd name="T9" fmla="*/ 1525318103 h 43200"/>
              <a:gd name="T10" fmla="*/ 2147483647 w 43200"/>
              <a:gd name="T11" fmla="*/ 1457421559 h 43200"/>
              <a:gd name="T12" fmla="*/ 2147483647 w 43200"/>
              <a:gd name="T13" fmla="*/ 1356007045 h 43200"/>
              <a:gd name="T14" fmla="*/ 2147483647 w 43200"/>
              <a:gd name="T15" fmla="*/ 1430497879 h 43200"/>
              <a:gd name="T16" fmla="*/ 2147483647 w 43200"/>
              <a:gd name="T17" fmla="*/ 895680132 h 43200"/>
              <a:gd name="T18" fmla="*/ 2147483647 w 43200"/>
              <a:gd name="T19" fmla="*/ 1174132044 h 43200"/>
              <a:gd name="T20" fmla="*/ 2147483647 w 43200"/>
              <a:gd name="T21" fmla="*/ 599123755 h 43200"/>
              <a:gd name="T22" fmla="*/ 2147483647 w 43200"/>
              <a:gd name="T23" fmla="*/ 703542090 h 43200"/>
              <a:gd name="T24" fmla="*/ 2147483647 w 43200"/>
              <a:gd name="T25" fmla="*/ 211726526 h 43200"/>
              <a:gd name="T26" fmla="*/ 2147483647 w 43200"/>
              <a:gd name="T27" fmla="*/ 261048093 h 43200"/>
              <a:gd name="T28" fmla="*/ 2147483647 w 43200"/>
              <a:gd name="T29" fmla="*/ 154209261 h 43200"/>
              <a:gd name="T30" fmla="*/ 2147483647 w 43200"/>
              <a:gd name="T31" fmla="*/ 91307937 h 43200"/>
              <a:gd name="T32" fmla="*/ 2147483647 w 43200"/>
              <a:gd name="T33" fmla="*/ 184177023 h 43200"/>
              <a:gd name="T34" fmla="*/ 2147483647 w 43200"/>
              <a:gd name="T35" fmla="*/ 129938484 h 43200"/>
              <a:gd name="T36" fmla="*/ 2147483647 w 43200"/>
              <a:gd name="T37" fmla="*/ 202595502 h 43200"/>
              <a:gd name="T38" fmla="*/ 2147483647 w 43200"/>
              <a:gd name="T39" fmla="*/ 255194677 h 43200"/>
              <a:gd name="T40" fmla="*/ 2147483647 w 43200"/>
              <a:gd name="T41" fmla="*/ 616097322 h 43200"/>
              <a:gd name="T42" fmla="*/ 2147483647 w 43200"/>
              <a:gd name="T43" fmla="*/ 56072676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2">
              <a:lumMod val="60000"/>
              <a:lumOff val="40000"/>
            </a:schemeClr>
          </a:solidFill>
          <a:ln w="10000">
            <a:solidFill>
              <a:schemeClr val="accent2"/>
            </a:solidFill>
            <a:miter lim="800000"/>
            <a:headEnd/>
            <a:tailEnd/>
          </a:ln>
          <a:effectLst>
            <a:outerShdw blurRad="38100" dist="30000" dir="5400000" rotWithShape="0">
              <a:srgbClr val="808080">
                <a:alpha val="45000"/>
              </a:srgbClr>
            </a:outerShdw>
          </a:effectLst>
        </p:spPr>
        <p:txBody>
          <a:bodyPr anchor="ctr"/>
          <a:lstStyle/>
          <a:p>
            <a:pPr algn="ctr">
              <a:spcBef>
                <a:spcPts val="600"/>
              </a:spcBef>
              <a:defRPr/>
            </a:pPr>
            <a:r>
              <a:rPr lang="en-US" b="1" dirty="0">
                <a:latin typeface="+mn-lt"/>
                <a:ea typeface="+mn-ea"/>
              </a:rPr>
              <a:t>Since the dice are fair, each outcome is equally likely.</a:t>
            </a:r>
          </a:p>
          <a:p>
            <a:pPr algn="ctr">
              <a:defRPr/>
            </a:pPr>
            <a:r>
              <a:rPr lang="en-US" b="1" dirty="0">
                <a:latin typeface="+mn-lt"/>
                <a:ea typeface="+mn-ea"/>
              </a:rPr>
              <a:t>Each outcome has probability 1/36.</a:t>
            </a:r>
          </a:p>
        </p:txBody>
      </p:sp>
    </p:spTree>
    <p:extLst>
      <p:ext uri="{BB962C8B-B14F-4D97-AF65-F5344CB8AC3E}">
        <p14:creationId xmlns:p14="http://schemas.microsoft.com/office/powerpoint/2010/main" val="11124438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4FDE22-B641-AF42-AC4D-BAAB31BD72A5}"/>
              </a:ext>
            </a:extLst>
          </p:cNvPr>
          <p:cNvPicPr>
            <a:picLocks noChangeAspect="1"/>
          </p:cNvPicPr>
          <p:nvPr/>
        </p:nvPicPr>
        <p:blipFill>
          <a:blip r:embed="rId2"/>
          <a:stretch>
            <a:fillRect/>
          </a:stretch>
        </p:blipFill>
        <p:spPr>
          <a:xfrm>
            <a:off x="0" y="473279"/>
            <a:ext cx="9144000" cy="4070146"/>
          </a:xfrm>
          <a:prstGeom prst="rect">
            <a:avLst/>
          </a:prstGeom>
        </p:spPr>
      </p:pic>
      <p:sp>
        <p:nvSpPr>
          <p:cNvPr id="6" name="TextBox 5">
            <a:extLst>
              <a:ext uri="{FF2B5EF4-FFF2-40B4-BE49-F238E27FC236}">
                <a16:creationId xmlns:a16="http://schemas.microsoft.com/office/drawing/2014/main" id="{A673E523-7D87-B64E-BAA4-1D96EDA0ADC1}"/>
              </a:ext>
            </a:extLst>
          </p:cNvPr>
          <p:cNvSpPr txBox="1"/>
          <p:nvPr/>
        </p:nvSpPr>
        <p:spPr>
          <a:xfrm>
            <a:off x="0" y="4543425"/>
            <a:ext cx="9144000" cy="2123658"/>
          </a:xfrm>
          <a:prstGeom prst="rect">
            <a:avLst/>
          </a:prstGeom>
          <a:noFill/>
        </p:spPr>
        <p:txBody>
          <a:bodyPr wrap="square" rtlCol="0">
            <a:spAutoFit/>
          </a:bodyPr>
          <a:lstStyle/>
          <a:p>
            <a:r>
              <a:rPr lang="en-US" sz="2400" b="1" dirty="0"/>
              <a:t>EX3</a:t>
            </a:r>
          </a:p>
          <a:p>
            <a:r>
              <a:rPr lang="en-US" sz="2800" dirty="0"/>
              <a:t>The sample space for tossing two coins is S={ (H,H), (H,T), (T,H), (T,T) }. Let A be an even that the number of heads is 1. Then, A={(H,T),(T,H)}. P(A)=2/4=1/2.</a:t>
            </a:r>
          </a:p>
          <a:p>
            <a:endParaRPr lang="en-US" sz="2400" dirty="0"/>
          </a:p>
        </p:txBody>
      </p:sp>
    </p:spTree>
    <p:extLst>
      <p:ext uri="{BB962C8B-B14F-4D97-AF65-F5344CB8AC3E}">
        <p14:creationId xmlns:p14="http://schemas.microsoft.com/office/powerpoint/2010/main" val="224494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8"/>
            <a:ext cx="8229600" cy="1143000"/>
          </a:xfrm>
        </p:spPr>
        <p:txBody>
          <a:bodyPr/>
          <a:lstStyle/>
          <a:p>
            <a:r>
              <a:rPr lang="en-US" sz="3450" dirty="0">
                <a:solidFill>
                  <a:srgbClr val="A20000"/>
                </a:solidFill>
              </a:rPr>
              <a:t>Probability Models (1 of 2) </a:t>
            </a:r>
          </a:p>
        </p:txBody>
      </p:sp>
      <p:sp>
        <p:nvSpPr>
          <p:cNvPr id="4" name="Rectangle 3"/>
          <p:cNvSpPr>
            <a:spLocks noGrp="1" noChangeArrowheads="1"/>
          </p:cNvSpPr>
          <p:nvPr>
            <p:ph idx="1"/>
          </p:nvPr>
        </p:nvSpPr>
        <p:spPr>
          <a:xfrm>
            <a:off x="457200" y="1733550"/>
            <a:ext cx="8229600" cy="5486400"/>
          </a:xfrm>
        </p:spPr>
        <p:txBody>
          <a:bodyPr/>
          <a:lstStyle/>
          <a:p>
            <a:pPr marL="0" indent="0">
              <a:buNone/>
            </a:pPr>
            <a:r>
              <a:rPr lang="en-US" dirty="0"/>
              <a:t>The sample space for the experiment of flipping a coin three times is {HHH, HHT, HTH, THH, TTH, THT, HTT, TTT}. What is the probability of two tails?</a:t>
            </a:r>
          </a:p>
          <a:p>
            <a:pPr marL="381000" indent="-381000">
              <a:buNone/>
            </a:pPr>
            <a:endParaRPr lang="en-US" dirty="0"/>
          </a:p>
          <a:p>
            <a:pPr marL="342900" indent="-342900">
              <a:buClrTx/>
              <a:buFont typeface="+mj-lt"/>
              <a:buAutoNum type="alphaLcParenR"/>
            </a:pPr>
            <a:r>
              <a:rPr lang="en-US" dirty="0"/>
              <a:t>1/8</a:t>
            </a:r>
          </a:p>
          <a:p>
            <a:pPr marL="342900" indent="-342900">
              <a:buClrTx/>
              <a:buFont typeface="+mj-lt"/>
              <a:buAutoNum type="alphaLcParenR"/>
            </a:pPr>
            <a:r>
              <a:rPr lang="en-US" dirty="0"/>
              <a:t>3/8</a:t>
            </a:r>
          </a:p>
          <a:p>
            <a:pPr marL="342900" indent="-342900">
              <a:buClrTx/>
              <a:buFont typeface="+mj-lt"/>
              <a:buAutoNum type="alphaLcParenR"/>
            </a:pPr>
            <a:r>
              <a:rPr lang="en-US" dirty="0"/>
              <a:t>6/8</a:t>
            </a:r>
          </a:p>
          <a:p>
            <a:pPr marL="342900" indent="-342900">
              <a:buClrTx/>
              <a:buFont typeface="+mj-lt"/>
              <a:buAutoNum type="alphaLcParenR"/>
            </a:pPr>
            <a:r>
              <a:rPr lang="en-US" dirty="0"/>
              <a:t>7/8</a:t>
            </a:r>
          </a:p>
          <a:p>
            <a:pPr marL="381000" indent="-381000">
              <a:buFont typeface="Wingdings" pitchFamily="2" charset="2"/>
              <a:buAutoNum type="alphaLcParenR"/>
            </a:pPr>
            <a:endParaRPr lang="en-US" dirty="0"/>
          </a:p>
          <a:p>
            <a:pPr marL="381000" indent="-381000">
              <a:buFont typeface="Wingdings" pitchFamily="2" charset="2"/>
              <a:buAutoNum type="alphaLcParenR"/>
            </a:pPr>
            <a:endParaRPr lang="en-US" dirty="0"/>
          </a:p>
          <a:p>
            <a:pPr marL="381000" indent="-381000">
              <a:buFont typeface="Wingdings" pitchFamily="2" charset="2"/>
              <a:buAutoNum type="alphaLcParenR"/>
            </a:pPr>
            <a:endParaRPr lang="en-US" dirty="0"/>
          </a:p>
        </p:txBody>
      </p:sp>
    </p:spTree>
    <p:extLst>
      <p:ext uri="{BB962C8B-B14F-4D97-AF65-F5344CB8AC3E}">
        <p14:creationId xmlns:p14="http://schemas.microsoft.com/office/powerpoint/2010/main" val="429405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50" dirty="0">
                <a:solidFill>
                  <a:srgbClr val="A20000"/>
                </a:solidFill>
              </a:rPr>
              <a:t>Probability Models (2 of 2) </a:t>
            </a:r>
          </a:p>
        </p:txBody>
      </p:sp>
      <p:sp>
        <p:nvSpPr>
          <p:cNvPr id="4" name="Rectangle 3"/>
          <p:cNvSpPr>
            <a:spLocks noGrp="1" noChangeArrowheads="1"/>
          </p:cNvSpPr>
          <p:nvPr>
            <p:ph idx="1"/>
          </p:nvPr>
        </p:nvSpPr>
        <p:spPr/>
        <p:txBody>
          <a:bodyPr/>
          <a:lstStyle/>
          <a:p>
            <a:pPr marL="0" indent="0">
              <a:buNone/>
            </a:pPr>
            <a:r>
              <a:rPr lang="en-US" dirty="0"/>
              <a:t>Which is the sample space for the random phenomenon of flipping a coin twice?</a:t>
            </a:r>
          </a:p>
          <a:p>
            <a:pPr marL="381000" indent="-381000">
              <a:buNone/>
            </a:pPr>
            <a:endParaRPr lang="en-US" dirty="0"/>
          </a:p>
          <a:p>
            <a:pPr marL="342900" indent="-342900">
              <a:buClrTx/>
              <a:buFont typeface="+mj-lt"/>
              <a:buAutoNum type="alphaLcParenR"/>
            </a:pPr>
            <a:r>
              <a:rPr lang="en-US" dirty="0"/>
              <a:t>{H, T}</a:t>
            </a:r>
          </a:p>
          <a:p>
            <a:pPr marL="342900" indent="-342900">
              <a:buClrTx/>
              <a:buFont typeface="+mj-lt"/>
              <a:buAutoNum type="alphaLcParenR"/>
            </a:pPr>
            <a:r>
              <a:rPr lang="en-US" dirty="0"/>
              <a:t>{HH, TT}</a:t>
            </a:r>
          </a:p>
          <a:p>
            <a:pPr marL="342900" indent="-342900">
              <a:buClrTx/>
              <a:buFont typeface="+mj-lt"/>
              <a:buAutoNum type="alphaLcParenR"/>
            </a:pPr>
            <a:r>
              <a:rPr lang="en-US" dirty="0"/>
              <a:t>{HH, HT, TT}</a:t>
            </a:r>
          </a:p>
          <a:p>
            <a:pPr marL="342900" indent="-342900">
              <a:buClrTx/>
              <a:buFont typeface="+mj-lt"/>
              <a:buAutoNum type="alphaLcParenR"/>
            </a:pPr>
            <a:r>
              <a:rPr lang="en-US" dirty="0"/>
              <a:t>{HH, HT, TH, TT}</a:t>
            </a:r>
          </a:p>
          <a:p>
            <a:pPr marL="381000" indent="-381000">
              <a:buFont typeface="Wingdings" pitchFamily="2" charset="2"/>
              <a:buAutoNum type="alphaLcParenR"/>
            </a:pPr>
            <a:endParaRPr lang="en-US" dirty="0"/>
          </a:p>
          <a:p>
            <a:pPr marL="381000" indent="-381000">
              <a:buFont typeface="Wingdings" pitchFamily="2" charset="2"/>
              <a:buAutoNum type="alphaLcParenR"/>
            </a:pPr>
            <a:endParaRPr lang="en-US" dirty="0"/>
          </a:p>
          <a:p>
            <a:pPr marL="381000" indent="-381000">
              <a:buFont typeface="Wingdings" pitchFamily="2" charset="2"/>
              <a:buAutoNum type="alphaLcParenR"/>
            </a:pPr>
            <a:endParaRPr lang="en-US" dirty="0"/>
          </a:p>
        </p:txBody>
      </p:sp>
    </p:spTree>
    <p:extLst>
      <p:ext uri="{BB962C8B-B14F-4D97-AF65-F5344CB8AC3E}">
        <p14:creationId xmlns:p14="http://schemas.microsoft.com/office/powerpoint/2010/main" val="1609193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4949</TotalTime>
  <Words>2410</Words>
  <Application>Microsoft Macintosh PowerPoint</Application>
  <PresentationFormat>On-screen Show (4:3)</PresentationFormat>
  <Paragraphs>321</Paragraphs>
  <Slides>39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ＭＳ Ｐゴシック</vt:lpstr>
      <vt:lpstr>Arial</vt:lpstr>
      <vt:lpstr>Calibri</vt:lpstr>
      <vt:lpstr>Cambria Math</vt:lpstr>
      <vt:lpstr>Constantia</vt:lpstr>
      <vt:lpstr>Gill Sans</vt:lpstr>
      <vt:lpstr>Times New Roman</vt:lpstr>
      <vt:lpstr>Wingdings</vt:lpstr>
      <vt:lpstr>Wingdings 2</vt:lpstr>
      <vt:lpstr>Flow</vt:lpstr>
      <vt:lpstr>CHAPTER 12: Introducing Probability</vt:lpstr>
      <vt:lpstr>In Chapter 12, we cover …</vt:lpstr>
      <vt:lpstr>Idea of Probability</vt:lpstr>
      <vt:lpstr>Relative-Frequency Probabilities</vt:lpstr>
      <vt:lpstr>Probability models (part I)</vt:lpstr>
      <vt:lpstr>Probability models (part II)</vt:lpstr>
      <vt:lpstr>PowerPoint Presentation</vt:lpstr>
      <vt:lpstr>Probability Models (1 of 2) </vt:lpstr>
      <vt:lpstr>Probability Models (2 of 2) </vt:lpstr>
      <vt:lpstr>Probability rules (part I)</vt:lpstr>
      <vt:lpstr>Probability rules (part II)</vt:lpstr>
      <vt:lpstr>Probability Rules: Mathematical Notation</vt:lpstr>
      <vt:lpstr>Probability rules (example)</vt:lpstr>
      <vt:lpstr>Probability Rules</vt:lpstr>
      <vt:lpstr>Finite probability models</vt:lpstr>
      <vt:lpstr>PowerPoint Presentation</vt:lpstr>
      <vt:lpstr>PowerPoint Presentation</vt:lpstr>
      <vt:lpstr>Finite Probability Models (1 of 6)</vt:lpstr>
      <vt:lpstr>Finite Probability Models (2 of 6)</vt:lpstr>
      <vt:lpstr>Finite Probability Models (3 of 6)</vt:lpstr>
      <vt:lpstr>Finite Probability Models (4 of 6)</vt:lpstr>
      <vt:lpstr>Finite Probability Models (5 of 6)</vt:lpstr>
      <vt:lpstr>Finite Probability Models (6 of 6)</vt:lpstr>
      <vt:lpstr>Continuous probability models</vt:lpstr>
      <vt:lpstr>Normal probability models (part I)</vt:lpstr>
      <vt:lpstr>Normal probability models (part II)</vt:lpstr>
      <vt:lpstr>PowerPoint Presentation</vt:lpstr>
      <vt:lpstr>Continuous Probability Models (1 of 4)</vt:lpstr>
      <vt:lpstr>Continuous Probability Models (2 of 4)</vt:lpstr>
      <vt:lpstr>Continuous Probability Models (3 of 4)</vt:lpstr>
      <vt:lpstr>Continuous Probability Models (4 of 4)</vt:lpstr>
      <vt:lpstr>Random variables</vt:lpstr>
      <vt:lpstr>Random Variables (2 of 6)</vt:lpstr>
      <vt:lpstr>Random Variables (3 of 6)</vt:lpstr>
      <vt:lpstr>Random Variables (4 of 6)</vt:lpstr>
      <vt:lpstr>Random Variables (5 of 6)</vt:lpstr>
      <vt:lpstr>Random Variables (6 of 6)</vt:lpstr>
      <vt:lpstr>Personal probability</vt:lpstr>
      <vt:lpstr>Personal Probabilities</vt:lpstr>
    </vt:vector>
  </TitlesOfParts>
  <Company>ISD 194</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  Getting Started</dc:title>
  <dc:creator>drmark.gebert@gmail.com</dc:creator>
  <cp:lastModifiedBy>Sergazy Nurbavliyev</cp:lastModifiedBy>
  <cp:revision>316</cp:revision>
  <dcterms:created xsi:type="dcterms:W3CDTF">2014-09-14T00:02:22Z</dcterms:created>
  <dcterms:modified xsi:type="dcterms:W3CDTF">2018-02-16T05:10:48Z</dcterms:modified>
</cp:coreProperties>
</file>