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97" r:id="rId5"/>
    <p:sldId id="298" r:id="rId6"/>
    <p:sldId id="259" r:id="rId7"/>
    <p:sldId id="260" r:id="rId8"/>
    <p:sldId id="261" r:id="rId9"/>
    <p:sldId id="262" r:id="rId10"/>
    <p:sldId id="271" r:id="rId11"/>
    <p:sldId id="289" r:id="rId12"/>
    <p:sldId id="313" r:id="rId13"/>
    <p:sldId id="314" r:id="rId14"/>
    <p:sldId id="299" r:id="rId15"/>
    <p:sldId id="315" r:id="rId16"/>
    <p:sldId id="316" r:id="rId17"/>
    <p:sldId id="272" r:id="rId18"/>
    <p:sldId id="317" r:id="rId19"/>
    <p:sldId id="31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8410" autoAdjust="0"/>
  </p:normalViewPr>
  <p:slideViewPr>
    <p:cSldViewPr snapToGrid="0">
      <p:cViewPr varScale="1">
        <p:scale>
          <a:sx n="90" d="100"/>
          <a:sy n="90" d="100"/>
        </p:scale>
        <p:origin x="5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264E6-DFF4-4AC9-A457-92E95ACAED9F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B25A4-442C-4EEB-B5AF-4C732303C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33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B25A4-442C-4EEB-B5AF-4C732303C0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18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</a:t>
            </a:r>
            <a:r>
              <a:rPr lang="en-US" baseline="0" dirty="0"/>
              <a:t> type of error does a drug company care about?  Both.  Type II error because they want to make money and Type I error because they are decent human beings.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B25A4-442C-4EEB-B5AF-4C732303C00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10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</a:t>
            </a:r>
            <a:r>
              <a:rPr lang="en-US" baseline="0" dirty="0"/>
              <a:t> type of error does a drug company care about?  Both.  Type II error because they want to make money and Type I error because they are decent human beings.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B25A4-442C-4EEB-B5AF-4C732303C00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16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B25A4-442C-4EEB-B5AF-4C732303C0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05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B25A4-442C-4EEB-B5AF-4C732303C0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67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B25A4-442C-4EEB-B5AF-4C732303C0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446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B25A4-442C-4EEB-B5AF-4C732303C0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96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B25A4-442C-4EEB-B5AF-4C732303C0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99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B25A4-442C-4EEB-B5AF-4C732303C00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14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B25A4-442C-4EEB-B5AF-4C732303C0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70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</a:t>
            </a:r>
            <a:r>
              <a:rPr lang="en-US" baseline="0" dirty="0"/>
              <a:t> type of error does a drug company care about?  Both.  Type II error because they want to make money and Type I error because they are decent human beings.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B25A4-442C-4EEB-B5AF-4C732303C0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4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80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87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95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49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5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5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68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54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3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56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1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3427C-11A6-4FC5-874F-2FCEBEB46D30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5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12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Hypothesis testing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C53B5B-EB5A-4AA6-BBAC-938DE003D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36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13"/>
    </mc:Choice>
    <mc:Fallback>
      <p:transition spd="slow" advTm="7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type of error…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0"/>
            <a:ext cx="4519863" cy="3719471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09930"/>
            <a:ext cx="7620000" cy="307657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 not pregnant.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3D1ECB7-0400-4412-B5B1-DD3CDC0BD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55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165"/>
    </mc:Choice>
    <mc:Fallback>
      <p:transition spd="slow" advTm="104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type of error…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0"/>
            <a:ext cx="4519863" cy="3719471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If a guilty man is found ‘not guilty?’</a:t>
            </a:r>
          </a:p>
          <a:p>
            <a:r>
              <a:rPr lang="en-US" dirty="0"/>
              <a:t>If an innocent man is found ‘guilty?’</a:t>
            </a:r>
          </a:p>
          <a:p>
            <a:r>
              <a:rPr lang="en-US" dirty="0"/>
              <a:t>If a guilty woman is found ‘guilty?’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F449D1-A8EA-4448-A93F-DE3B66F48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6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088"/>
    </mc:Choice>
    <mc:Fallback>
      <p:transition spd="slow" advTm="81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type of error…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0"/>
            <a:ext cx="4519863" cy="3719471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If a guilty man is found ‘not guilty?’</a:t>
            </a:r>
          </a:p>
          <a:p>
            <a:r>
              <a:rPr lang="en-US" dirty="0"/>
              <a:t>If an innocent man is found ‘guilty?’</a:t>
            </a:r>
          </a:p>
          <a:p>
            <a:r>
              <a:rPr lang="en-US" dirty="0"/>
              <a:t>If a guilty woman is found ‘guilty?’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406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type of error…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0"/>
            <a:ext cx="4519863" cy="3719471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If a guilty man is found ‘not guilty?’</a:t>
            </a:r>
          </a:p>
          <a:p>
            <a:pPr lvl="1"/>
            <a:r>
              <a:rPr lang="en-US" dirty="0"/>
              <a:t>Type II</a:t>
            </a:r>
          </a:p>
          <a:p>
            <a:r>
              <a:rPr lang="en-US" dirty="0"/>
              <a:t>If an innocent man is found ‘guilty?’</a:t>
            </a:r>
          </a:p>
          <a:p>
            <a:pPr lvl="1"/>
            <a:r>
              <a:rPr lang="en-US" dirty="0"/>
              <a:t>Type I</a:t>
            </a:r>
          </a:p>
          <a:p>
            <a:r>
              <a:rPr lang="en-US" dirty="0"/>
              <a:t>If a guilty woman is found ‘guilty?’</a:t>
            </a:r>
          </a:p>
          <a:p>
            <a:pPr lvl="1"/>
            <a:r>
              <a:rPr lang="en-US" dirty="0"/>
              <a:t>Justice (i.e. no error at all)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03724E-293B-46C9-9B03-4AC9BC9F1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53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43"/>
    </mc:Choice>
    <mc:Fallback>
      <p:transition spd="slow" advTm="62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type of error…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0"/>
            <a:ext cx="4519863" cy="3719471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 NZT doesn’t improve IQ.</a:t>
            </a:r>
          </a:p>
          <a:p>
            <a:endParaRPr lang="en-US" dirty="0"/>
          </a:p>
          <a:p>
            <a:r>
              <a:rPr lang="en-US" dirty="0"/>
              <a:t>Researchers conclude that it </a:t>
            </a:r>
            <a:r>
              <a:rPr lang="en-US"/>
              <a:t>does?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6ABAA2A-14E8-417A-8C38-F28E3E078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39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662"/>
    </mc:Choice>
    <mc:Fallback>
      <p:transition spd="slow" advTm="76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type of error…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0"/>
            <a:ext cx="4519863" cy="3719471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 NZT doesn’t improve IQ.</a:t>
            </a:r>
          </a:p>
          <a:p>
            <a:endParaRPr lang="en-US" dirty="0"/>
          </a:p>
          <a:p>
            <a:r>
              <a:rPr lang="en-US" dirty="0"/>
              <a:t>Researchers conclude that it </a:t>
            </a:r>
            <a:r>
              <a:rPr lang="en-US"/>
              <a:t>does?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267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type of error…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0"/>
            <a:ext cx="4519863" cy="3719471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 NZT doesn’t improve IQ.</a:t>
            </a:r>
          </a:p>
          <a:p>
            <a:endParaRPr lang="en-US" dirty="0"/>
          </a:p>
          <a:p>
            <a:r>
              <a:rPr lang="en-US" dirty="0"/>
              <a:t>Researchers conclude that it does?</a:t>
            </a:r>
          </a:p>
          <a:p>
            <a:pPr lvl="1"/>
            <a:r>
              <a:rPr lang="en-US" dirty="0"/>
              <a:t>Type I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D4FC32-9BEA-42C4-9E70-23FFB288BA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81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35"/>
    </mc:Choice>
    <mc:Fallback>
      <p:transition spd="slow" advTm="39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type of error…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0"/>
            <a:ext cx="4519863" cy="3719471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58874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Is a pharmaceutical company interested in keeping small?</a:t>
            </a:r>
          </a:p>
          <a:p>
            <a:pPr lvl="1"/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 drug doesn’t work.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65D4245-5475-4B99-8465-D0FB03C41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20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735"/>
    </mc:Choice>
    <mc:Fallback>
      <p:transition spd="slow" advTm="129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type of error…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0"/>
            <a:ext cx="4519863" cy="3719471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58874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Is a pharmaceutical company interested in keeping small?</a:t>
            </a:r>
          </a:p>
          <a:p>
            <a:pPr lvl="1"/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 drug doesn’t work.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636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type of error…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0"/>
            <a:ext cx="4519863" cy="3719471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58874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Is a pharmaceutical company interested in keeping small?</a:t>
            </a:r>
          </a:p>
          <a:p>
            <a:pPr lvl="1"/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 drug doesn’t work.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95213A-6776-4DA4-AEB2-9D95EBEFA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31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866"/>
    </mc:Choice>
    <mc:Fallback>
      <p:transition spd="slow" advTm="107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it plausible?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That Ron shoots 70% from the free-throw line?</a:t>
            </a:r>
          </a:p>
          <a:p>
            <a:r>
              <a:rPr lang="en-US" dirty="0"/>
              <a:t>That M&amp;M color is independent of type (peanut vs. regular)?</a:t>
            </a:r>
          </a:p>
          <a:p>
            <a:r>
              <a:rPr lang="en-US" dirty="0"/>
              <a:t>That NZT does not improve IQ at all?</a:t>
            </a:r>
          </a:p>
          <a:p>
            <a:r>
              <a:rPr lang="en-US" dirty="0"/>
              <a:t>That the parameter of interest is zero?</a:t>
            </a:r>
          </a:p>
          <a:p>
            <a:r>
              <a:rPr lang="en-US" dirty="0"/>
              <a:t>That the parameter of interest is larger than 5?</a:t>
            </a:r>
          </a:p>
          <a:p>
            <a:r>
              <a:rPr lang="en-US" dirty="0"/>
              <a:t>That the parameter of interest is between -2 and 2?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A70D15-F2F2-41E7-83A7-EA62A063E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300"/>
    </mc:Choice>
    <mc:Fallback>
      <p:transition spd="slow" advTm="149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throws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 friend claims he makes 70% of his free throws.</a:t>
            </a:r>
          </a:p>
          <a:p>
            <a:pPr lvl="1"/>
            <a:r>
              <a:rPr lang="en-US" dirty="0"/>
              <a:t>A statement about a population’s distribution is called a hypothesis.  In this case, the hypothesis is that the distribution is BER(0.7).</a:t>
            </a:r>
          </a:p>
          <a:p>
            <a:pPr lvl="1"/>
            <a:r>
              <a:rPr lang="en-US" dirty="0"/>
              <a:t>The initial hypothesis is called the ‘</a:t>
            </a:r>
            <a:r>
              <a:rPr lang="en-US" b="1" dirty="0"/>
              <a:t>null hypothesis</a:t>
            </a:r>
            <a:r>
              <a:rPr lang="en-US" dirty="0"/>
              <a:t>.’  We assume it is true unless the data collected is not consistent with it.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18DD5BB-F495-4E38-9C8F-27F7A540F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1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86"/>
    </mc:Choice>
    <mc:Fallback>
      <p:transition spd="slow" advTm="66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9B7EB-4FBC-412F-9908-6445CCFD3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works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5FB1E-CBD5-416B-B5EB-D40CD1C92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state a hypothesis</a:t>
            </a:r>
          </a:p>
          <a:p>
            <a:r>
              <a:rPr lang="en-US" dirty="0"/>
              <a:t>We collect data, e.g. from an experiment</a:t>
            </a:r>
          </a:p>
          <a:p>
            <a:r>
              <a:rPr lang="en-US" dirty="0"/>
              <a:t>We ask if the hypothesis is plausible, i.e. consistent with the data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B29FA7-56BE-4559-B8B4-1AA7BB98B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6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44"/>
    </mc:Choice>
    <mc:Fallback>
      <p:transition spd="slow" advTm="32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04D08-1C31-432F-913C-F930BAE86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throws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1CB48-AB92-4464-B411-33E5564B2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decide to watch him shoot 20 times.</a:t>
            </a:r>
          </a:p>
          <a:p>
            <a:r>
              <a:rPr lang="en-US" dirty="0"/>
              <a:t>If he makes less than 11 shots, I won’t believe his claim.</a:t>
            </a:r>
          </a:p>
          <a:p>
            <a:pPr lvl="1"/>
            <a:r>
              <a:rPr lang="en-US" dirty="0"/>
              <a:t>The set of outcomes for which I’ll reject his initial claim is called the ‘</a:t>
            </a:r>
            <a:r>
              <a:rPr lang="en-US" b="1" dirty="0"/>
              <a:t>rejection region</a:t>
            </a:r>
            <a:r>
              <a:rPr lang="en-US" dirty="0"/>
              <a:t>.’  Rejection region = {0, 1, 2, 3, …, 10}.</a:t>
            </a:r>
          </a:p>
          <a:p>
            <a:r>
              <a:rPr lang="en-US" dirty="0"/>
              <a:t>He makes only 10 shots (50%).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5477B09-BF72-4E68-91F3-9F5EB8B93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7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70"/>
    </mc:Choice>
    <mc:Fallback>
      <p:transition spd="slow" advTm="106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and Composite Hypotheses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Simple hypotheses </a:t>
            </a:r>
            <a:r>
              <a:rPr lang="en-US" dirty="0"/>
              <a:t>completely specify the distribution.</a:t>
            </a:r>
          </a:p>
          <a:p>
            <a:pPr lvl="1"/>
            <a:r>
              <a:rPr lang="en-US" dirty="0"/>
              <a:t>E.g., BER(0.70).</a:t>
            </a:r>
          </a:p>
          <a:p>
            <a:r>
              <a:rPr lang="en-US" b="1" dirty="0"/>
              <a:t>Composite hypotheses </a:t>
            </a:r>
            <a:r>
              <a:rPr lang="en-US" dirty="0"/>
              <a:t>only partially specify the distribution.</a:t>
            </a:r>
          </a:p>
          <a:p>
            <a:pPr lvl="1"/>
            <a:r>
              <a:rPr lang="en-US" dirty="0"/>
              <a:t>E.g., N(μ, 1), with μ &lt;=0.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259AE3-12CF-488D-A51B-A6A75C560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7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158"/>
    </mc:Choice>
    <mc:Fallback>
      <p:transition spd="slow" advTm="112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determine a good rejection region?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are usually specified in terms of an MLE or a sufficient statistic.</a:t>
            </a:r>
          </a:p>
          <a:p>
            <a:r>
              <a:rPr lang="en-US" dirty="0"/>
              <a:t>In the free throw example, we decided to reject his claim (null hypothesis) if he made too few shots.</a:t>
            </a:r>
          </a:p>
          <a:p>
            <a:r>
              <a:rPr lang="en-US" dirty="0"/>
              <a:t>More on how to choose the exact number of shots later.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2FD3B3D-BDD1-4E04-B9DD-27980EF79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05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381"/>
    </mc:Choice>
    <mc:Fallback>
      <p:transition spd="slow" advTm="115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Errors happen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Unfortunately errors are possible.</a:t>
            </a:r>
          </a:p>
          <a:p>
            <a:r>
              <a:rPr lang="en-US" dirty="0"/>
              <a:t>I concluded before that my friend was exaggerating and that he cannot actually make 70% of his free throws.</a:t>
            </a:r>
          </a:p>
          <a:p>
            <a:r>
              <a:rPr lang="en-US" dirty="0"/>
              <a:t>But it is possible that he made only 10 simply by chance (bad luck).</a:t>
            </a:r>
          </a:p>
          <a:p>
            <a:r>
              <a:rPr lang="en-US" dirty="0"/>
              <a:t>A person that makes 70% on average would make &lt;= 10 out of 20 with probability 4.8%.</a:t>
            </a:r>
          </a:p>
          <a:p>
            <a:r>
              <a:rPr lang="en-US" dirty="0"/>
              <a:t>So, although it isn’t too likely, it’s possible that his claim is true.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891C384-E84F-4F04-87BC-13F65417D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17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291"/>
    </mc:Choice>
    <mc:Fallback>
      <p:transition spd="slow" advTm="94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errors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99" y="2058382"/>
            <a:ext cx="5287701" cy="4351338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ADCCE43-95B0-451D-9DAC-079A50A8BD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58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124"/>
    </mc:Choice>
    <mc:Fallback>
      <p:transition spd="slow" advTm="185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769</Words>
  <Application>Microsoft Office PowerPoint</Application>
  <PresentationFormat>Widescreen</PresentationFormat>
  <Paragraphs>129</Paragraphs>
  <Slides>19</Slides>
  <Notes>11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Chapter 12</vt:lpstr>
      <vt:lpstr>Is it plausible?</vt:lpstr>
      <vt:lpstr>Free throws </vt:lpstr>
      <vt:lpstr>How it works </vt:lpstr>
      <vt:lpstr>Free throws</vt:lpstr>
      <vt:lpstr>Simple and Composite Hypotheses</vt:lpstr>
      <vt:lpstr>How to determine a good rejection region?</vt:lpstr>
      <vt:lpstr>Errors happen</vt:lpstr>
      <vt:lpstr>Types of errors</vt:lpstr>
      <vt:lpstr>What type of error…</vt:lpstr>
      <vt:lpstr>What type of error…</vt:lpstr>
      <vt:lpstr>What type of error…</vt:lpstr>
      <vt:lpstr>What type of error…</vt:lpstr>
      <vt:lpstr>What type of error…</vt:lpstr>
      <vt:lpstr>What type of error…</vt:lpstr>
      <vt:lpstr>What type of error…</vt:lpstr>
      <vt:lpstr>What type of error…</vt:lpstr>
      <vt:lpstr>What type of error…</vt:lpstr>
      <vt:lpstr>What type of error…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12</dc:title>
  <dc:creator>Ron Reeder</dc:creator>
  <cp:lastModifiedBy>Ron Reeder</cp:lastModifiedBy>
  <cp:revision>107</cp:revision>
  <dcterms:created xsi:type="dcterms:W3CDTF">2017-09-07T22:50:29Z</dcterms:created>
  <dcterms:modified xsi:type="dcterms:W3CDTF">2020-09-09T03:52:55Z</dcterms:modified>
</cp:coreProperties>
</file>