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65" r:id="rId2"/>
    <p:sldId id="366" r:id="rId3"/>
    <p:sldId id="291" r:id="rId4"/>
    <p:sldId id="293" r:id="rId5"/>
    <p:sldId id="294" r:id="rId6"/>
    <p:sldId id="296" r:id="rId7"/>
    <p:sldId id="295" r:id="rId8"/>
    <p:sldId id="298" r:id="rId9"/>
    <p:sldId id="299" r:id="rId10"/>
    <p:sldId id="300" r:id="rId11"/>
    <p:sldId id="301" r:id="rId12"/>
    <p:sldId id="30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76" autoAdjust="0"/>
  </p:normalViewPr>
  <p:slideViewPr>
    <p:cSldViewPr snapToGrid="0">
      <p:cViewPr varScale="1">
        <p:scale>
          <a:sx n="93" d="100"/>
          <a:sy n="93" d="100"/>
        </p:scale>
        <p:origin x="12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FDFA0-28CB-4625-898C-C4EF51248121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81755-B5D8-4DC6-88C6-DA7602C1D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6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summing the positive ranks provides a test statistic that is more powerful that simply counting the number of positive differences, what about summing the positive differences themselves?  Yes. However, the impact of outliers is different.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2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considering that is</a:t>
            </a:r>
            <a:r>
              <a:rPr lang="en-US" baseline="0" dirty="0"/>
              <a:t> what it is powerful to detect, how wrong is that really?  Why not call it a test of means though?  Simply because both are not greatly affected by outliers—that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73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</a:t>
            </a:r>
            <a:r>
              <a:rPr lang="en-US" baseline="0" dirty="0"/>
              <a:t> tests, as you can see from U, are asymptotically normal.  The asymptotic mean and variances can be found in the book if needed.  You can also see from U why we state a one-sided alternative in the way that we do.</a:t>
            </a:r>
          </a:p>
          <a:p>
            <a:endParaRPr lang="en-US" baseline="0" dirty="0"/>
          </a:p>
          <a:p>
            <a:r>
              <a:rPr lang="en-US" baseline="0" dirty="0"/>
              <a:t>Note the for the U statistic, you should give a half point when X = Y, in order to be consistent with out we describe handling ties next.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3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sample is too large to do reasonably by hand,</a:t>
            </a:r>
            <a:r>
              <a:rPr lang="en-US" baseline="0" dirty="0"/>
              <a:t> but you could certainly be asked to compute the outcome of the test statistic </a:t>
            </a:r>
            <a:endParaRPr lang="en-US" dirty="0"/>
          </a:p>
          <a:p>
            <a:endParaRPr lang="en-US" dirty="0"/>
          </a:p>
          <a:p>
            <a:r>
              <a:rPr lang="en-US" dirty="0"/>
              <a:t>Code to perform test: </a:t>
            </a:r>
          </a:p>
          <a:p>
            <a:endParaRPr lang="en-US" dirty="0"/>
          </a:p>
          <a:p>
            <a:r>
              <a:rPr lang="en-US" dirty="0"/>
              <a:t>data a;</a:t>
            </a:r>
          </a:p>
          <a:p>
            <a:r>
              <a:rPr lang="en-US" dirty="0"/>
              <a:t>	group = 1;</a:t>
            </a:r>
          </a:p>
          <a:p>
            <a:r>
              <a:rPr lang="en-US" dirty="0"/>
              <a:t>	x = 7; output;</a:t>
            </a:r>
          </a:p>
          <a:p>
            <a:r>
              <a:rPr lang="en-US" dirty="0"/>
              <a:t>	x = 14; output;</a:t>
            </a:r>
          </a:p>
          <a:p>
            <a:r>
              <a:rPr lang="en-US" dirty="0"/>
              <a:t>	x = 21; output;</a:t>
            </a:r>
          </a:p>
          <a:p>
            <a:r>
              <a:rPr lang="en-US" dirty="0"/>
              <a:t>	x = 23; output;</a:t>
            </a:r>
          </a:p>
          <a:p>
            <a:r>
              <a:rPr lang="en-US" dirty="0"/>
              <a:t>	x = 47; output;</a:t>
            </a:r>
          </a:p>
          <a:p>
            <a:r>
              <a:rPr lang="en-US" dirty="0"/>
              <a:t>	x = 62; output;</a:t>
            </a:r>
          </a:p>
          <a:p>
            <a:r>
              <a:rPr lang="en-US" dirty="0"/>
              <a:t>	x = 71; output;</a:t>
            </a:r>
          </a:p>
          <a:p>
            <a:r>
              <a:rPr lang="en-US" dirty="0"/>
              <a:t>	x = 87; output;</a:t>
            </a:r>
          </a:p>
          <a:p>
            <a:r>
              <a:rPr lang="en-US" dirty="0"/>
              <a:t>	x = 120; output;</a:t>
            </a:r>
          </a:p>
          <a:p>
            <a:r>
              <a:rPr lang="en-US" dirty="0"/>
              <a:t>	x = 225; output;</a:t>
            </a:r>
          </a:p>
          <a:p>
            <a:r>
              <a:rPr lang="en-US" dirty="0"/>
              <a:t>	x = 246; output;</a:t>
            </a:r>
          </a:p>
          <a:p>
            <a:r>
              <a:rPr lang="en-US" dirty="0"/>
              <a:t>	x = 261; output;</a:t>
            </a:r>
          </a:p>
          <a:p>
            <a:r>
              <a:rPr lang="en-US" dirty="0"/>
              <a:t>	group = 2;</a:t>
            </a:r>
          </a:p>
          <a:p>
            <a:r>
              <a:rPr lang="en-US" dirty="0"/>
              <a:t>	x = 33; output;</a:t>
            </a:r>
          </a:p>
          <a:p>
            <a:r>
              <a:rPr lang="en-US" dirty="0"/>
              <a:t>	x = 47; output;</a:t>
            </a:r>
          </a:p>
          <a:p>
            <a:r>
              <a:rPr lang="en-US" dirty="0"/>
              <a:t>	x = 55; output;</a:t>
            </a:r>
          </a:p>
          <a:p>
            <a:r>
              <a:rPr lang="en-US" dirty="0"/>
              <a:t>	x = 56; output;</a:t>
            </a:r>
          </a:p>
          <a:p>
            <a:r>
              <a:rPr lang="en-US" dirty="0"/>
              <a:t>	x = 104; output;</a:t>
            </a:r>
          </a:p>
          <a:p>
            <a:r>
              <a:rPr lang="en-US" dirty="0"/>
              <a:t>	x = 176; output;</a:t>
            </a:r>
          </a:p>
          <a:p>
            <a:r>
              <a:rPr lang="en-US" dirty="0"/>
              <a:t>	x = 182; output;</a:t>
            </a:r>
          </a:p>
          <a:p>
            <a:r>
              <a:rPr lang="en-US" dirty="0"/>
              <a:t>	x = 220; output;</a:t>
            </a:r>
          </a:p>
          <a:p>
            <a:r>
              <a:rPr lang="en-US" dirty="0"/>
              <a:t>	x = 239; output;</a:t>
            </a:r>
          </a:p>
          <a:p>
            <a:r>
              <a:rPr lang="en-US" dirty="0"/>
              <a:t>	x = 246; output;</a:t>
            </a:r>
          </a:p>
          <a:p>
            <a:r>
              <a:rPr lang="en-US" dirty="0"/>
              <a:t>	x = 320; output;</a:t>
            </a:r>
          </a:p>
          <a:p>
            <a:r>
              <a:rPr lang="en-US" dirty="0"/>
              <a:t>run;</a:t>
            </a:r>
          </a:p>
          <a:p>
            <a:endParaRPr lang="en-US" dirty="0"/>
          </a:p>
          <a:p>
            <a:r>
              <a:rPr lang="en-US" dirty="0" err="1"/>
              <a:t>proc</a:t>
            </a:r>
            <a:r>
              <a:rPr lang="en-US" dirty="0"/>
              <a:t> npar1way data = a </a:t>
            </a:r>
            <a:r>
              <a:rPr lang="en-US" dirty="0" err="1"/>
              <a:t>wilcoxon</a:t>
            </a:r>
            <a:r>
              <a:rPr lang="en-US" dirty="0"/>
              <a:t>;</a:t>
            </a:r>
          </a:p>
          <a:p>
            <a:r>
              <a:rPr lang="en-US" dirty="0"/>
              <a:t>	class group;</a:t>
            </a:r>
          </a:p>
          <a:p>
            <a:r>
              <a:rPr lang="en-US" dirty="0"/>
              <a:t>	</a:t>
            </a:r>
            <a:r>
              <a:rPr lang="en-US" dirty="0" err="1"/>
              <a:t>var</a:t>
            </a:r>
            <a:r>
              <a:rPr lang="en-US" dirty="0"/>
              <a:t> x;</a:t>
            </a:r>
          </a:p>
          <a:p>
            <a:r>
              <a:rPr lang="en-US" dirty="0"/>
              <a:t>run;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6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19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P-value (two-sided) = 0.40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sided?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5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5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3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1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1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8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0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D94BF-89B5-433F-BEA2-1A474F2FD02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18C7E-8BC5-4777-AD62-2E1A21BA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Paired Sign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7DF74-AD3C-4AFA-8C7D-0ACDA4C4B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statistic: T</a:t>
            </a:r>
            <a:r>
              <a:rPr lang="en-US" baseline="-25000" dirty="0"/>
              <a:t>1</a:t>
            </a:r>
            <a:r>
              <a:rPr lang="en-US" dirty="0"/>
              <a:t> = ∑ 1{D</a:t>
            </a:r>
            <a:r>
              <a:rPr lang="en-US" baseline="-25000" dirty="0"/>
              <a:t>i</a:t>
            </a:r>
            <a:r>
              <a:rPr lang="en-US" dirty="0"/>
              <a:t> &gt; 0}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US" dirty="0"/>
              <a:t>Differences are equally likely to be positive versus negative.	</a:t>
            </a:r>
          </a:p>
          <a:p>
            <a:pPr lvl="1"/>
            <a:r>
              <a:rPr lang="en-US" dirty="0"/>
              <a:t>Or above versus below a different fixed value</a:t>
            </a:r>
          </a:p>
          <a:p>
            <a:r>
              <a:rPr lang="en-US" dirty="0"/>
              <a:t>Other assumptions</a:t>
            </a:r>
          </a:p>
          <a:p>
            <a:pPr lvl="1"/>
            <a:r>
              <a:rPr lang="en-US" dirty="0"/>
              <a:t>None.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2D3185-20F7-4DE5-B2A1-464C24812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0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2"/>
    </mc:Choice>
    <mc:Fallback>
      <p:transition spd="slow" advTm="3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Wilcoxon rank-sum test (by hand!)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808785"/>
              </p:ext>
            </p:extLst>
          </p:nvPr>
        </p:nvGraphicFramePr>
        <p:xfrm>
          <a:off x="594360" y="1520825"/>
          <a:ext cx="10515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52610696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731459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0956518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80850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Airplane</a:t>
                      </a:r>
                      <a:r>
                        <a:rPr lang="en-US" sz="3600" baseline="0" dirty="0"/>
                        <a:t> 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  <a:r>
                        <a:rPr lang="en-US" sz="360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dirty="0"/>
                        <a:t>3</a:t>
                      </a:r>
                      <a:r>
                        <a:rPr lang="en-US" sz="3600" b="1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</a:t>
                      </a:r>
                      <a:r>
                        <a:rPr lang="en-US" sz="3600" b="1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77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Airplane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36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3600" b="1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600" b="1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3019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w</a:t>
            </a:r>
            <a:r>
              <a:rPr lang="en-US" baseline="-25000" dirty="0" err="1"/>
              <a:t>x</a:t>
            </a:r>
            <a:r>
              <a:rPr lang="en-US" dirty="0"/>
              <a:t> = 1 + 2 + 4 = 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4B2DAA-8CFC-45DE-BEED-D8F35C104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2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54"/>
    </mc:Choice>
    <mc:Fallback>
      <p:transition spd="slow" advTm="6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Wilcoxon rank-sum test (by hand!)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029665"/>
              </p:ext>
            </p:extLst>
          </p:nvPr>
        </p:nvGraphicFramePr>
        <p:xfrm>
          <a:off x="838200" y="1825625"/>
          <a:ext cx="10515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400027475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2598802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1418323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8197866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30875728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3392359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</a:t>
                      </a:r>
                      <a:r>
                        <a:rPr lang="en-US" baseline="-25000" dirty="0" err="1"/>
                        <a:t>x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176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64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865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30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716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28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411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683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7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60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7073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0E1D66-6459-4DB1-96E8-DD768429B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7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74"/>
    </mc:Choice>
    <mc:Fallback>
      <p:transition spd="slow" advTm="15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do this one by hand?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416627"/>
              </p:ext>
            </p:extLst>
          </p:nvPr>
        </p:nvGraphicFramePr>
        <p:xfrm>
          <a:off x="142240" y="1825625"/>
          <a:ext cx="116941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416">
                  <a:extLst>
                    <a:ext uri="{9D8B030D-6E8A-4147-A177-3AD203B41FA5}">
                      <a16:colId xmlns:a16="http://schemas.microsoft.com/office/drawing/2014/main" val="2130220337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278869695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1052688422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3672327753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4131252139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3245915519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1945358289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4030128948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2511030970"/>
                    </a:ext>
                  </a:extLst>
                </a:gridCol>
                <a:gridCol w="1169416">
                  <a:extLst>
                    <a:ext uri="{9D8B030D-6E8A-4147-A177-3AD203B41FA5}">
                      <a16:colId xmlns:a16="http://schemas.microsoft.com/office/drawing/2014/main" val="3266391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Airplane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797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Airplane</a:t>
                      </a:r>
                      <a:r>
                        <a:rPr lang="en-US" baseline="0" dirty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18606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42548B-157D-44EF-96B8-F25F9BF42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1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05"/>
    </mc:Choice>
    <mc:Fallback>
      <p:transition spd="slow" advTm="4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38D5-CCF3-4D2F-AD8F-A2A011F55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Paired Signed-rank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1D891-6C04-4332-B469-713898484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statistic: T</a:t>
            </a:r>
            <a:r>
              <a:rPr lang="en-US" baseline="-25000" dirty="0"/>
              <a:t>2</a:t>
            </a:r>
            <a:r>
              <a:rPr lang="en-US" dirty="0"/>
              <a:t> = ∑ 1{D</a:t>
            </a:r>
            <a:r>
              <a:rPr lang="en-US" baseline="-25000" dirty="0"/>
              <a:t>i</a:t>
            </a:r>
            <a:r>
              <a:rPr lang="en-US" dirty="0"/>
              <a:t> &gt; 0} rank (D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US" dirty="0"/>
              <a:t>Differences are symmetric about zero.</a:t>
            </a:r>
          </a:p>
          <a:p>
            <a:pPr lvl="1"/>
            <a:r>
              <a:rPr lang="en-US" dirty="0"/>
              <a:t>Or symmetric about a different fixed value</a:t>
            </a:r>
          </a:p>
          <a:p>
            <a:r>
              <a:rPr lang="en-US" dirty="0"/>
              <a:t>Other assumptions</a:t>
            </a:r>
          </a:p>
          <a:p>
            <a:pPr lvl="1"/>
            <a:r>
              <a:rPr lang="en-US" dirty="0"/>
              <a:t>None</a:t>
            </a:r>
          </a:p>
          <a:p>
            <a:r>
              <a:rPr lang="en-US" dirty="0"/>
              <a:t>Notes</a:t>
            </a:r>
          </a:p>
          <a:p>
            <a:pPr lvl="1"/>
            <a:r>
              <a:rPr lang="en-US" dirty="0"/>
              <a:t>This is substantially more powerful than the sign test—nearly as powerful as a paired t-test.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7E6E58-92EC-4EBF-9E47-C9CBB9E04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96"/>
    </mc:Choice>
    <mc:Fallback>
      <p:transition spd="slow" advTm="58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can’t we do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Paired sign test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1</a:t>
            </a:r>
            <a:r>
              <a:rPr lang="en-US" dirty="0"/>
              <a:t> = ∑ 1{D</a:t>
            </a:r>
            <a:r>
              <a:rPr lang="en-US" baseline="-25000" dirty="0"/>
              <a:t>i</a:t>
            </a:r>
            <a:r>
              <a:rPr lang="en-US" dirty="0"/>
              <a:t> &gt; 0}</a:t>
            </a:r>
          </a:p>
          <a:p>
            <a:r>
              <a:rPr lang="en-US" dirty="0"/>
              <a:t>Paired signed-rank test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2</a:t>
            </a:r>
            <a:r>
              <a:rPr lang="en-US" dirty="0"/>
              <a:t> = ∑ 1{D</a:t>
            </a:r>
            <a:r>
              <a:rPr lang="en-US" baseline="-25000" dirty="0"/>
              <a:t>i</a:t>
            </a:r>
            <a:r>
              <a:rPr lang="en-US" dirty="0"/>
              <a:t> &gt; 0} rank (D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  <a:p>
            <a:r>
              <a:rPr lang="en-US" dirty="0"/>
              <a:t>A more powerful test?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3</a:t>
            </a:r>
            <a:r>
              <a:rPr lang="en-US" dirty="0"/>
              <a:t> = ∑ 1{D</a:t>
            </a:r>
            <a:r>
              <a:rPr lang="en-US" baseline="-25000" dirty="0"/>
              <a:t>i</a:t>
            </a:r>
            <a:r>
              <a:rPr lang="en-US" dirty="0"/>
              <a:t> &gt; 0} D</a:t>
            </a:r>
            <a:r>
              <a:rPr lang="en-US" baseline="-25000" dirty="0"/>
              <a:t>i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16888A-A789-4CBE-8511-B816D6397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7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70"/>
    </mc:Choice>
    <mc:Fallback>
      <p:transition spd="slow" advTm="8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quick recap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performed one-sample testing and paired sample testing.</a:t>
            </a:r>
          </a:p>
          <a:p>
            <a:r>
              <a:rPr lang="en-US" dirty="0"/>
              <a:t>We have not considered two independent samples.</a:t>
            </a:r>
          </a:p>
          <a:p>
            <a:pPr lvl="1"/>
            <a:r>
              <a:rPr lang="en-US" dirty="0"/>
              <a:t>e.g. one group of students are given NZT while the other group get placebo, then both take an IQ test.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F</a:t>
            </a:r>
            <a:r>
              <a:rPr lang="en-US" baseline="-25000" dirty="0"/>
              <a:t>X</a:t>
            </a:r>
            <a:r>
              <a:rPr lang="en-US" dirty="0"/>
              <a:t> and Y</a:t>
            </a:r>
            <a:r>
              <a:rPr lang="en-US" baseline="-25000" dirty="0"/>
              <a:t>1</a:t>
            </a:r>
            <a:r>
              <a:rPr lang="en-US" dirty="0"/>
              <a:t>, …, Y</a:t>
            </a:r>
            <a:r>
              <a:rPr lang="en-US" baseline="-25000" dirty="0"/>
              <a:t>m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F</a:t>
            </a:r>
            <a:r>
              <a:rPr lang="en-US" baseline="-25000" dirty="0"/>
              <a:t>Y</a:t>
            </a:r>
            <a:r>
              <a:rPr lang="en-US" dirty="0"/>
              <a:t> </a:t>
            </a:r>
            <a:r>
              <a:rPr lang="en-US" u="sng" dirty="0"/>
              <a:t>with samples independent from one another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Note that the two samples do not need to be the same size.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23A650-D56D-4557-99A7-CD51A8AA7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0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21"/>
    </mc:Choice>
    <mc:Fallback>
      <p:transition spd="slow" advTm="10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Wilcoxon rank-sum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called:</a:t>
            </a:r>
          </a:p>
          <a:p>
            <a:pPr lvl="1"/>
            <a:r>
              <a:rPr lang="en-US" dirty="0"/>
              <a:t>Rank-sum test</a:t>
            </a:r>
          </a:p>
          <a:p>
            <a:pPr lvl="1"/>
            <a:r>
              <a:rPr lang="en-US" dirty="0"/>
              <a:t>Mann-Whitney test</a:t>
            </a:r>
          </a:p>
          <a:p>
            <a:pPr lvl="1"/>
            <a:r>
              <a:rPr lang="en-US" dirty="0"/>
              <a:t>Wilcoxon-Mann-Whitney test </a:t>
            </a:r>
          </a:p>
          <a:p>
            <a:pPr lvl="1"/>
            <a:r>
              <a:rPr lang="en-US" dirty="0"/>
              <a:t>U test</a:t>
            </a:r>
          </a:p>
          <a:p>
            <a:pPr lvl="1"/>
            <a:r>
              <a:rPr lang="en-US" dirty="0"/>
              <a:t>Mann-Whitney U test</a:t>
            </a:r>
          </a:p>
          <a:p>
            <a:pPr lvl="1"/>
            <a:r>
              <a:rPr lang="en-US" dirty="0"/>
              <a:t>Wilcoxon-Mann-Whitney U test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B79E7E-3BA4-4B98-9B08-A77C196A6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1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35"/>
    </mc:Choice>
    <mc:Fallback>
      <p:transition spd="slow" advTm="77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Wilcoxon rank-sum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two samples are independent, this test is used to assess: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both populations (that the samples came from) have the same distribution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The distributions are different.</a:t>
            </a:r>
          </a:p>
          <a:p>
            <a:r>
              <a:rPr lang="en-US" dirty="0"/>
              <a:t>A one sided alternative can be expressed as: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P(X&gt;Y) &gt; P(X&lt;Y), i.e. X tends to be larger than Y.</a:t>
            </a:r>
          </a:p>
          <a:p>
            <a:r>
              <a:rPr lang="en-US" dirty="0"/>
              <a:t>This is powerful when there is a shift in location, e.g. median.</a:t>
            </a:r>
          </a:p>
          <a:p>
            <a:r>
              <a:rPr lang="en-US" dirty="0"/>
              <a:t>It is often </a:t>
            </a:r>
            <a:r>
              <a:rPr lang="en-US" u="sng" dirty="0"/>
              <a:t>erroneously</a:t>
            </a:r>
            <a:r>
              <a:rPr lang="en-US" dirty="0"/>
              <a:t> referred to as a test of the medians.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73CAF7-703A-49C1-9627-1BEE03CF0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4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62"/>
    </mc:Choice>
    <mc:Fallback>
      <p:transition spd="slow" advTm="18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Wilcoxon rank-sum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statistic (by Wilcoxon)</a:t>
            </a:r>
          </a:p>
          <a:p>
            <a:pPr lvl="1"/>
            <a:r>
              <a:rPr lang="en-US" dirty="0"/>
              <a:t>Pool both samples.</a:t>
            </a:r>
          </a:p>
          <a:p>
            <a:pPr lvl="1"/>
            <a:r>
              <a:rPr lang="en-US" dirty="0"/>
              <a:t>Rank observations (not absolute values) starting with 1 for the smallest.</a:t>
            </a:r>
          </a:p>
          <a:p>
            <a:pPr lvl="1"/>
            <a:r>
              <a:rPr lang="en-US" dirty="0" err="1"/>
              <a:t>W</a:t>
            </a:r>
            <a:r>
              <a:rPr lang="en-US" baseline="-25000" dirty="0" err="1"/>
              <a:t>x</a:t>
            </a:r>
            <a:r>
              <a:rPr lang="en-US" dirty="0"/>
              <a:t> = sum of ranks from sample X, say the first sample.</a:t>
            </a:r>
          </a:p>
          <a:p>
            <a:pPr lvl="1"/>
            <a:r>
              <a:rPr lang="en-US" dirty="0"/>
              <a:t>You could just as easily use </a:t>
            </a:r>
            <a:r>
              <a:rPr lang="en-US" dirty="0" err="1"/>
              <a:t>W</a:t>
            </a:r>
            <a:r>
              <a:rPr lang="en-US" baseline="-25000" dirty="0" err="1"/>
              <a:t>y</a:t>
            </a:r>
            <a:r>
              <a:rPr lang="en-US" dirty="0"/>
              <a:t>.</a:t>
            </a:r>
          </a:p>
          <a:p>
            <a:r>
              <a:rPr lang="en-US" dirty="0"/>
              <a:t>A different test statistic (but an equivalent test; by Mann-Whitney)</a:t>
            </a:r>
          </a:p>
          <a:p>
            <a:pPr lvl="1"/>
            <a:r>
              <a:rPr lang="en-US" dirty="0" err="1"/>
              <a:t>U</a:t>
            </a:r>
            <a:r>
              <a:rPr lang="en-US" baseline="-25000" dirty="0" err="1"/>
              <a:t>x</a:t>
            </a:r>
            <a:r>
              <a:rPr lang="en-US" dirty="0"/>
              <a:t> = </a:t>
            </a:r>
            <a:r>
              <a:rPr lang="en-US" dirty="0" err="1"/>
              <a:t>W</a:t>
            </a:r>
            <a:r>
              <a:rPr lang="en-US" baseline="-25000" dirty="0" err="1"/>
              <a:t>x</a:t>
            </a:r>
            <a:r>
              <a:rPr lang="en-US" dirty="0"/>
              <a:t> – </a:t>
            </a:r>
            <a:r>
              <a:rPr lang="en-US" dirty="0" err="1"/>
              <a:t>n</a:t>
            </a:r>
            <a:r>
              <a:rPr lang="en-US" baseline="-25000" dirty="0" err="1"/>
              <a:t>x</a:t>
            </a:r>
            <a:r>
              <a:rPr lang="en-US" dirty="0"/>
              <a:t>(</a:t>
            </a:r>
            <a:r>
              <a:rPr lang="en-US" dirty="0" err="1"/>
              <a:t>n</a:t>
            </a:r>
            <a:r>
              <a:rPr lang="en-US" baseline="-25000" dirty="0" err="1"/>
              <a:t>x</a:t>
            </a:r>
            <a:r>
              <a:rPr lang="en-US" dirty="0"/>
              <a:t> + 1)/2, where </a:t>
            </a:r>
            <a:r>
              <a:rPr lang="en-US" dirty="0" err="1"/>
              <a:t>n</a:t>
            </a:r>
            <a:r>
              <a:rPr lang="en-US" baseline="-25000" dirty="0" err="1"/>
              <a:t>x</a:t>
            </a:r>
            <a:r>
              <a:rPr lang="en-US" dirty="0"/>
              <a:t> is the sample size in sample X.</a:t>
            </a:r>
          </a:p>
          <a:p>
            <a:pPr lvl="1"/>
            <a:r>
              <a:rPr lang="en-US" dirty="0" err="1"/>
              <a:t>U</a:t>
            </a:r>
            <a:r>
              <a:rPr lang="en-US" baseline="-25000" dirty="0" err="1"/>
              <a:t>x</a:t>
            </a:r>
            <a:r>
              <a:rPr lang="en-US" dirty="0"/>
              <a:t> = ∑ ∑ 1{X</a:t>
            </a:r>
            <a:r>
              <a:rPr lang="en-US" baseline="-25000" dirty="0"/>
              <a:t>i</a:t>
            </a:r>
            <a:r>
              <a:rPr lang="en-US" dirty="0"/>
              <a:t> &gt; </a:t>
            </a:r>
            <a:r>
              <a:rPr lang="en-US" dirty="0" err="1"/>
              <a:t>Y</a:t>
            </a:r>
            <a:r>
              <a:rPr lang="en-US" baseline="-25000" dirty="0" err="1"/>
              <a:t>k</a:t>
            </a:r>
            <a:r>
              <a:rPr lang="en-US" dirty="0"/>
              <a:t>}, with the sum over all n x m possible pairs.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52DB69-8A69-444A-B410-0CB1D41AF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2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73"/>
    </mc:Choice>
    <mc:Fallback>
      <p:transition spd="slow" advTm="15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14.7.1 (rank-sum test)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record failure times of air conditioners for two separate airplanes.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W</a:t>
            </a:r>
            <a:r>
              <a:rPr lang="en-US" baseline="-25000" dirty="0" err="1"/>
              <a:t>x</a:t>
            </a:r>
            <a:r>
              <a:rPr lang="en-US" dirty="0"/>
              <a:t> = 1 + 2 + 3 + 4 + 6.5 + 10 + 11 + 12 + 14 + 18 + 20.5 + 22</a:t>
            </a:r>
          </a:p>
          <a:p>
            <a:pPr marL="0" indent="0">
              <a:buNone/>
            </a:pPr>
            <a:r>
              <a:rPr lang="en-US" dirty="0"/>
              <a:t>	= 121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460632"/>
              </p:ext>
            </p:extLst>
          </p:nvPr>
        </p:nvGraphicFramePr>
        <p:xfrm>
          <a:off x="0" y="2497666"/>
          <a:ext cx="12192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384">
                  <a:extLst>
                    <a:ext uri="{9D8B030D-6E8A-4147-A177-3AD203B41FA5}">
                      <a16:colId xmlns:a16="http://schemas.microsoft.com/office/drawing/2014/main" val="1072945343"/>
                    </a:ext>
                  </a:extLst>
                </a:gridCol>
                <a:gridCol w="666996">
                  <a:extLst>
                    <a:ext uri="{9D8B030D-6E8A-4147-A177-3AD203B41FA5}">
                      <a16:colId xmlns:a16="http://schemas.microsoft.com/office/drawing/2014/main" val="1207550506"/>
                    </a:ext>
                  </a:extLst>
                </a:gridCol>
                <a:gridCol w="860017">
                  <a:extLst>
                    <a:ext uri="{9D8B030D-6E8A-4147-A177-3AD203B41FA5}">
                      <a16:colId xmlns:a16="http://schemas.microsoft.com/office/drawing/2014/main" val="3646819852"/>
                    </a:ext>
                  </a:extLst>
                </a:gridCol>
                <a:gridCol w="708249">
                  <a:extLst>
                    <a:ext uri="{9D8B030D-6E8A-4147-A177-3AD203B41FA5}">
                      <a16:colId xmlns:a16="http://schemas.microsoft.com/office/drawing/2014/main" val="1583837023"/>
                    </a:ext>
                  </a:extLst>
                </a:gridCol>
                <a:gridCol w="768956">
                  <a:extLst>
                    <a:ext uri="{9D8B030D-6E8A-4147-A177-3AD203B41FA5}">
                      <a16:colId xmlns:a16="http://schemas.microsoft.com/office/drawing/2014/main" val="4247345219"/>
                    </a:ext>
                  </a:extLst>
                </a:gridCol>
                <a:gridCol w="1011785">
                  <a:extLst>
                    <a:ext uri="{9D8B030D-6E8A-4147-A177-3AD203B41FA5}">
                      <a16:colId xmlns:a16="http://schemas.microsoft.com/office/drawing/2014/main" val="1481887264"/>
                    </a:ext>
                  </a:extLst>
                </a:gridCol>
                <a:gridCol w="985733">
                  <a:extLst>
                    <a:ext uri="{9D8B030D-6E8A-4147-A177-3AD203B41FA5}">
                      <a16:colId xmlns:a16="http://schemas.microsoft.com/office/drawing/2014/main" val="418833303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281908676"/>
                    </a:ext>
                  </a:extLst>
                </a:gridCol>
                <a:gridCol w="861617">
                  <a:extLst>
                    <a:ext uri="{9D8B030D-6E8A-4147-A177-3AD203B41FA5}">
                      <a16:colId xmlns:a16="http://schemas.microsoft.com/office/drawing/2014/main" val="745983407"/>
                    </a:ext>
                  </a:extLst>
                </a:gridCol>
                <a:gridCol w="1042138">
                  <a:extLst>
                    <a:ext uri="{9D8B030D-6E8A-4147-A177-3AD203B41FA5}">
                      <a16:colId xmlns:a16="http://schemas.microsoft.com/office/drawing/2014/main" val="2693669565"/>
                    </a:ext>
                  </a:extLst>
                </a:gridCol>
                <a:gridCol w="1153434">
                  <a:extLst>
                    <a:ext uri="{9D8B030D-6E8A-4147-A177-3AD203B41FA5}">
                      <a16:colId xmlns:a16="http://schemas.microsoft.com/office/drawing/2014/main" val="3638910639"/>
                    </a:ext>
                  </a:extLst>
                </a:gridCol>
                <a:gridCol w="1204024">
                  <a:extLst>
                    <a:ext uri="{9D8B030D-6E8A-4147-A177-3AD203B41FA5}">
                      <a16:colId xmlns:a16="http://schemas.microsoft.com/office/drawing/2014/main" val="3195221387"/>
                    </a:ext>
                  </a:extLst>
                </a:gridCol>
                <a:gridCol w="1001667">
                  <a:extLst>
                    <a:ext uri="{9D8B030D-6E8A-4147-A177-3AD203B41FA5}">
                      <a16:colId xmlns:a16="http://schemas.microsoft.com/office/drawing/2014/main" val="1780867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Plane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7</a:t>
                      </a:r>
                      <a:r>
                        <a:rPr lang="en-US" sz="2400" b="0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14</a:t>
                      </a:r>
                      <a:r>
                        <a:rPr lang="en-US" sz="2400" b="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21</a:t>
                      </a:r>
                      <a:r>
                        <a:rPr lang="en-US" sz="2400" b="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23</a:t>
                      </a:r>
                      <a:r>
                        <a:rPr lang="en-US" sz="2400" b="0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4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47</a:t>
                      </a:r>
                      <a:r>
                        <a:rPr lang="en-US" sz="2400" b="0" kern="1200" baseline="-25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62</a:t>
                      </a:r>
                      <a:r>
                        <a:rPr lang="en-US" sz="2400" b="0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71</a:t>
                      </a:r>
                      <a:r>
                        <a:rPr lang="en-US" sz="2400" b="0" baseline="-25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87</a:t>
                      </a:r>
                      <a:r>
                        <a:rPr lang="en-US" sz="2400" b="0" baseline="-25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120</a:t>
                      </a:r>
                      <a:r>
                        <a:rPr lang="en-US" sz="2400" b="0" baseline="-250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225</a:t>
                      </a:r>
                      <a:r>
                        <a:rPr lang="en-US" sz="2400" b="0" baseline="-250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246</a:t>
                      </a:r>
                      <a:r>
                        <a:rPr lang="en-US" sz="2400" b="0" kern="1200" baseline="-25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261</a:t>
                      </a:r>
                      <a:r>
                        <a:rPr lang="en-US" sz="2400" b="0" baseline="-250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532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Plane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33</a:t>
                      </a:r>
                      <a:r>
                        <a:rPr lang="en-US" sz="2400" b="0" baseline="-25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47</a:t>
                      </a:r>
                      <a:r>
                        <a:rPr lang="en-US" sz="2400" b="0" baseline="-25000" dirty="0">
                          <a:solidFill>
                            <a:srgbClr val="FF0000"/>
                          </a:solidFill>
                        </a:rPr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55</a:t>
                      </a:r>
                      <a:r>
                        <a:rPr lang="en-US" sz="2400" b="0" baseline="-25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56</a:t>
                      </a:r>
                      <a:r>
                        <a:rPr lang="en-US" sz="2400" b="0" baseline="-25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104</a:t>
                      </a:r>
                      <a:r>
                        <a:rPr lang="en-US" sz="2400" b="0" baseline="-250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176</a:t>
                      </a:r>
                      <a:r>
                        <a:rPr lang="en-US" sz="2400" b="0" baseline="-250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182</a:t>
                      </a:r>
                      <a:r>
                        <a:rPr lang="en-US" sz="2400" b="0" baseline="-250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220</a:t>
                      </a:r>
                      <a:r>
                        <a:rPr lang="en-US" sz="2400" b="0" baseline="-250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239</a:t>
                      </a:r>
                      <a:r>
                        <a:rPr lang="en-US" sz="2400" b="0" baseline="-250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246</a:t>
                      </a:r>
                      <a:r>
                        <a:rPr lang="en-US" sz="2400" b="0" kern="1200" baseline="-25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320</a:t>
                      </a:r>
                      <a:r>
                        <a:rPr lang="en-US" sz="2400" b="0" baseline="-250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28589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840332-228E-4BA7-854D-DC0C2A2D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229"/>
    </mc:Choice>
    <mc:Fallback>
      <p:transition spd="slow" advTm="17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p-value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 the null hypothesis, any subset of size </a:t>
            </a:r>
            <a:r>
              <a:rPr lang="en-US" dirty="0" err="1"/>
              <a:t>n</a:t>
            </a:r>
            <a:r>
              <a:rPr lang="en-US" baseline="-25000" dirty="0" err="1"/>
              <a:t>x</a:t>
            </a:r>
            <a:r>
              <a:rPr lang="en-US" dirty="0"/>
              <a:t> is equally likely to be the set of observations from Sample X.</a:t>
            </a:r>
          </a:p>
          <a:p>
            <a:r>
              <a:rPr lang="en-US" dirty="0"/>
              <a:t>P-value = proportion of </a:t>
            </a:r>
            <a:r>
              <a:rPr lang="en-US" dirty="0" err="1"/>
              <a:t>w</a:t>
            </a:r>
            <a:r>
              <a:rPr lang="en-US" baseline="-25000" dirty="0" err="1"/>
              <a:t>x</a:t>
            </a:r>
            <a:r>
              <a:rPr lang="en-US" dirty="0"/>
              <a:t> that is as extreme or more extreme</a:t>
            </a:r>
          </a:p>
          <a:p>
            <a:pPr lvl="1"/>
            <a:r>
              <a:rPr lang="en-US" dirty="0"/>
              <a:t>Extreme means unusual under the null or in support of the alternative.</a:t>
            </a:r>
          </a:p>
          <a:p>
            <a:r>
              <a:rPr lang="en-US" dirty="0"/>
              <a:t>P-value (two-sided alternative) = 0.23</a:t>
            </a:r>
          </a:p>
          <a:p>
            <a:pPr lvl="1"/>
            <a:r>
              <a:rPr lang="en-US" dirty="0"/>
              <a:t>I used a computer… and I feel ashamed.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BC0BAA-CABE-48A4-8AA8-55A581660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1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87"/>
    </mc:Choice>
    <mc:Fallback>
      <p:transition spd="slow" advTm="12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1118</Words>
  <Application>Microsoft Office PowerPoint</Application>
  <PresentationFormat>Widescreen</PresentationFormat>
  <Paragraphs>217</Paragraphs>
  <Slides>12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Recap – Paired Sign test</vt:lpstr>
      <vt:lpstr>Recap – Paired Signed-rank test</vt:lpstr>
      <vt:lpstr>Wait, can’t we do better?</vt:lpstr>
      <vt:lpstr>Another quick recap </vt:lpstr>
      <vt:lpstr>The Wilcoxon rank-sum test</vt:lpstr>
      <vt:lpstr>The Wilcoxon rank-sum test</vt:lpstr>
      <vt:lpstr>The Wilcoxon rank-sum test</vt:lpstr>
      <vt:lpstr>Example 14.7.1 (rank-sum test)</vt:lpstr>
      <vt:lpstr>Computing the p-value</vt:lpstr>
      <vt:lpstr>Wilcoxon rank-sum test (by hand!)</vt:lpstr>
      <vt:lpstr>Wilcoxon rank-sum test (by hand!)</vt:lpstr>
      <vt:lpstr>Can you do this one by hand?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14</dc:title>
  <dc:creator>Ron Reeder</dc:creator>
  <cp:lastModifiedBy>Ron Reeder</cp:lastModifiedBy>
  <cp:revision>124</cp:revision>
  <dcterms:created xsi:type="dcterms:W3CDTF">2018-10-04T22:31:19Z</dcterms:created>
  <dcterms:modified xsi:type="dcterms:W3CDTF">2020-10-20T17:37:51Z</dcterms:modified>
</cp:coreProperties>
</file>