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8"/>
  </p:notesMasterIdLst>
  <p:sldIdLst>
    <p:sldId id="257" r:id="rId2"/>
    <p:sldId id="263" r:id="rId3"/>
    <p:sldId id="368" r:id="rId4"/>
    <p:sldId id="264" r:id="rId5"/>
    <p:sldId id="369" r:id="rId6"/>
    <p:sldId id="367" r:id="rId7"/>
    <p:sldId id="388" r:id="rId8"/>
    <p:sldId id="392" r:id="rId9"/>
    <p:sldId id="343" r:id="rId10"/>
    <p:sldId id="365" r:id="rId11"/>
    <p:sldId id="366" r:id="rId12"/>
    <p:sldId id="390" r:id="rId13"/>
    <p:sldId id="370" r:id="rId14"/>
    <p:sldId id="340" r:id="rId15"/>
    <p:sldId id="341" r:id="rId16"/>
    <p:sldId id="342" r:id="rId17"/>
    <p:sldId id="301" r:id="rId18"/>
    <p:sldId id="302" r:id="rId19"/>
    <p:sldId id="303" r:id="rId20"/>
    <p:sldId id="304" r:id="rId21"/>
    <p:sldId id="374" r:id="rId22"/>
    <p:sldId id="389" r:id="rId23"/>
    <p:sldId id="391" r:id="rId24"/>
    <p:sldId id="306" r:id="rId25"/>
    <p:sldId id="393" r:id="rId26"/>
    <p:sldId id="311" r:id="rId27"/>
    <p:sldId id="355" r:id="rId28"/>
    <p:sldId id="347" r:id="rId29"/>
    <p:sldId id="348" r:id="rId30"/>
    <p:sldId id="349" r:id="rId31"/>
    <p:sldId id="351" r:id="rId32"/>
    <p:sldId id="352" r:id="rId33"/>
    <p:sldId id="357" r:id="rId34"/>
    <p:sldId id="358" r:id="rId35"/>
    <p:sldId id="359" r:id="rId36"/>
    <p:sldId id="360" r:id="rId37"/>
    <p:sldId id="404" r:id="rId38"/>
    <p:sldId id="361" r:id="rId39"/>
    <p:sldId id="363" r:id="rId40"/>
    <p:sldId id="376" r:id="rId41"/>
    <p:sldId id="382" r:id="rId42"/>
    <p:sldId id="381" r:id="rId43"/>
    <p:sldId id="383" r:id="rId44"/>
    <p:sldId id="380" r:id="rId45"/>
    <p:sldId id="384" r:id="rId46"/>
    <p:sldId id="385" r:id="rId47"/>
    <p:sldId id="362" r:id="rId48"/>
    <p:sldId id="398" r:id="rId49"/>
    <p:sldId id="399" r:id="rId50"/>
    <p:sldId id="395" r:id="rId51"/>
    <p:sldId id="396" r:id="rId52"/>
    <p:sldId id="397" r:id="rId53"/>
    <p:sldId id="400" r:id="rId54"/>
    <p:sldId id="401" r:id="rId55"/>
    <p:sldId id="402" r:id="rId56"/>
    <p:sldId id="40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02" autoAdjust="0"/>
  </p:normalViewPr>
  <p:slideViewPr>
    <p:cSldViewPr>
      <p:cViewPr varScale="1">
        <p:scale>
          <a:sx n="92" d="100"/>
          <a:sy n="92" d="100"/>
        </p:scale>
        <p:origin x="21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D2F15-BC1D-43C3-A8BC-7102D2FD39C6}" type="datetimeFigureOut">
              <a:rPr lang="en-US" smtClean="0"/>
              <a:t>11/30/2021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C61C7-BD27-4CBB-93DB-F70B02BA70A2}" type="slidenum">
              <a:rPr lang="en-US" smtClean="0"/>
              <a:t>‹#›</a:t>
            </a:fld>
            <a:endParaRPr lang="en-US"/>
          </a:p>
        </p:txBody>
      </p:sp>
    </p:spTree>
    <p:extLst>
      <p:ext uri="{BB962C8B-B14F-4D97-AF65-F5344CB8AC3E}">
        <p14:creationId xmlns:p14="http://schemas.microsoft.com/office/powerpoint/2010/main" val="134150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learned in 5010 that the correlation is a measure of the ‘linear relationship’ between two variables. Correlation is between -1 and 1. Absolute value near 1 means what?</a:t>
            </a:r>
          </a:p>
          <a:p>
            <a:endParaRPr lang="en-US" dirty="0"/>
          </a:p>
          <a:p>
            <a:r>
              <a:rPr lang="en-US" dirty="0"/>
              <a:t>Another way to think about a positive correlation is that when values of x are large, then values of y tend to be large.</a:t>
            </a:r>
          </a:p>
          <a:p>
            <a:endParaRPr lang="en-US" dirty="0"/>
          </a:p>
          <a:p>
            <a:r>
              <a:rPr lang="en-US" dirty="0"/>
              <a:t>We now want to move beyond just describing the strength of the relationship. We want to estimate the linear relationship, i.e. find the line that best fits the data.</a:t>
            </a:r>
          </a:p>
          <a:p>
            <a:endParaRPr lang="en-US" dirty="0"/>
          </a:p>
        </p:txBody>
      </p:sp>
      <p:sp>
        <p:nvSpPr>
          <p:cNvPr id="4" name="Slide Number Placeholder 3"/>
          <p:cNvSpPr>
            <a:spLocks noGrp="1"/>
          </p:cNvSpPr>
          <p:nvPr>
            <p:ph type="sldNum" sz="quarter" idx="5"/>
          </p:nvPr>
        </p:nvSpPr>
        <p:spPr/>
        <p:txBody>
          <a:bodyPr/>
          <a:lstStyle/>
          <a:p>
            <a:fld id="{D86C61C7-BD27-4CBB-93DB-F70B02BA70A2}" type="slidenum">
              <a:rPr lang="en-US" smtClean="0"/>
              <a:t>2</a:t>
            </a:fld>
            <a:endParaRPr lang="en-US"/>
          </a:p>
        </p:txBody>
      </p:sp>
    </p:spTree>
    <p:extLst>
      <p:ext uri="{BB962C8B-B14F-4D97-AF65-F5344CB8AC3E}">
        <p14:creationId xmlns:p14="http://schemas.microsoft.com/office/powerpoint/2010/main" val="183443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C61C7-BD27-4CBB-93DB-F70B02BA70A2}" type="slidenum">
              <a:rPr lang="en-US" smtClean="0"/>
              <a:t>25</a:t>
            </a:fld>
            <a:endParaRPr lang="en-US"/>
          </a:p>
        </p:txBody>
      </p:sp>
    </p:spTree>
    <p:extLst>
      <p:ext uri="{BB962C8B-B14F-4D97-AF65-F5344CB8AC3E}">
        <p14:creationId xmlns:p14="http://schemas.microsoft.com/office/powerpoint/2010/main" val="224811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weight and age are nearly interchangeable, </a:t>
            </a:r>
          </a:p>
        </p:txBody>
      </p:sp>
      <p:sp>
        <p:nvSpPr>
          <p:cNvPr id="4" name="Slide Number Placeholder 3"/>
          <p:cNvSpPr>
            <a:spLocks noGrp="1"/>
          </p:cNvSpPr>
          <p:nvPr>
            <p:ph type="sldNum" sz="quarter" idx="10"/>
          </p:nvPr>
        </p:nvSpPr>
        <p:spPr/>
        <p:txBody>
          <a:bodyPr/>
          <a:lstStyle/>
          <a:p>
            <a:fld id="{D86C61C7-BD27-4CBB-93DB-F70B02BA70A2}" type="slidenum">
              <a:rPr lang="en-US" smtClean="0"/>
              <a:t>27</a:t>
            </a:fld>
            <a:endParaRPr lang="en-US"/>
          </a:p>
        </p:txBody>
      </p:sp>
    </p:spTree>
    <p:extLst>
      <p:ext uri="{BB962C8B-B14F-4D97-AF65-F5344CB8AC3E}">
        <p14:creationId xmlns:p14="http://schemas.microsoft.com/office/powerpoint/2010/main" val="206204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US" baseline="0" dirty="0"/>
              <a:t> is called the link function.</a:t>
            </a:r>
            <a:endParaRPr lang="en-US" dirty="0"/>
          </a:p>
        </p:txBody>
      </p:sp>
      <p:sp>
        <p:nvSpPr>
          <p:cNvPr id="4" name="Slide Number Placeholder 3"/>
          <p:cNvSpPr>
            <a:spLocks noGrp="1"/>
          </p:cNvSpPr>
          <p:nvPr>
            <p:ph type="sldNum" sz="quarter" idx="10"/>
          </p:nvPr>
        </p:nvSpPr>
        <p:spPr/>
        <p:txBody>
          <a:bodyPr/>
          <a:lstStyle/>
          <a:p>
            <a:fld id="{D86C61C7-BD27-4CBB-93DB-F70B02BA70A2}" type="slidenum">
              <a:rPr lang="en-US" smtClean="0"/>
              <a:t>28</a:t>
            </a:fld>
            <a:endParaRPr lang="en-US"/>
          </a:p>
        </p:txBody>
      </p:sp>
    </p:spTree>
    <p:extLst>
      <p:ext uri="{BB962C8B-B14F-4D97-AF65-F5344CB8AC3E}">
        <p14:creationId xmlns:p14="http://schemas.microsoft.com/office/powerpoint/2010/main" val="219840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 can be an positive real number.  If</a:t>
            </a:r>
            <a:r>
              <a:rPr lang="en-US" baseline="0" dirty="0"/>
              <a:t> it is larger than 1, however, it wouldn’t make sense for this to be the probability for a BER(p) distribution.  That’s why we use Poisson.</a:t>
            </a:r>
            <a:endParaRPr lang="en-US" dirty="0"/>
          </a:p>
        </p:txBody>
      </p:sp>
      <p:sp>
        <p:nvSpPr>
          <p:cNvPr id="4" name="Slide Number Placeholder 3"/>
          <p:cNvSpPr>
            <a:spLocks noGrp="1"/>
          </p:cNvSpPr>
          <p:nvPr>
            <p:ph type="sldNum" sz="quarter" idx="10"/>
          </p:nvPr>
        </p:nvSpPr>
        <p:spPr/>
        <p:txBody>
          <a:bodyPr/>
          <a:lstStyle/>
          <a:p>
            <a:fld id="{D86C61C7-BD27-4CBB-93DB-F70B02BA70A2}" type="slidenum">
              <a:rPr lang="en-US" smtClean="0"/>
              <a:t>30</a:t>
            </a:fld>
            <a:endParaRPr lang="en-US"/>
          </a:p>
        </p:txBody>
      </p:sp>
    </p:spTree>
    <p:extLst>
      <p:ext uri="{BB962C8B-B14F-4D97-AF65-F5344CB8AC3E}">
        <p14:creationId xmlns:p14="http://schemas.microsoft.com/office/powerpoint/2010/main" val="266276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that indication for ECMO is a nominal variable with three levels: Respiratory, Cardiac, and eCPR.</a:t>
            </a:r>
            <a:endParaRPr lang="en-US" dirty="0"/>
          </a:p>
        </p:txBody>
      </p:sp>
      <p:sp>
        <p:nvSpPr>
          <p:cNvPr id="4" name="Slide Number Placeholder 3"/>
          <p:cNvSpPr>
            <a:spLocks noGrp="1"/>
          </p:cNvSpPr>
          <p:nvPr>
            <p:ph type="sldNum" sz="quarter" idx="10"/>
          </p:nvPr>
        </p:nvSpPr>
        <p:spPr/>
        <p:txBody>
          <a:bodyPr/>
          <a:lstStyle/>
          <a:p>
            <a:fld id="{D86C61C7-BD27-4CBB-93DB-F70B02BA70A2}" type="slidenum">
              <a:rPr lang="en-US" smtClean="0"/>
              <a:t>39</a:t>
            </a:fld>
            <a:endParaRPr lang="en-US"/>
          </a:p>
        </p:txBody>
      </p:sp>
    </p:spTree>
    <p:extLst>
      <p:ext uri="{BB962C8B-B14F-4D97-AF65-F5344CB8AC3E}">
        <p14:creationId xmlns:p14="http://schemas.microsoft.com/office/powerpoint/2010/main" val="52721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and y are some measurement. Both men and women are included in this sample.</a:t>
            </a:r>
          </a:p>
          <a:p>
            <a:endParaRPr lang="en-US" dirty="0"/>
          </a:p>
          <a:p>
            <a:r>
              <a:rPr lang="en-US" dirty="0"/>
              <a:t>Code:</a:t>
            </a:r>
          </a:p>
          <a:p>
            <a:endParaRPr lang="en-US" dirty="0"/>
          </a:p>
          <a:p>
            <a:r>
              <a:rPr lang="en-US" dirty="0"/>
              <a:t>%let slope1 = 1;</a:t>
            </a:r>
          </a:p>
          <a:p>
            <a:r>
              <a:rPr lang="en-US" dirty="0"/>
              <a:t>%let slope2 = 2;</a:t>
            </a:r>
          </a:p>
          <a:p>
            <a:r>
              <a:rPr lang="en-US" dirty="0"/>
              <a:t>%let intercept1 = 0;</a:t>
            </a:r>
          </a:p>
          <a:p>
            <a:r>
              <a:rPr lang="en-US" dirty="0"/>
              <a:t>%let intercept2 = 1;</a:t>
            </a:r>
          </a:p>
          <a:p>
            <a:r>
              <a:rPr lang="en-US" dirty="0"/>
              <a:t>data a;</a:t>
            </a:r>
          </a:p>
          <a:p>
            <a:r>
              <a:rPr lang="en-US" dirty="0"/>
              <a:t>	do i = 1 to 2;</a:t>
            </a:r>
          </a:p>
          <a:p>
            <a:r>
              <a:rPr lang="en-US" dirty="0"/>
              <a:t>		do j = 1 to 50;</a:t>
            </a:r>
          </a:p>
          <a:p>
            <a:r>
              <a:rPr lang="en-US" dirty="0"/>
              <a:t>			x=rand('NORMAL');</a:t>
            </a:r>
          </a:p>
          <a:p>
            <a:r>
              <a:rPr lang="en-US" dirty="0"/>
              <a:t>			if i = 1 then y=&amp;intercept1 + &amp;slope1*x + rand('NORMAL');</a:t>
            </a:r>
          </a:p>
          <a:p>
            <a:r>
              <a:rPr lang="en-US" dirty="0"/>
              <a:t>			else y=&amp;intercept2 + &amp;slope2*x + rand('NORMAL');</a:t>
            </a:r>
          </a:p>
          <a:p>
            <a:r>
              <a:rPr lang="en-US" dirty="0"/>
              <a:t>			male = (i = 1);</a:t>
            </a:r>
          </a:p>
          <a:p>
            <a:r>
              <a:rPr lang="en-US" dirty="0"/>
              <a:t>			output;</a:t>
            </a:r>
          </a:p>
          <a:p>
            <a:r>
              <a:rPr lang="en-US" dirty="0"/>
              <a:t>		end;</a:t>
            </a:r>
          </a:p>
          <a:p>
            <a:r>
              <a:rPr lang="en-US" dirty="0"/>
              <a:t>	end;</a:t>
            </a:r>
          </a:p>
          <a:p>
            <a:r>
              <a:rPr lang="en-US" dirty="0"/>
              <a:t>run;</a:t>
            </a:r>
          </a:p>
          <a:p>
            <a:endParaRPr lang="en-US" dirty="0"/>
          </a:p>
          <a:p>
            <a:endParaRPr lang="en-US" dirty="0"/>
          </a:p>
          <a:p>
            <a:r>
              <a:rPr lang="en-US" dirty="0" err="1"/>
              <a:t>ods</a:t>
            </a:r>
            <a:r>
              <a:rPr lang="en-US" dirty="0"/>
              <a:t> graphics/width = 3in; /* 3in for half-width, 6.5 for full-width */</a:t>
            </a:r>
          </a:p>
          <a:p>
            <a:r>
              <a:rPr lang="en-US" dirty="0" err="1"/>
              <a:t>ods</a:t>
            </a:r>
            <a:r>
              <a:rPr lang="en-US" dirty="0"/>
              <a:t> pdf file = "c:\users\rreeder\desktop\pic.pdf";</a:t>
            </a:r>
          </a:p>
          <a:p>
            <a:r>
              <a:rPr lang="en-US" dirty="0"/>
              <a:t>proc template;</a:t>
            </a:r>
          </a:p>
          <a:p>
            <a:r>
              <a:rPr lang="en-US" dirty="0"/>
              <a:t>define </a:t>
            </a:r>
            <a:r>
              <a:rPr lang="en-US" dirty="0" err="1"/>
              <a:t>statgraph</a:t>
            </a:r>
            <a:r>
              <a:rPr lang="en-US" dirty="0"/>
              <a:t> </a:t>
            </a:r>
            <a:r>
              <a:rPr lang="en-US" dirty="0" err="1"/>
              <a:t>sgdesign</a:t>
            </a:r>
            <a:r>
              <a:rPr lang="en-US" dirty="0"/>
              <a:t>;</a:t>
            </a:r>
          </a:p>
          <a:p>
            <a:r>
              <a:rPr lang="en-US" dirty="0"/>
              <a:t>dynamic _X _Y _I;</a:t>
            </a:r>
          </a:p>
          <a:p>
            <a:r>
              <a:rPr lang="en-US" dirty="0" err="1"/>
              <a:t>begingraph</a:t>
            </a:r>
            <a:r>
              <a:rPr lang="en-US" dirty="0"/>
              <a:t>;</a:t>
            </a:r>
          </a:p>
          <a:p>
            <a:r>
              <a:rPr lang="en-US" dirty="0"/>
              <a:t>   </a:t>
            </a:r>
            <a:r>
              <a:rPr lang="en-US" dirty="0" err="1"/>
              <a:t>entrytitle</a:t>
            </a:r>
            <a:r>
              <a:rPr lang="en-US" dirty="0"/>
              <a:t> </a:t>
            </a:r>
            <a:r>
              <a:rPr lang="en-US" dirty="0" err="1"/>
              <a:t>halign</a:t>
            </a:r>
            <a:r>
              <a:rPr lang="en-US" dirty="0"/>
              <a:t>=center 'Type in your title...';</a:t>
            </a:r>
          </a:p>
          <a:p>
            <a:r>
              <a:rPr lang="en-US" dirty="0"/>
              <a:t>   </a:t>
            </a:r>
            <a:r>
              <a:rPr lang="en-US" dirty="0" err="1"/>
              <a:t>entryfootnote</a:t>
            </a:r>
            <a:r>
              <a:rPr lang="en-US" dirty="0"/>
              <a:t> </a:t>
            </a:r>
            <a:r>
              <a:rPr lang="en-US" dirty="0" err="1"/>
              <a:t>halign</a:t>
            </a:r>
            <a:r>
              <a:rPr lang="en-US" dirty="0"/>
              <a:t>=left 'Type in your footnote...';</a:t>
            </a:r>
          </a:p>
          <a:p>
            <a:r>
              <a:rPr lang="en-US" dirty="0"/>
              <a:t>   layout lattice / </a:t>
            </a:r>
            <a:r>
              <a:rPr lang="en-US" dirty="0" err="1"/>
              <a:t>rowdatarange</a:t>
            </a:r>
            <a:r>
              <a:rPr lang="en-US" dirty="0"/>
              <a:t>=data </a:t>
            </a:r>
            <a:r>
              <a:rPr lang="en-US" dirty="0" err="1"/>
              <a:t>columndatarange</a:t>
            </a:r>
            <a:r>
              <a:rPr lang="en-US" dirty="0"/>
              <a:t>=data </a:t>
            </a:r>
            <a:r>
              <a:rPr lang="en-US" dirty="0" err="1"/>
              <a:t>rowgutter</a:t>
            </a:r>
            <a:r>
              <a:rPr lang="en-US" dirty="0"/>
              <a:t>=10 </a:t>
            </a:r>
            <a:r>
              <a:rPr lang="en-US" dirty="0" err="1"/>
              <a:t>columngutter</a:t>
            </a:r>
            <a:r>
              <a:rPr lang="en-US" dirty="0"/>
              <a:t>=10;</a:t>
            </a:r>
          </a:p>
          <a:p>
            <a:r>
              <a:rPr lang="en-US" dirty="0"/>
              <a:t>      layout overlay;</a:t>
            </a:r>
          </a:p>
          <a:p>
            <a:r>
              <a:rPr lang="en-US" dirty="0"/>
              <a:t>         scatterplot x=_X y=_Y / group=_I name='scatter';</a:t>
            </a:r>
          </a:p>
          <a:p>
            <a:r>
              <a:rPr lang="en-US" dirty="0"/>
              <a:t>      </a:t>
            </a:r>
            <a:r>
              <a:rPr lang="en-US" dirty="0" err="1"/>
              <a:t>endlayout</a:t>
            </a:r>
            <a:r>
              <a:rPr lang="en-US" dirty="0"/>
              <a:t>;</a:t>
            </a:r>
          </a:p>
          <a:p>
            <a:r>
              <a:rPr lang="en-US" dirty="0"/>
              <a:t>   </a:t>
            </a:r>
            <a:r>
              <a:rPr lang="en-US" dirty="0" err="1"/>
              <a:t>endlayout</a:t>
            </a:r>
            <a:r>
              <a:rPr lang="en-US" dirty="0"/>
              <a:t>;</a:t>
            </a:r>
          </a:p>
          <a:p>
            <a:r>
              <a:rPr lang="en-US" dirty="0" err="1"/>
              <a:t>endgraph</a:t>
            </a:r>
            <a:r>
              <a:rPr lang="en-US" dirty="0"/>
              <a:t>;</a:t>
            </a:r>
          </a:p>
          <a:p>
            <a:r>
              <a:rPr lang="en-US" dirty="0"/>
              <a:t>end;</a:t>
            </a:r>
          </a:p>
          <a:p>
            <a:r>
              <a:rPr lang="en-US" dirty="0"/>
              <a:t>run;</a:t>
            </a:r>
          </a:p>
          <a:p>
            <a:endParaRPr lang="en-US" dirty="0"/>
          </a:p>
          <a:p>
            <a:r>
              <a:rPr lang="en-US" dirty="0"/>
              <a:t>proc </a:t>
            </a:r>
            <a:r>
              <a:rPr lang="en-US" dirty="0" err="1"/>
              <a:t>sgrender</a:t>
            </a:r>
            <a:r>
              <a:rPr lang="en-US" dirty="0"/>
              <a:t> data=WORK.A template=</a:t>
            </a:r>
            <a:r>
              <a:rPr lang="en-US" dirty="0" err="1"/>
              <a:t>sgdesign</a:t>
            </a:r>
            <a:r>
              <a:rPr lang="en-US" dirty="0"/>
              <a:t>;</a:t>
            </a:r>
          </a:p>
          <a:p>
            <a:r>
              <a:rPr lang="en-US" dirty="0"/>
              <a:t>dynamic _X="X" _Y="Y" _I="I";</a:t>
            </a:r>
          </a:p>
          <a:p>
            <a:r>
              <a:rPr lang="en-US" dirty="0"/>
              <a:t>run;</a:t>
            </a:r>
          </a:p>
          <a:p>
            <a:endParaRPr lang="en-US" dirty="0"/>
          </a:p>
          <a:p>
            <a:r>
              <a:rPr lang="en-US" dirty="0" err="1"/>
              <a:t>ods</a:t>
            </a:r>
            <a:r>
              <a:rPr lang="en-US" dirty="0"/>
              <a:t> pdf close;</a:t>
            </a:r>
          </a:p>
          <a:p>
            <a:r>
              <a:rPr lang="en-US" dirty="0" err="1"/>
              <a:t>ods</a:t>
            </a:r>
            <a:r>
              <a:rPr lang="en-US" dirty="0"/>
              <a:t> graphics/reset=width;</a:t>
            </a:r>
          </a:p>
          <a:p>
            <a:endParaRPr lang="en-US" dirty="0"/>
          </a:p>
          <a:p>
            <a:r>
              <a:rPr lang="en-US" dirty="0"/>
              <a:t>proc </a:t>
            </a:r>
            <a:r>
              <a:rPr lang="en-US" dirty="0" err="1"/>
              <a:t>genmod</a:t>
            </a:r>
            <a:r>
              <a:rPr lang="en-US" dirty="0"/>
              <a:t> data = a;</a:t>
            </a:r>
          </a:p>
          <a:p>
            <a:r>
              <a:rPr lang="en-US" dirty="0"/>
              <a:t>	model y = x male x*male;</a:t>
            </a:r>
          </a:p>
          <a:p>
            <a:r>
              <a:rPr lang="en-US" dirty="0"/>
              <a:t>run;</a:t>
            </a:r>
          </a:p>
        </p:txBody>
      </p:sp>
      <p:sp>
        <p:nvSpPr>
          <p:cNvPr id="4" name="Slide Number Placeholder 3"/>
          <p:cNvSpPr>
            <a:spLocks noGrp="1"/>
          </p:cNvSpPr>
          <p:nvPr>
            <p:ph type="sldNum" sz="quarter" idx="5"/>
          </p:nvPr>
        </p:nvSpPr>
        <p:spPr/>
        <p:txBody>
          <a:bodyPr/>
          <a:lstStyle/>
          <a:p>
            <a:fld id="{D86C61C7-BD27-4CBB-93DB-F70B02BA70A2}" type="slidenum">
              <a:rPr lang="en-US" smtClean="0"/>
              <a:t>40</a:t>
            </a:fld>
            <a:endParaRPr lang="en-US"/>
          </a:p>
        </p:txBody>
      </p:sp>
    </p:spTree>
    <p:extLst>
      <p:ext uri="{BB962C8B-B14F-4D97-AF65-F5344CB8AC3E}">
        <p14:creationId xmlns:p14="http://schemas.microsoft.com/office/powerpoint/2010/main" val="193959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Residuals look fine.</a:t>
            </a:r>
          </a:p>
        </p:txBody>
      </p:sp>
      <p:sp>
        <p:nvSpPr>
          <p:cNvPr id="4" name="Slide Number Placeholder 3"/>
          <p:cNvSpPr>
            <a:spLocks noGrp="1"/>
          </p:cNvSpPr>
          <p:nvPr>
            <p:ph type="sldNum" sz="quarter" idx="5"/>
          </p:nvPr>
        </p:nvSpPr>
        <p:spPr/>
        <p:txBody>
          <a:bodyPr/>
          <a:lstStyle/>
          <a:p>
            <a:fld id="{D86C61C7-BD27-4CBB-93DB-F70B02BA70A2}" type="slidenum">
              <a:rPr lang="en-US" smtClean="0"/>
              <a:t>41</a:t>
            </a:fld>
            <a:endParaRPr lang="en-US"/>
          </a:p>
        </p:txBody>
      </p:sp>
    </p:spTree>
    <p:extLst>
      <p:ext uri="{BB962C8B-B14F-4D97-AF65-F5344CB8AC3E}">
        <p14:creationId xmlns:p14="http://schemas.microsoft.com/office/powerpoint/2010/main" val="23235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Residuals look fine.</a:t>
            </a:r>
          </a:p>
        </p:txBody>
      </p:sp>
      <p:sp>
        <p:nvSpPr>
          <p:cNvPr id="4" name="Slide Number Placeholder 3"/>
          <p:cNvSpPr>
            <a:spLocks noGrp="1"/>
          </p:cNvSpPr>
          <p:nvPr>
            <p:ph type="sldNum" sz="quarter" idx="5"/>
          </p:nvPr>
        </p:nvSpPr>
        <p:spPr/>
        <p:txBody>
          <a:bodyPr/>
          <a:lstStyle/>
          <a:p>
            <a:fld id="{D86C61C7-BD27-4CBB-93DB-F70B02BA70A2}" type="slidenum">
              <a:rPr lang="en-US" smtClean="0"/>
              <a:t>42</a:t>
            </a:fld>
            <a:endParaRPr lang="en-US"/>
          </a:p>
        </p:txBody>
      </p:sp>
    </p:spTree>
    <p:extLst>
      <p:ext uri="{BB962C8B-B14F-4D97-AF65-F5344CB8AC3E}">
        <p14:creationId xmlns:p14="http://schemas.microsoft.com/office/powerpoint/2010/main" val="275560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are women and blue are men. Notice that they have different slopes and different intercepts.</a:t>
            </a:r>
          </a:p>
        </p:txBody>
      </p:sp>
      <p:sp>
        <p:nvSpPr>
          <p:cNvPr id="4" name="Slide Number Placeholder 3"/>
          <p:cNvSpPr>
            <a:spLocks noGrp="1"/>
          </p:cNvSpPr>
          <p:nvPr>
            <p:ph type="sldNum" sz="quarter" idx="5"/>
          </p:nvPr>
        </p:nvSpPr>
        <p:spPr/>
        <p:txBody>
          <a:bodyPr/>
          <a:lstStyle/>
          <a:p>
            <a:fld id="{D86C61C7-BD27-4CBB-93DB-F70B02BA70A2}" type="slidenum">
              <a:rPr lang="en-US" smtClean="0"/>
              <a:t>44</a:t>
            </a:fld>
            <a:endParaRPr lang="en-US"/>
          </a:p>
        </p:txBody>
      </p:sp>
    </p:spTree>
    <p:extLst>
      <p:ext uri="{BB962C8B-B14F-4D97-AF65-F5344CB8AC3E}">
        <p14:creationId xmlns:p14="http://schemas.microsoft.com/office/powerpoint/2010/main" val="137953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the expected value of Y. EY = b0 +b1*male + b2*x +b3*(x*male).  Write down E(</a:t>
            </a:r>
            <a:r>
              <a:rPr lang="en-US" dirty="0" err="1"/>
              <a:t>Y|male</a:t>
            </a:r>
            <a:r>
              <a:rPr lang="en-US" dirty="0"/>
              <a:t>) and E(</a:t>
            </a:r>
            <a:r>
              <a:rPr lang="en-US" dirty="0" err="1"/>
              <a:t>Y|female</a:t>
            </a:r>
            <a:r>
              <a:rPr lang="en-US" dirty="0"/>
              <a:t>).</a:t>
            </a:r>
          </a:p>
        </p:txBody>
      </p:sp>
      <p:sp>
        <p:nvSpPr>
          <p:cNvPr id="4" name="Slide Number Placeholder 3"/>
          <p:cNvSpPr>
            <a:spLocks noGrp="1"/>
          </p:cNvSpPr>
          <p:nvPr>
            <p:ph type="sldNum" sz="quarter" idx="5"/>
          </p:nvPr>
        </p:nvSpPr>
        <p:spPr/>
        <p:txBody>
          <a:bodyPr/>
          <a:lstStyle/>
          <a:p>
            <a:fld id="{D86C61C7-BD27-4CBB-93DB-F70B02BA70A2}" type="slidenum">
              <a:rPr lang="en-US" smtClean="0"/>
              <a:t>46</a:t>
            </a:fld>
            <a:endParaRPr lang="en-US"/>
          </a:p>
        </p:txBody>
      </p:sp>
    </p:spTree>
    <p:extLst>
      <p:ext uri="{BB962C8B-B14F-4D97-AF65-F5344CB8AC3E}">
        <p14:creationId xmlns:p14="http://schemas.microsoft.com/office/powerpoint/2010/main" val="392576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PaO2 is the partial pressure of oxygen in arterial blood, and it measure how well oxygen is able to move from the lungs to the blood. Severe illness can impact this.</a:t>
            </a:r>
          </a:p>
        </p:txBody>
      </p:sp>
      <p:sp>
        <p:nvSpPr>
          <p:cNvPr id="4" name="Slide Number Placeholder 3"/>
          <p:cNvSpPr>
            <a:spLocks noGrp="1"/>
          </p:cNvSpPr>
          <p:nvPr>
            <p:ph type="sldNum" sz="quarter" idx="5"/>
          </p:nvPr>
        </p:nvSpPr>
        <p:spPr/>
        <p:txBody>
          <a:bodyPr/>
          <a:lstStyle/>
          <a:p>
            <a:fld id="{D86C61C7-BD27-4CBB-93DB-F70B02BA70A2}" type="slidenum">
              <a:rPr lang="en-US" smtClean="0"/>
              <a:t>6</a:t>
            </a:fld>
            <a:endParaRPr lang="en-US"/>
          </a:p>
        </p:txBody>
      </p:sp>
    </p:spTree>
    <p:extLst>
      <p:ext uri="{BB962C8B-B14F-4D97-AF65-F5344CB8AC3E}">
        <p14:creationId xmlns:p14="http://schemas.microsoft.com/office/powerpoint/2010/main" val="345476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C61C7-BD27-4CBB-93DB-F70B02BA70A2}" type="slidenum">
              <a:rPr lang="en-US" smtClean="0"/>
              <a:t>55</a:t>
            </a:fld>
            <a:endParaRPr lang="en-US"/>
          </a:p>
        </p:txBody>
      </p:sp>
    </p:spTree>
    <p:extLst>
      <p:ext uri="{BB962C8B-B14F-4D97-AF65-F5344CB8AC3E}">
        <p14:creationId xmlns:p14="http://schemas.microsoft.com/office/powerpoint/2010/main" val="18912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the model and how do we interpret it?</a:t>
            </a:r>
          </a:p>
        </p:txBody>
      </p:sp>
      <p:sp>
        <p:nvSpPr>
          <p:cNvPr id="4" name="Slide Number Placeholder 3"/>
          <p:cNvSpPr>
            <a:spLocks noGrp="1"/>
          </p:cNvSpPr>
          <p:nvPr>
            <p:ph type="sldNum" sz="quarter" idx="5"/>
          </p:nvPr>
        </p:nvSpPr>
        <p:spPr/>
        <p:txBody>
          <a:bodyPr/>
          <a:lstStyle/>
          <a:p>
            <a:fld id="{D86C61C7-BD27-4CBB-93DB-F70B02BA70A2}" type="slidenum">
              <a:rPr lang="en-US" smtClean="0"/>
              <a:t>10</a:t>
            </a:fld>
            <a:endParaRPr lang="en-US"/>
          </a:p>
        </p:txBody>
      </p:sp>
    </p:spTree>
    <p:extLst>
      <p:ext uri="{BB962C8B-B14F-4D97-AF65-F5344CB8AC3E}">
        <p14:creationId xmlns:p14="http://schemas.microsoft.com/office/powerpoint/2010/main" val="135427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Turns out, the results are the same under the present assumptions.</a:t>
            </a:r>
          </a:p>
          <a:p>
            <a:endParaRPr lang="en-US" dirty="0"/>
          </a:p>
        </p:txBody>
      </p:sp>
      <p:sp>
        <p:nvSpPr>
          <p:cNvPr id="4" name="Slide Number Placeholder 3"/>
          <p:cNvSpPr>
            <a:spLocks noGrp="1"/>
          </p:cNvSpPr>
          <p:nvPr>
            <p:ph type="sldNum" sz="quarter" idx="5"/>
          </p:nvPr>
        </p:nvSpPr>
        <p:spPr/>
        <p:txBody>
          <a:bodyPr/>
          <a:lstStyle/>
          <a:p>
            <a:fld id="{D86C61C7-BD27-4CBB-93DB-F70B02BA70A2}" type="slidenum">
              <a:rPr lang="en-US" smtClean="0"/>
              <a:t>13</a:t>
            </a:fld>
            <a:endParaRPr lang="en-US"/>
          </a:p>
        </p:txBody>
      </p:sp>
    </p:spTree>
    <p:extLst>
      <p:ext uri="{BB962C8B-B14F-4D97-AF65-F5344CB8AC3E}">
        <p14:creationId xmlns:p14="http://schemas.microsoft.com/office/powerpoint/2010/main" val="165159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 include:</a:t>
            </a:r>
          </a:p>
          <a:p>
            <a:pPr marL="228600" indent="-228600">
              <a:buAutoNum type="arabicPeriod"/>
            </a:pPr>
            <a:r>
              <a:rPr lang="en-US" dirty="0"/>
              <a:t>Discretizing x.</a:t>
            </a:r>
          </a:p>
          <a:p>
            <a:pPr marL="228600" indent="-228600">
              <a:buAutoNum type="arabicPeriod"/>
            </a:pPr>
            <a:r>
              <a:rPr lang="en-US" dirty="0"/>
              <a:t>Add a quadratic term in the regression.</a:t>
            </a:r>
          </a:p>
        </p:txBody>
      </p:sp>
      <p:sp>
        <p:nvSpPr>
          <p:cNvPr id="4" name="Slide Number Placeholder 3"/>
          <p:cNvSpPr>
            <a:spLocks noGrp="1"/>
          </p:cNvSpPr>
          <p:nvPr>
            <p:ph type="sldNum" sz="quarter" idx="5"/>
          </p:nvPr>
        </p:nvSpPr>
        <p:spPr/>
        <p:txBody>
          <a:bodyPr/>
          <a:lstStyle/>
          <a:p>
            <a:fld id="{D86C61C7-BD27-4CBB-93DB-F70B02BA70A2}" type="slidenum">
              <a:rPr lang="en-US" smtClean="0"/>
              <a:t>18</a:t>
            </a:fld>
            <a:endParaRPr lang="en-US"/>
          </a:p>
        </p:txBody>
      </p:sp>
    </p:spTree>
    <p:extLst>
      <p:ext uri="{BB962C8B-B14F-4D97-AF65-F5344CB8AC3E}">
        <p14:creationId xmlns:p14="http://schemas.microsoft.com/office/powerpoint/2010/main" val="187893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solutions include </a:t>
            </a:r>
          </a:p>
          <a:p>
            <a:pPr marL="228600" indent="-228600">
              <a:buAutoNum type="arabicPeriod"/>
            </a:pPr>
            <a:r>
              <a:rPr lang="en-US" dirty="0"/>
              <a:t>Apply a variance stabilizing transformation, e.g. sqrt (weak) or log (strong).</a:t>
            </a:r>
          </a:p>
          <a:p>
            <a:pPr marL="228600" indent="-228600">
              <a:buAutoNum type="arabicPeriod"/>
            </a:pPr>
            <a:r>
              <a:rPr lang="en-US" dirty="0"/>
              <a:t>Weighted least squares regression. This means that observations are weighted according to the amount of statistical information they provide. When the variance is large, the weight is smaller because each observation provides less information about the true underlying relationship (line). </a:t>
            </a:r>
          </a:p>
        </p:txBody>
      </p:sp>
      <p:sp>
        <p:nvSpPr>
          <p:cNvPr id="4" name="Slide Number Placeholder 3"/>
          <p:cNvSpPr>
            <a:spLocks noGrp="1"/>
          </p:cNvSpPr>
          <p:nvPr>
            <p:ph type="sldNum" sz="quarter" idx="5"/>
          </p:nvPr>
        </p:nvSpPr>
        <p:spPr/>
        <p:txBody>
          <a:bodyPr/>
          <a:lstStyle/>
          <a:p>
            <a:fld id="{D86C61C7-BD27-4CBB-93DB-F70B02BA70A2}" type="slidenum">
              <a:rPr lang="en-US" smtClean="0"/>
              <a:t>19</a:t>
            </a:fld>
            <a:endParaRPr lang="en-US"/>
          </a:p>
        </p:txBody>
      </p:sp>
    </p:spTree>
    <p:extLst>
      <p:ext uri="{BB962C8B-B14F-4D97-AF65-F5344CB8AC3E}">
        <p14:creationId xmlns:p14="http://schemas.microsoft.com/office/powerpoint/2010/main" val="114683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E156AA2-0819-44B2-80F3-FD5224EEDECE}" type="slidenum">
              <a:rPr lang="en-US" altLang="en-US"/>
              <a:pPr/>
              <a:t>20</a:t>
            </a:fld>
            <a:endParaRPr lang="en-US" altLang="en-US"/>
          </a:p>
        </p:txBody>
      </p:sp>
      <p:sp>
        <p:nvSpPr>
          <p:cNvPr id="1018882" name="Rectangle 2"/>
          <p:cNvSpPr>
            <a:spLocks noChangeArrowheads="1"/>
          </p:cNvSpPr>
          <p:nvPr/>
        </p:nvSpPr>
        <p:spPr bwMode="auto">
          <a:xfrm>
            <a:off x="388620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883" name="Rectangle 3"/>
          <p:cNvSpPr>
            <a:spLocks noChangeArrowheads="1"/>
          </p:cNvSpPr>
          <p:nvPr/>
        </p:nvSpPr>
        <p:spPr bwMode="auto">
          <a:xfrm>
            <a:off x="0" y="8774113"/>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884" name="Rectangle 4"/>
          <p:cNvSpPr>
            <a:spLocks noChangeArrowheads="1"/>
          </p:cNvSpP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885" name="Rectangle 5"/>
          <p:cNvSpPr>
            <a:spLocks noGrp="1" noChangeArrowheads="1"/>
          </p:cNvSpPr>
          <p:nvPr>
            <p:ph type="body" idx="1"/>
          </p:nvPr>
        </p:nvSpPr>
        <p:spPr>
          <a:xfrm>
            <a:off x="914400" y="4464050"/>
            <a:ext cx="5029200" cy="4079875"/>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t>Note that we can resolve this issue by controlling for time or season.</a:t>
            </a:r>
          </a:p>
        </p:txBody>
      </p:sp>
      <p:sp>
        <p:nvSpPr>
          <p:cNvPr id="1018886" name="Rectangle 6"/>
          <p:cNvSpPr>
            <a:spLocks noGrp="1" noRot="1" noChangeAspect="1" noChangeArrowheads="1" noTextEdit="1"/>
          </p:cNvSpPr>
          <p:nvPr>
            <p:ph type="sldImg"/>
          </p:nvPr>
        </p:nvSpPr>
        <p:spPr>
          <a:xfrm>
            <a:off x="1128713" y="698500"/>
            <a:ext cx="4602162" cy="3451225"/>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77136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b0 = 5;</a:t>
            </a:r>
          </a:p>
          <a:p>
            <a:r>
              <a:rPr lang="en-US" dirty="0"/>
              <a:t>%let b1 = 2;</a:t>
            </a:r>
          </a:p>
          <a:p>
            <a:r>
              <a:rPr lang="en-US" dirty="0"/>
              <a:t>%let b2 = 10;</a:t>
            </a:r>
          </a:p>
          <a:p>
            <a:r>
              <a:rPr lang="en-US" dirty="0"/>
              <a:t>data a;</a:t>
            </a:r>
          </a:p>
          <a:p>
            <a:r>
              <a:rPr lang="en-US" dirty="0"/>
              <a:t>	do index = 1 to 200;</a:t>
            </a:r>
          </a:p>
          <a:p>
            <a:r>
              <a:rPr lang="en-US" dirty="0"/>
              <a:t>		x= rand('NORMAL');</a:t>
            </a:r>
          </a:p>
          <a:p>
            <a:r>
              <a:rPr lang="en-US" dirty="0"/>
              <a:t>		t= rand('UNIFORM');</a:t>
            </a:r>
          </a:p>
          <a:p>
            <a:r>
              <a:rPr lang="en-US" dirty="0"/>
              <a:t>		y = &amp;b0 + &amp;b1*x + &amp;b2*t + rand('NORMAL');</a:t>
            </a:r>
          </a:p>
          <a:p>
            <a:r>
              <a:rPr lang="en-US" dirty="0"/>
              <a:t>		output;</a:t>
            </a:r>
          </a:p>
          <a:p>
            <a:r>
              <a:rPr lang="en-US" dirty="0"/>
              <a:t>	end;</a:t>
            </a:r>
          </a:p>
          <a:p>
            <a:r>
              <a:rPr lang="en-US" dirty="0"/>
              <a:t>run;</a:t>
            </a:r>
          </a:p>
          <a:p>
            <a:endParaRPr lang="en-US" dirty="0"/>
          </a:p>
          <a:p>
            <a:r>
              <a:rPr lang="en-US" dirty="0"/>
              <a:t>proc reg data = a;</a:t>
            </a:r>
          </a:p>
          <a:p>
            <a:r>
              <a:rPr lang="en-US" dirty="0"/>
              <a:t>	model y = x;</a:t>
            </a:r>
          </a:p>
          <a:p>
            <a:r>
              <a:rPr lang="en-US" dirty="0"/>
              <a:t>	var t;</a:t>
            </a:r>
          </a:p>
          <a:p>
            <a:r>
              <a:rPr lang="en-US" dirty="0"/>
              <a:t>	plot student.*t;</a:t>
            </a:r>
          </a:p>
          <a:p>
            <a:r>
              <a:rPr lang="en-US" dirty="0"/>
              <a:t>quit;</a:t>
            </a:r>
          </a:p>
        </p:txBody>
      </p:sp>
      <p:sp>
        <p:nvSpPr>
          <p:cNvPr id="4" name="Slide Number Placeholder 3"/>
          <p:cNvSpPr>
            <a:spLocks noGrp="1"/>
          </p:cNvSpPr>
          <p:nvPr>
            <p:ph type="sldNum" sz="quarter" idx="5"/>
          </p:nvPr>
        </p:nvSpPr>
        <p:spPr/>
        <p:txBody>
          <a:bodyPr/>
          <a:lstStyle/>
          <a:p>
            <a:fld id="{D86C61C7-BD27-4CBB-93DB-F70B02BA70A2}" type="slidenum">
              <a:rPr lang="en-US" smtClean="0"/>
              <a:t>21</a:t>
            </a:fld>
            <a:endParaRPr lang="en-US"/>
          </a:p>
        </p:txBody>
      </p:sp>
    </p:spTree>
    <p:extLst>
      <p:ext uri="{BB962C8B-B14F-4D97-AF65-F5344CB8AC3E}">
        <p14:creationId xmlns:p14="http://schemas.microsoft.com/office/powerpoint/2010/main" val="375297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C61C7-BD27-4CBB-93DB-F70B02BA70A2}" type="slidenum">
              <a:rPr lang="en-US" smtClean="0"/>
              <a:t>24</a:t>
            </a:fld>
            <a:endParaRPr lang="en-US"/>
          </a:p>
        </p:txBody>
      </p:sp>
    </p:spTree>
    <p:extLst>
      <p:ext uri="{BB962C8B-B14F-4D97-AF65-F5344CB8AC3E}">
        <p14:creationId xmlns:p14="http://schemas.microsoft.com/office/powerpoint/2010/main" val="222197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370389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303143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257337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82688" y="41513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5088" y="41513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62050" y="6243638"/>
            <a:ext cx="19050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657600" y="6243638"/>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7042150" y="6243638"/>
            <a:ext cx="1905000" cy="457200"/>
          </a:xfrm>
        </p:spPr>
        <p:txBody>
          <a:bodyPr/>
          <a:lstStyle>
            <a:lvl1pPr>
              <a:defRPr/>
            </a:lvl1pPr>
          </a:lstStyle>
          <a:p>
            <a:fld id="{69EEB007-237B-4DE2-AB0B-DFF3C2527CA9}" type="slidenum">
              <a:rPr lang="en-US" altLang="en-US"/>
              <a:pPr/>
              <a:t>‹#›</a:t>
            </a:fld>
            <a:endParaRPr lang="en-US" altLang="en-US"/>
          </a:p>
        </p:txBody>
      </p:sp>
    </p:spTree>
    <p:extLst>
      <p:ext uri="{BB962C8B-B14F-4D97-AF65-F5344CB8AC3E}">
        <p14:creationId xmlns:p14="http://schemas.microsoft.com/office/powerpoint/2010/main" val="5295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195533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206086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179035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147206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4540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4126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235244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55C2DF-A717-425F-AC2F-47F96B41AB34}"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6D0C2-80CA-4D6A-A22A-B36C57C34978}" type="slidenum">
              <a:rPr lang="en-US" smtClean="0"/>
              <a:pPr/>
              <a:t>‹#›</a:t>
            </a:fld>
            <a:endParaRPr lang="en-US"/>
          </a:p>
        </p:txBody>
      </p:sp>
    </p:spTree>
    <p:extLst>
      <p:ext uri="{BB962C8B-B14F-4D97-AF65-F5344CB8AC3E}">
        <p14:creationId xmlns:p14="http://schemas.microsoft.com/office/powerpoint/2010/main" val="229752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55C2DF-A717-425F-AC2F-47F96B41AB34}" type="datetimeFigureOut">
              <a:rPr lang="en-US" smtClean="0"/>
              <a:pPr/>
              <a:t>11/30/2021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86D0C2-80CA-4D6A-A22A-B36C57C34978}" type="slidenum">
              <a:rPr lang="en-US" smtClean="0"/>
              <a:pPr/>
              <a:t>‹#›</a:t>
            </a:fld>
            <a:endParaRPr lang="en-US"/>
          </a:p>
        </p:txBody>
      </p:sp>
    </p:spTree>
    <p:extLst>
      <p:ext uri="{BB962C8B-B14F-4D97-AF65-F5344CB8AC3E}">
        <p14:creationId xmlns:p14="http://schemas.microsoft.com/office/powerpoint/2010/main" val="11403273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ctrTitle"/>
          </p:nvPr>
        </p:nvSpPr>
        <p:spPr>
          <a:xfrm>
            <a:off x="457200" y="1122363"/>
            <a:ext cx="7543800" cy="2387600"/>
          </a:xfrm>
        </p:spPr>
        <p:txBody>
          <a:bodyPr>
            <a:normAutofit/>
          </a:bodyPr>
          <a:lstStyle/>
          <a:p>
            <a:r>
              <a:rPr lang="en-US" altLang="en-US" dirty="0"/>
              <a:t>Chapter 15</a:t>
            </a:r>
            <a:br>
              <a:rPr lang="en-US" altLang="en-US" dirty="0"/>
            </a:br>
            <a:r>
              <a:rPr lang="en-US" altLang="en-US" sz="3600" dirty="0"/>
              <a:t>Regression Modeling</a:t>
            </a:r>
            <a:br>
              <a:rPr lang="en-US" altLang="en-US" sz="2400" dirty="0"/>
            </a:br>
            <a:r>
              <a:rPr lang="en-US" altLang="en-US" sz="2400" dirty="0"/>
              <a:t>(Understanding interesting relationships between variables)</a:t>
            </a:r>
          </a:p>
        </p:txBody>
      </p:sp>
    </p:spTree>
    <p:extLst>
      <p:ext uri="{BB962C8B-B14F-4D97-AF65-F5344CB8AC3E}">
        <p14:creationId xmlns:p14="http://schemas.microsoft.com/office/powerpoint/2010/main" val="392537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CC4F7-AB8D-4D4D-8632-E1B43239029C}"/>
              </a:ext>
            </a:extLst>
          </p:cNvPr>
          <p:cNvPicPr>
            <a:picLocks noChangeAspect="1"/>
          </p:cNvPicPr>
          <p:nvPr/>
        </p:nvPicPr>
        <p:blipFill>
          <a:blip r:embed="rId3"/>
          <a:stretch>
            <a:fillRect/>
          </a:stretch>
        </p:blipFill>
        <p:spPr>
          <a:xfrm>
            <a:off x="133988" y="0"/>
            <a:ext cx="8876024" cy="6858000"/>
          </a:xfrm>
          <a:prstGeom prst="rect">
            <a:avLst/>
          </a:prstGeom>
        </p:spPr>
      </p:pic>
      <p:sp>
        <p:nvSpPr>
          <p:cNvPr id="5" name="Rectangle 4">
            <a:extLst>
              <a:ext uri="{FF2B5EF4-FFF2-40B4-BE49-F238E27FC236}">
                <a16:creationId xmlns:a16="http://schemas.microsoft.com/office/drawing/2014/main" id="{556AA5E7-C147-479D-B6C2-E38CF4B3156D}"/>
              </a:ext>
            </a:extLst>
          </p:cNvPr>
          <p:cNvSpPr/>
          <p:nvPr/>
        </p:nvSpPr>
        <p:spPr>
          <a:xfrm>
            <a:off x="6400800" y="2133600"/>
            <a:ext cx="2514600" cy="3048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911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CC4F7-AB8D-4D4D-8632-E1B43239029C}"/>
              </a:ext>
            </a:extLst>
          </p:cNvPr>
          <p:cNvPicPr>
            <a:picLocks noChangeAspect="1"/>
          </p:cNvPicPr>
          <p:nvPr/>
        </p:nvPicPr>
        <p:blipFill>
          <a:blip r:embed="rId2"/>
          <a:stretch>
            <a:fillRect/>
          </a:stretch>
        </p:blipFill>
        <p:spPr>
          <a:xfrm>
            <a:off x="133988" y="0"/>
            <a:ext cx="8876024" cy="6858000"/>
          </a:xfrm>
          <a:prstGeom prst="rect">
            <a:avLst/>
          </a:prstGeom>
        </p:spPr>
      </p:pic>
      <p:sp>
        <p:nvSpPr>
          <p:cNvPr id="5" name="Rectangle 4">
            <a:extLst>
              <a:ext uri="{FF2B5EF4-FFF2-40B4-BE49-F238E27FC236}">
                <a16:creationId xmlns:a16="http://schemas.microsoft.com/office/drawing/2014/main" id="{556AA5E7-C147-479D-B6C2-E38CF4B3156D}"/>
              </a:ext>
            </a:extLst>
          </p:cNvPr>
          <p:cNvSpPr/>
          <p:nvPr/>
        </p:nvSpPr>
        <p:spPr>
          <a:xfrm>
            <a:off x="6248400" y="2438400"/>
            <a:ext cx="2590800" cy="13716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676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CC4F7-AB8D-4D4D-8632-E1B43239029C}"/>
              </a:ext>
            </a:extLst>
          </p:cNvPr>
          <p:cNvPicPr>
            <a:picLocks noChangeAspect="1"/>
          </p:cNvPicPr>
          <p:nvPr/>
        </p:nvPicPr>
        <p:blipFill>
          <a:blip r:embed="rId2"/>
          <a:stretch>
            <a:fillRect/>
          </a:stretch>
        </p:blipFill>
        <p:spPr>
          <a:xfrm>
            <a:off x="133988" y="0"/>
            <a:ext cx="8876024" cy="6858000"/>
          </a:xfrm>
          <a:prstGeom prst="rect">
            <a:avLst/>
          </a:prstGeom>
        </p:spPr>
      </p:pic>
      <p:sp>
        <p:nvSpPr>
          <p:cNvPr id="5" name="Rectangle 4">
            <a:extLst>
              <a:ext uri="{FF2B5EF4-FFF2-40B4-BE49-F238E27FC236}">
                <a16:creationId xmlns:a16="http://schemas.microsoft.com/office/drawing/2014/main" id="{556AA5E7-C147-479D-B6C2-E38CF4B3156D}"/>
              </a:ext>
            </a:extLst>
          </p:cNvPr>
          <p:cNvSpPr/>
          <p:nvPr/>
        </p:nvSpPr>
        <p:spPr>
          <a:xfrm>
            <a:off x="3505200" y="3810000"/>
            <a:ext cx="2590800" cy="3048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023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D21F-1E04-432A-B6F3-83A84D404A86}"/>
              </a:ext>
            </a:extLst>
          </p:cNvPr>
          <p:cNvSpPr>
            <a:spLocks noGrp="1"/>
          </p:cNvSpPr>
          <p:nvPr>
            <p:ph type="title"/>
          </p:nvPr>
        </p:nvSpPr>
        <p:spPr/>
        <p:txBody>
          <a:bodyPr/>
          <a:lstStyle/>
          <a:p>
            <a:r>
              <a:rPr lang="en-US" dirty="0"/>
              <a:t>How to estimate parameters from the data</a:t>
            </a:r>
          </a:p>
        </p:txBody>
      </p:sp>
      <p:sp>
        <p:nvSpPr>
          <p:cNvPr id="3" name="Content Placeholder 2">
            <a:extLst>
              <a:ext uri="{FF2B5EF4-FFF2-40B4-BE49-F238E27FC236}">
                <a16:creationId xmlns:a16="http://schemas.microsoft.com/office/drawing/2014/main" id="{C5E640CE-711C-4AF6-A676-4B6D49C7899B}"/>
              </a:ext>
            </a:extLst>
          </p:cNvPr>
          <p:cNvSpPr>
            <a:spLocks noGrp="1"/>
          </p:cNvSpPr>
          <p:nvPr>
            <p:ph idx="1"/>
          </p:nvPr>
        </p:nvSpPr>
        <p:spPr/>
        <p:txBody>
          <a:bodyPr/>
          <a:lstStyle/>
          <a:p>
            <a:r>
              <a:rPr lang="en-US" dirty="0"/>
              <a:t>Minimize the sum of squared residuals</a:t>
            </a:r>
          </a:p>
          <a:p>
            <a:r>
              <a:rPr lang="en-US" dirty="0"/>
              <a:t>Use maximum likelihood estimators</a:t>
            </a:r>
          </a:p>
          <a:p>
            <a:endParaRPr lang="en-US" dirty="0"/>
          </a:p>
          <a:p>
            <a:pPr marL="0" indent="0">
              <a:buNone/>
            </a:pPr>
            <a:endParaRPr lang="en-US" dirty="0"/>
          </a:p>
        </p:txBody>
      </p:sp>
    </p:spTree>
    <p:extLst>
      <p:ext uri="{BB962C8B-B14F-4D97-AF65-F5344CB8AC3E}">
        <p14:creationId xmlns:p14="http://schemas.microsoft.com/office/powerpoint/2010/main" val="316083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3" name="Content Placeholder 2"/>
          <p:cNvSpPr>
            <a:spLocks noGrp="1"/>
          </p:cNvSpPr>
          <p:nvPr>
            <p:ph idx="1"/>
          </p:nvPr>
        </p:nvSpPr>
        <p:spPr/>
        <p:txBody>
          <a:bodyPr/>
          <a:lstStyle/>
          <a:p>
            <a:r>
              <a:rPr lang="en-US" dirty="0"/>
              <a:t>H</a:t>
            </a:r>
            <a:r>
              <a:rPr lang="en-US" baseline="-25000" dirty="0"/>
              <a:t>0</a:t>
            </a:r>
            <a:r>
              <a:rPr lang="en-US" dirty="0"/>
              <a:t>: slope is zero</a:t>
            </a:r>
          </a:p>
          <a:p>
            <a:r>
              <a:rPr lang="en-US" dirty="0"/>
              <a:t>Test statistic = MLE for slope</a:t>
            </a:r>
          </a:p>
          <a:p>
            <a:pPr lvl="1"/>
            <a:r>
              <a:rPr lang="en-US" dirty="0"/>
              <a:t>Under null, it is normally distributed and centered at 0.</a:t>
            </a:r>
          </a:p>
          <a:p>
            <a:pPr lvl="1"/>
            <a:r>
              <a:rPr lang="en-US" dirty="0"/>
              <a:t>Variance of MLE for slope is given in Theorem 15.3.4.</a:t>
            </a:r>
          </a:p>
        </p:txBody>
      </p:sp>
    </p:spTree>
    <p:extLst>
      <p:ext uri="{BB962C8B-B14F-4D97-AF65-F5344CB8AC3E}">
        <p14:creationId xmlns:p14="http://schemas.microsoft.com/office/powerpoint/2010/main" val="1394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a:t>
            </a:r>
          </a:p>
        </p:txBody>
      </p:sp>
      <p:sp>
        <p:nvSpPr>
          <p:cNvPr id="3" name="Content Placeholder 2"/>
          <p:cNvSpPr>
            <a:spLocks noGrp="1"/>
          </p:cNvSpPr>
          <p:nvPr>
            <p:ph idx="1"/>
          </p:nvPr>
        </p:nvSpPr>
        <p:spPr/>
        <p:txBody>
          <a:bodyPr/>
          <a:lstStyle/>
          <a:p>
            <a:r>
              <a:rPr lang="en-US" dirty="0"/>
              <a:t>95% CI for the slope</a:t>
            </a:r>
          </a:p>
          <a:p>
            <a:r>
              <a:rPr lang="en-US" dirty="0"/>
              <a:t>Pivotal quantity = MLE for slope – true slope</a:t>
            </a:r>
          </a:p>
          <a:p>
            <a:r>
              <a:rPr lang="en-US" dirty="0"/>
              <a:t>Divide by standard deviation of the MLE (Theorem 15.3.4) and you’ll have a standard normal distribution.</a:t>
            </a:r>
          </a:p>
        </p:txBody>
      </p:sp>
    </p:spTree>
    <p:extLst>
      <p:ext uri="{BB962C8B-B14F-4D97-AF65-F5344CB8AC3E}">
        <p14:creationId xmlns:p14="http://schemas.microsoft.com/office/powerpoint/2010/main" val="209554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checks on plausibility of model assumptions</a:t>
            </a:r>
          </a:p>
        </p:txBody>
      </p:sp>
      <p:sp>
        <p:nvSpPr>
          <p:cNvPr id="3" name="Content Placeholder 2"/>
          <p:cNvSpPr>
            <a:spLocks noGrp="1"/>
          </p:cNvSpPr>
          <p:nvPr>
            <p:ph idx="1"/>
          </p:nvPr>
        </p:nvSpPr>
        <p:spPr/>
        <p:txBody>
          <a:bodyPr/>
          <a:lstStyle/>
          <a:p>
            <a:pPr>
              <a:spcAft>
                <a:spcPct val="10000"/>
              </a:spcAft>
            </a:pPr>
            <a:r>
              <a:rPr lang="en-US" altLang="en-US" sz="2300" dirty="0"/>
              <a:t>Examining residuals we can assess</a:t>
            </a:r>
          </a:p>
          <a:p>
            <a:pPr lvl="1">
              <a:spcAft>
                <a:spcPct val="10000"/>
              </a:spcAft>
            </a:pPr>
            <a:r>
              <a:rPr lang="en-US" altLang="en-US" sz="2000" dirty="0"/>
              <a:t>If the relationship between variables is linear</a:t>
            </a:r>
          </a:p>
          <a:p>
            <a:pPr lvl="1">
              <a:spcAft>
                <a:spcPct val="10000"/>
              </a:spcAft>
            </a:pPr>
            <a:r>
              <a:rPr lang="en-US" altLang="en-US" sz="2000" dirty="0"/>
              <a:t>If the variance of the error term is the same for all values of X (homoscedasticity)  </a:t>
            </a:r>
          </a:p>
          <a:p>
            <a:pPr lvl="1">
              <a:spcAft>
                <a:spcPct val="10000"/>
              </a:spcAft>
            </a:pPr>
            <a:r>
              <a:rPr lang="en-US" altLang="en-US" sz="2000" dirty="0"/>
              <a:t>If the error term is normally distributed</a:t>
            </a:r>
          </a:p>
          <a:p>
            <a:pPr lvl="1">
              <a:spcAft>
                <a:spcPct val="10000"/>
              </a:spcAft>
            </a:pPr>
            <a:r>
              <a:rPr lang="en-US" altLang="en-US" sz="2000" dirty="0"/>
              <a:t>If error terms are independent</a:t>
            </a:r>
          </a:p>
          <a:p>
            <a:endParaRPr lang="en-US" dirty="0"/>
          </a:p>
        </p:txBody>
      </p:sp>
    </p:spTree>
    <p:extLst>
      <p:ext uri="{BB962C8B-B14F-4D97-AF65-F5344CB8AC3E}">
        <p14:creationId xmlns:p14="http://schemas.microsoft.com/office/powerpoint/2010/main" val="427788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normAutofit/>
          </a:bodyPr>
          <a:lstStyle/>
          <a:p>
            <a:r>
              <a:rPr lang="en-US" altLang="en-US"/>
              <a:t>Residual = </a:t>
            </a:r>
            <a:br>
              <a:rPr lang="en-US" altLang="en-US"/>
            </a:br>
            <a:r>
              <a:rPr lang="en-US" altLang="en-US"/>
              <a:t>observed - predicted</a:t>
            </a:r>
          </a:p>
        </p:txBody>
      </p:sp>
      <p:graphicFrame>
        <p:nvGraphicFramePr>
          <p:cNvPr id="1152003" name="Object 3"/>
          <p:cNvGraphicFramePr>
            <a:graphicFrameLocks noGrp="1" noChangeAspect="1"/>
          </p:cNvGraphicFramePr>
          <p:nvPr>
            <p:ph idx="1"/>
          </p:nvPr>
        </p:nvGraphicFramePr>
        <p:xfrm>
          <a:off x="6705600" y="2743200"/>
          <a:ext cx="2174875" cy="2060575"/>
        </p:xfrm>
        <a:graphic>
          <a:graphicData uri="http://schemas.openxmlformats.org/presentationml/2006/ole">
            <mc:AlternateContent xmlns:mc="http://schemas.openxmlformats.org/markup-compatibility/2006">
              <mc:Choice xmlns:v="urn:schemas-microsoft-com:vml" Requires="v">
                <p:oleObj spid="_x0000_s9329" name="Equation" r:id="rId3" imgW="723600" imgH="685800" progId="Equation.3">
                  <p:embed/>
                </p:oleObj>
              </mc:Choice>
              <mc:Fallback>
                <p:oleObj name="Equation" r:id="rId3" imgW="723600" imgH="685800" progId="Equation.3">
                  <p:embed/>
                  <p:pic>
                    <p:nvPicPr>
                      <p:cNvPr id="11520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743200"/>
                        <a:ext cx="21748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520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33563"/>
            <a:ext cx="65532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2005" name="Group 5"/>
          <p:cNvGrpSpPr>
            <a:grpSpLocks/>
          </p:cNvGrpSpPr>
          <p:nvPr/>
        </p:nvGrpSpPr>
        <p:grpSpPr bwMode="auto">
          <a:xfrm>
            <a:off x="231775" y="2362200"/>
            <a:ext cx="4491038" cy="1825625"/>
            <a:chOff x="146" y="1488"/>
            <a:chExt cx="2829" cy="1150"/>
          </a:xfrm>
        </p:grpSpPr>
        <p:grpSp>
          <p:nvGrpSpPr>
            <p:cNvPr id="1152006" name="Group 6"/>
            <p:cNvGrpSpPr>
              <a:grpSpLocks/>
            </p:cNvGrpSpPr>
            <p:nvPr/>
          </p:nvGrpSpPr>
          <p:grpSpPr bwMode="auto">
            <a:xfrm>
              <a:off x="369" y="1488"/>
              <a:ext cx="2606" cy="1014"/>
              <a:chOff x="370" y="1488"/>
              <a:chExt cx="2606" cy="1014"/>
            </a:xfrm>
          </p:grpSpPr>
          <p:grpSp>
            <p:nvGrpSpPr>
              <p:cNvPr id="1152007" name="Group 7"/>
              <p:cNvGrpSpPr>
                <a:grpSpLocks/>
              </p:cNvGrpSpPr>
              <p:nvPr/>
            </p:nvGrpSpPr>
            <p:grpSpPr bwMode="auto">
              <a:xfrm>
                <a:off x="2016" y="1488"/>
                <a:ext cx="960" cy="1005"/>
                <a:chOff x="2016" y="1488"/>
                <a:chExt cx="960" cy="1048"/>
              </a:xfrm>
            </p:grpSpPr>
            <p:grpSp>
              <p:nvGrpSpPr>
                <p:cNvPr id="1152008" name="Group 8"/>
                <p:cNvGrpSpPr>
                  <a:grpSpLocks/>
                </p:cNvGrpSpPr>
                <p:nvPr/>
              </p:nvGrpSpPr>
              <p:grpSpPr bwMode="auto">
                <a:xfrm>
                  <a:off x="2016" y="1488"/>
                  <a:ext cx="960" cy="576"/>
                  <a:chOff x="2016" y="1488"/>
                  <a:chExt cx="960" cy="576"/>
                </a:xfrm>
              </p:grpSpPr>
              <p:sp>
                <p:nvSpPr>
                  <p:cNvPr id="1152009" name="Oval 9"/>
                  <p:cNvSpPr>
                    <a:spLocks noChangeArrowheads="1"/>
                  </p:cNvSpPr>
                  <p:nvPr/>
                </p:nvSpPr>
                <p:spPr bwMode="auto">
                  <a:xfrm>
                    <a:off x="2016" y="1776"/>
                    <a:ext cx="240" cy="288"/>
                  </a:xfrm>
                  <a:prstGeom prst="ellipse">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10" name="Text Box 10"/>
                  <p:cNvSpPr txBox="1">
                    <a:spLocks noChangeArrowheads="1"/>
                  </p:cNvSpPr>
                  <p:nvPr/>
                </p:nvSpPr>
                <p:spPr bwMode="auto">
                  <a:xfrm>
                    <a:off x="2112" y="1488"/>
                    <a:ext cx="8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solidFill>
                          <a:schemeClr val="tx1"/>
                        </a:solidFill>
                      </a:rPr>
                      <a:t>X=95 nmol/L</a:t>
                    </a:r>
                  </a:p>
                </p:txBody>
              </p:sp>
            </p:grpSp>
            <p:sp>
              <p:nvSpPr>
                <p:cNvPr id="1152011" name="Line 11"/>
                <p:cNvSpPr>
                  <a:spLocks noChangeShapeType="1"/>
                </p:cNvSpPr>
                <p:nvPr/>
              </p:nvSpPr>
              <p:spPr bwMode="auto">
                <a:xfrm>
                  <a:off x="2126" y="1951"/>
                  <a:ext cx="0" cy="585"/>
                </a:xfrm>
                <a:prstGeom prst="line">
                  <a:avLst/>
                </a:prstGeom>
                <a:noFill/>
                <a:ln w="9525">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2012" name="Line 12"/>
              <p:cNvSpPr>
                <a:spLocks noChangeShapeType="1"/>
              </p:cNvSpPr>
              <p:nvPr/>
            </p:nvSpPr>
            <p:spPr bwMode="auto">
              <a:xfrm flipH="1">
                <a:off x="370" y="2502"/>
                <a:ext cx="1754" cy="0"/>
              </a:xfrm>
              <a:prstGeom prst="line">
                <a:avLst/>
              </a:prstGeom>
              <a:noFill/>
              <a:ln w="9525">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2013" name="Text Box 13"/>
            <p:cNvSpPr txBox="1">
              <a:spLocks noChangeArrowheads="1"/>
            </p:cNvSpPr>
            <p:nvPr/>
          </p:nvSpPr>
          <p:spPr bwMode="auto">
            <a:xfrm>
              <a:off x="146" y="2407"/>
              <a:ext cx="3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solidFill>
                    <a:schemeClr val="folHlink"/>
                  </a:solidFill>
                </a:rPr>
                <a:t>34</a:t>
              </a:r>
            </a:p>
          </p:txBody>
        </p:sp>
      </p:grpSp>
    </p:spTree>
    <p:extLst>
      <p:ext uri="{BB962C8B-B14F-4D97-AF65-F5344CB8AC3E}">
        <p14:creationId xmlns:p14="http://schemas.microsoft.com/office/powerpoint/2010/main" val="261143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1295400" y="457200"/>
            <a:ext cx="7078663" cy="990600"/>
          </a:xfrm>
        </p:spPr>
        <p:txBody>
          <a:bodyPr/>
          <a:lstStyle/>
          <a:p>
            <a:r>
              <a:rPr lang="en-US" altLang="en-US"/>
              <a:t>Residual Analysis for Linearity</a:t>
            </a:r>
          </a:p>
        </p:txBody>
      </p:sp>
      <p:graphicFrame>
        <p:nvGraphicFramePr>
          <p:cNvPr id="1015811" name="Object 3">
            <a:hlinkClick r:id="" action="ppaction://ole?verb=0"/>
          </p:cNvPr>
          <p:cNvGraphicFramePr>
            <a:graphicFrameLocks/>
          </p:cNvGraphicFramePr>
          <p:nvPr/>
        </p:nvGraphicFramePr>
        <p:xfrm>
          <a:off x="523875" y="5943600"/>
          <a:ext cx="533400" cy="533400"/>
        </p:xfrm>
        <a:graphic>
          <a:graphicData uri="http://schemas.openxmlformats.org/presentationml/2006/ole">
            <mc:AlternateContent xmlns:mc="http://schemas.openxmlformats.org/markup-compatibility/2006">
              <mc:Choice xmlns:v="urn:schemas-microsoft-com:vml" Requires="v">
                <p:oleObj spid="_x0000_s10357" name="Clip" r:id="rId4" imgW="1044360" imgH="1001520" progId="MS_ClipArt_Gallery.5">
                  <p:embed/>
                </p:oleObj>
              </mc:Choice>
              <mc:Fallback>
                <p:oleObj name="Clip" r:id="rId4" imgW="1044360" imgH="1001520" progId="MS_ClipArt_Gallery.5">
                  <p:embed/>
                  <p:pic>
                    <p:nvPicPr>
                      <p:cNvPr id="1015811"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594360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5812" name="Rectangle 4"/>
          <p:cNvSpPr>
            <a:spLocks noChangeArrowheads="1"/>
          </p:cNvSpPr>
          <p:nvPr/>
        </p:nvSpPr>
        <p:spPr bwMode="auto">
          <a:xfrm>
            <a:off x="1662113" y="5946775"/>
            <a:ext cx="1843087"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Not Linear</a:t>
            </a:r>
          </a:p>
        </p:txBody>
      </p:sp>
      <p:sp>
        <p:nvSpPr>
          <p:cNvPr id="1015813" name="Rectangle 5"/>
          <p:cNvSpPr>
            <a:spLocks noChangeArrowheads="1"/>
          </p:cNvSpPr>
          <p:nvPr/>
        </p:nvSpPr>
        <p:spPr bwMode="auto">
          <a:xfrm>
            <a:off x="6234113" y="6022975"/>
            <a:ext cx="1262062"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Linear</a:t>
            </a:r>
          </a:p>
        </p:txBody>
      </p:sp>
      <p:sp>
        <p:nvSpPr>
          <p:cNvPr id="1015814" name="Rectangle 6"/>
          <p:cNvSpPr>
            <a:spLocks noChangeArrowheads="1"/>
          </p:cNvSpPr>
          <p:nvPr/>
        </p:nvSpPr>
        <p:spPr bwMode="auto">
          <a:xfrm>
            <a:off x="5167313" y="5867400"/>
            <a:ext cx="13049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5400" b="0" baseline="0">
                <a:solidFill>
                  <a:srgbClr val="FF0000"/>
                </a:solidFill>
                <a:latin typeface="Wingdings" panose="05000000000000000000" pitchFamily="2" charset="2"/>
              </a:rPr>
              <a:t></a:t>
            </a:r>
          </a:p>
        </p:txBody>
      </p:sp>
      <p:sp>
        <p:nvSpPr>
          <p:cNvPr id="1015815" name="Line 7"/>
          <p:cNvSpPr>
            <a:spLocks noChangeShapeType="1"/>
          </p:cNvSpPr>
          <p:nvPr/>
        </p:nvSpPr>
        <p:spPr bwMode="auto">
          <a:xfrm>
            <a:off x="752475" y="4576763"/>
            <a:ext cx="0" cy="1138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16" name="Line 8"/>
          <p:cNvSpPr>
            <a:spLocks noChangeShapeType="1"/>
          </p:cNvSpPr>
          <p:nvPr/>
        </p:nvSpPr>
        <p:spPr bwMode="auto">
          <a:xfrm>
            <a:off x="752475" y="5029200"/>
            <a:ext cx="3514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17" name="Arc 9"/>
          <p:cNvSpPr>
            <a:spLocks/>
          </p:cNvSpPr>
          <p:nvPr/>
        </p:nvSpPr>
        <p:spPr bwMode="auto">
          <a:xfrm rot="12394748">
            <a:off x="1117600" y="4222750"/>
            <a:ext cx="3024188" cy="1798638"/>
          </a:xfrm>
          <a:custGeom>
            <a:avLst/>
            <a:gdLst>
              <a:gd name="G0" fmla="+- 3578 0 0"/>
              <a:gd name="G1" fmla="+- 0 0 0"/>
              <a:gd name="G2" fmla="+- 21600 0 0"/>
              <a:gd name="T0" fmla="*/ 25178 w 25178"/>
              <a:gd name="T1" fmla="*/ 19 h 21600"/>
              <a:gd name="T2" fmla="*/ 0 w 25178"/>
              <a:gd name="T3" fmla="*/ 21302 h 21600"/>
              <a:gd name="T4" fmla="*/ 3578 w 25178"/>
              <a:gd name="T5" fmla="*/ 0 h 21600"/>
            </a:gdLst>
            <a:ahLst/>
            <a:cxnLst>
              <a:cxn ang="0">
                <a:pos x="T0" y="T1"/>
              </a:cxn>
              <a:cxn ang="0">
                <a:pos x="T2" y="T3"/>
              </a:cxn>
              <a:cxn ang="0">
                <a:pos x="T4" y="T5"/>
              </a:cxn>
            </a:cxnLst>
            <a:rect l="0" t="0" r="r" b="b"/>
            <a:pathLst>
              <a:path w="25178" h="21600" fill="none" extrusionOk="0">
                <a:moveTo>
                  <a:pt x="25177" y="18"/>
                </a:moveTo>
                <a:cubicBezTo>
                  <a:pt x="25167" y="11940"/>
                  <a:pt x="15499" y="21599"/>
                  <a:pt x="3578" y="21599"/>
                </a:cubicBezTo>
                <a:cubicBezTo>
                  <a:pt x="2379" y="21599"/>
                  <a:pt x="1182" y="21500"/>
                  <a:pt x="0" y="21301"/>
                </a:cubicBezTo>
              </a:path>
              <a:path w="25178" h="21600" stroke="0" extrusionOk="0">
                <a:moveTo>
                  <a:pt x="25177" y="18"/>
                </a:moveTo>
                <a:cubicBezTo>
                  <a:pt x="25167" y="11940"/>
                  <a:pt x="15499" y="21599"/>
                  <a:pt x="3578" y="21599"/>
                </a:cubicBezTo>
                <a:cubicBezTo>
                  <a:pt x="2379" y="21599"/>
                  <a:pt x="1182" y="21500"/>
                  <a:pt x="0" y="21301"/>
                </a:cubicBezTo>
                <a:lnTo>
                  <a:pt x="3578" y="0"/>
                </a:lnTo>
                <a:close/>
              </a:path>
            </a:pathLst>
          </a:custGeom>
          <a:noFill/>
          <a:ln w="25400" cap="rnd">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18" name="Arc 10"/>
          <p:cNvSpPr>
            <a:spLocks/>
          </p:cNvSpPr>
          <p:nvPr/>
        </p:nvSpPr>
        <p:spPr bwMode="auto">
          <a:xfrm rot="12394774">
            <a:off x="1295400" y="5059363"/>
            <a:ext cx="2835275" cy="1798637"/>
          </a:xfrm>
          <a:custGeom>
            <a:avLst/>
            <a:gdLst>
              <a:gd name="G0" fmla="+- 2009 0 0"/>
              <a:gd name="G1" fmla="+- 0 0 0"/>
              <a:gd name="G2" fmla="+- 21600 0 0"/>
              <a:gd name="T0" fmla="*/ 23609 w 23609"/>
              <a:gd name="T1" fmla="*/ 19 h 21600"/>
              <a:gd name="T2" fmla="*/ 0 w 23609"/>
              <a:gd name="T3" fmla="*/ 21506 h 21600"/>
              <a:gd name="T4" fmla="*/ 2009 w 23609"/>
              <a:gd name="T5" fmla="*/ 0 h 21600"/>
            </a:gdLst>
            <a:ahLst/>
            <a:cxnLst>
              <a:cxn ang="0">
                <a:pos x="T0" y="T1"/>
              </a:cxn>
              <a:cxn ang="0">
                <a:pos x="T2" y="T3"/>
              </a:cxn>
              <a:cxn ang="0">
                <a:pos x="T4" y="T5"/>
              </a:cxn>
            </a:cxnLst>
            <a:rect l="0" t="0" r="r" b="b"/>
            <a:pathLst>
              <a:path w="23609" h="21600" fill="none" extrusionOk="0">
                <a:moveTo>
                  <a:pt x="23608" y="18"/>
                </a:moveTo>
                <a:cubicBezTo>
                  <a:pt x="23598" y="11940"/>
                  <a:pt x="13930" y="21599"/>
                  <a:pt x="2009" y="21599"/>
                </a:cubicBezTo>
                <a:cubicBezTo>
                  <a:pt x="1338" y="21599"/>
                  <a:pt x="667" y="21568"/>
                  <a:pt x="-1" y="21506"/>
                </a:cubicBezTo>
              </a:path>
              <a:path w="23609" h="21600" stroke="0" extrusionOk="0">
                <a:moveTo>
                  <a:pt x="23608" y="18"/>
                </a:moveTo>
                <a:cubicBezTo>
                  <a:pt x="23598" y="11940"/>
                  <a:pt x="13930" y="21599"/>
                  <a:pt x="2009" y="21599"/>
                </a:cubicBezTo>
                <a:cubicBezTo>
                  <a:pt x="1338" y="21599"/>
                  <a:pt x="667" y="21568"/>
                  <a:pt x="-1" y="21506"/>
                </a:cubicBezTo>
                <a:lnTo>
                  <a:pt x="2009" y="0"/>
                </a:lnTo>
                <a:close/>
              </a:path>
            </a:pathLst>
          </a:custGeom>
          <a:noFill/>
          <a:ln w="25400" cap="rnd">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19" name="Oval 11"/>
          <p:cNvSpPr>
            <a:spLocks noChangeArrowheads="1"/>
          </p:cNvSpPr>
          <p:nvPr/>
        </p:nvSpPr>
        <p:spPr bwMode="auto">
          <a:xfrm>
            <a:off x="981075" y="5334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0" name="Oval 12"/>
          <p:cNvSpPr>
            <a:spLocks noChangeArrowheads="1"/>
          </p:cNvSpPr>
          <p:nvPr/>
        </p:nvSpPr>
        <p:spPr bwMode="auto">
          <a:xfrm>
            <a:off x="1285875" y="5334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1" name="Oval 13"/>
          <p:cNvSpPr>
            <a:spLocks noChangeArrowheads="1"/>
          </p:cNvSpPr>
          <p:nvPr/>
        </p:nvSpPr>
        <p:spPr bwMode="auto">
          <a:xfrm>
            <a:off x="2733675"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2" name="Oval 14"/>
          <p:cNvSpPr>
            <a:spLocks noChangeArrowheads="1"/>
          </p:cNvSpPr>
          <p:nvPr/>
        </p:nvSpPr>
        <p:spPr bwMode="auto">
          <a:xfrm>
            <a:off x="2962275" y="4495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3" name="Oval 15"/>
          <p:cNvSpPr>
            <a:spLocks noChangeArrowheads="1"/>
          </p:cNvSpPr>
          <p:nvPr/>
        </p:nvSpPr>
        <p:spPr bwMode="auto">
          <a:xfrm>
            <a:off x="3267075" y="4953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4" name="Oval 16"/>
          <p:cNvSpPr>
            <a:spLocks noChangeArrowheads="1"/>
          </p:cNvSpPr>
          <p:nvPr/>
        </p:nvSpPr>
        <p:spPr bwMode="auto">
          <a:xfrm>
            <a:off x="1666875" y="5181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5" name="Oval 17"/>
          <p:cNvSpPr>
            <a:spLocks noChangeArrowheads="1"/>
          </p:cNvSpPr>
          <p:nvPr/>
        </p:nvSpPr>
        <p:spPr bwMode="auto">
          <a:xfrm>
            <a:off x="3352800"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6" name="Oval 18"/>
          <p:cNvSpPr>
            <a:spLocks noChangeArrowheads="1"/>
          </p:cNvSpPr>
          <p:nvPr/>
        </p:nvSpPr>
        <p:spPr bwMode="auto">
          <a:xfrm>
            <a:off x="3581400" y="5181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7" name="Oval 19"/>
          <p:cNvSpPr>
            <a:spLocks noChangeArrowheads="1"/>
          </p:cNvSpPr>
          <p:nvPr/>
        </p:nvSpPr>
        <p:spPr bwMode="auto">
          <a:xfrm>
            <a:off x="3581400"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8" name="Oval 20"/>
          <p:cNvSpPr>
            <a:spLocks noChangeArrowheads="1"/>
          </p:cNvSpPr>
          <p:nvPr/>
        </p:nvSpPr>
        <p:spPr bwMode="auto">
          <a:xfrm>
            <a:off x="3886200" y="5029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29" name="Oval 21"/>
          <p:cNvSpPr>
            <a:spLocks noChangeArrowheads="1"/>
          </p:cNvSpPr>
          <p:nvPr/>
        </p:nvSpPr>
        <p:spPr bwMode="auto">
          <a:xfrm>
            <a:off x="2962275"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0" name="Oval 22"/>
          <p:cNvSpPr>
            <a:spLocks noChangeArrowheads="1"/>
          </p:cNvSpPr>
          <p:nvPr/>
        </p:nvSpPr>
        <p:spPr bwMode="auto">
          <a:xfrm>
            <a:off x="2276475"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1" name="Oval 23"/>
          <p:cNvSpPr>
            <a:spLocks noChangeArrowheads="1"/>
          </p:cNvSpPr>
          <p:nvPr/>
        </p:nvSpPr>
        <p:spPr bwMode="auto">
          <a:xfrm>
            <a:off x="2505075" y="4572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2" name="Oval 24"/>
          <p:cNvSpPr>
            <a:spLocks noChangeArrowheads="1"/>
          </p:cNvSpPr>
          <p:nvPr/>
        </p:nvSpPr>
        <p:spPr bwMode="auto">
          <a:xfrm>
            <a:off x="2124075" y="4572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3" name="Oval 25"/>
          <p:cNvSpPr>
            <a:spLocks noChangeArrowheads="1"/>
          </p:cNvSpPr>
          <p:nvPr/>
        </p:nvSpPr>
        <p:spPr bwMode="auto">
          <a:xfrm>
            <a:off x="1209675" y="5029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4" name="Oval 26"/>
          <p:cNvSpPr>
            <a:spLocks noChangeArrowheads="1"/>
          </p:cNvSpPr>
          <p:nvPr/>
        </p:nvSpPr>
        <p:spPr bwMode="auto">
          <a:xfrm>
            <a:off x="1438275"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5" name="Oval 27"/>
          <p:cNvSpPr>
            <a:spLocks noChangeArrowheads="1"/>
          </p:cNvSpPr>
          <p:nvPr/>
        </p:nvSpPr>
        <p:spPr bwMode="auto">
          <a:xfrm>
            <a:off x="1743075" y="4953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6" name="Oval 28"/>
          <p:cNvSpPr>
            <a:spLocks noChangeArrowheads="1"/>
          </p:cNvSpPr>
          <p:nvPr/>
        </p:nvSpPr>
        <p:spPr bwMode="auto">
          <a:xfrm>
            <a:off x="2581275"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7" name="Oval 29"/>
          <p:cNvSpPr>
            <a:spLocks noChangeArrowheads="1"/>
          </p:cNvSpPr>
          <p:nvPr/>
        </p:nvSpPr>
        <p:spPr bwMode="auto">
          <a:xfrm>
            <a:off x="1819275"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8" name="Oval 30"/>
          <p:cNvSpPr>
            <a:spLocks noChangeArrowheads="1"/>
          </p:cNvSpPr>
          <p:nvPr/>
        </p:nvSpPr>
        <p:spPr bwMode="auto">
          <a:xfrm>
            <a:off x="4038600" y="5334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39" name="Oval 31"/>
          <p:cNvSpPr>
            <a:spLocks noChangeArrowheads="1"/>
          </p:cNvSpPr>
          <p:nvPr/>
        </p:nvSpPr>
        <p:spPr bwMode="auto">
          <a:xfrm>
            <a:off x="2047875" y="5029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0" name="Rectangle 32"/>
          <p:cNvSpPr>
            <a:spLocks noChangeArrowheads="1"/>
          </p:cNvSpPr>
          <p:nvPr/>
        </p:nvSpPr>
        <p:spPr bwMode="auto">
          <a:xfrm>
            <a:off x="4267200" y="4800600"/>
            <a:ext cx="3810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5841" name="Rectangle 33"/>
          <p:cNvSpPr>
            <a:spLocks noChangeArrowheads="1"/>
          </p:cNvSpPr>
          <p:nvPr/>
        </p:nvSpPr>
        <p:spPr bwMode="auto">
          <a:xfrm rot="16200000">
            <a:off x="-150813" y="487521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5842" name="Line 34"/>
          <p:cNvSpPr>
            <a:spLocks noChangeShapeType="1"/>
          </p:cNvSpPr>
          <p:nvPr/>
        </p:nvSpPr>
        <p:spPr bwMode="auto">
          <a:xfrm>
            <a:off x="5172075" y="5033963"/>
            <a:ext cx="3505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3" name="Line 35"/>
          <p:cNvSpPr>
            <a:spLocks noChangeShapeType="1"/>
          </p:cNvSpPr>
          <p:nvPr/>
        </p:nvSpPr>
        <p:spPr bwMode="auto">
          <a:xfrm>
            <a:off x="5172075" y="4419600"/>
            <a:ext cx="0" cy="1295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4" name="Rectangle 36"/>
          <p:cNvSpPr>
            <a:spLocks noChangeArrowheads="1"/>
          </p:cNvSpPr>
          <p:nvPr/>
        </p:nvSpPr>
        <p:spPr bwMode="auto">
          <a:xfrm>
            <a:off x="8610600" y="4800600"/>
            <a:ext cx="400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5845" name="Line 37"/>
          <p:cNvSpPr>
            <a:spLocks noChangeShapeType="1"/>
          </p:cNvSpPr>
          <p:nvPr/>
        </p:nvSpPr>
        <p:spPr bwMode="auto">
          <a:xfrm>
            <a:off x="5214938" y="4576763"/>
            <a:ext cx="3195637"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6" name="Line 38"/>
          <p:cNvSpPr>
            <a:spLocks noChangeShapeType="1"/>
          </p:cNvSpPr>
          <p:nvPr/>
        </p:nvSpPr>
        <p:spPr bwMode="auto">
          <a:xfrm>
            <a:off x="5291138" y="5491163"/>
            <a:ext cx="3119437"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7" name="Oval 39"/>
          <p:cNvSpPr>
            <a:spLocks noChangeArrowheads="1"/>
          </p:cNvSpPr>
          <p:nvPr/>
        </p:nvSpPr>
        <p:spPr bwMode="auto">
          <a:xfrm>
            <a:off x="5857875" y="4805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8" name="Oval 40"/>
          <p:cNvSpPr>
            <a:spLocks noChangeArrowheads="1"/>
          </p:cNvSpPr>
          <p:nvPr/>
        </p:nvSpPr>
        <p:spPr bwMode="auto">
          <a:xfrm>
            <a:off x="5553075" y="46529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49" name="Oval 41"/>
          <p:cNvSpPr>
            <a:spLocks noChangeArrowheads="1"/>
          </p:cNvSpPr>
          <p:nvPr/>
        </p:nvSpPr>
        <p:spPr bwMode="auto">
          <a:xfrm>
            <a:off x="5172075" y="5186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0" name="Oval 42"/>
          <p:cNvSpPr>
            <a:spLocks noChangeArrowheads="1"/>
          </p:cNvSpPr>
          <p:nvPr/>
        </p:nvSpPr>
        <p:spPr bwMode="auto">
          <a:xfrm>
            <a:off x="5324475" y="4957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1" name="Oval 43"/>
          <p:cNvSpPr>
            <a:spLocks noChangeArrowheads="1"/>
          </p:cNvSpPr>
          <p:nvPr/>
        </p:nvSpPr>
        <p:spPr bwMode="auto">
          <a:xfrm>
            <a:off x="5248275" y="46529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2" name="Oval 44"/>
          <p:cNvSpPr>
            <a:spLocks noChangeArrowheads="1"/>
          </p:cNvSpPr>
          <p:nvPr/>
        </p:nvSpPr>
        <p:spPr bwMode="auto">
          <a:xfrm>
            <a:off x="6238875" y="4957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3" name="Oval 45"/>
          <p:cNvSpPr>
            <a:spLocks noChangeArrowheads="1"/>
          </p:cNvSpPr>
          <p:nvPr/>
        </p:nvSpPr>
        <p:spPr bwMode="auto">
          <a:xfrm>
            <a:off x="6238875" y="4576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4" name="Oval 46"/>
          <p:cNvSpPr>
            <a:spLocks noChangeArrowheads="1"/>
          </p:cNvSpPr>
          <p:nvPr/>
        </p:nvSpPr>
        <p:spPr bwMode="auto">
          <a:xfrm>
            <a:off x="5553075" y="5186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5" name="Oval 47"/>
          <p:cNvSpPr>
            <a:spLocks noChangeArrowheads="1"/>
          </p:cNvSpPr>
          <p:nvPr/>
        </p:nvSpPr>
        <p:spPr bwMode="auto">
          <a:xfrm>
            <a:off x="7000875" y="4576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6" name="Oval 48"/>
          <p:cNvSpPr>
            <a:spLocks noChangeArrowheads="1"/>
          </p:cNvSpPr>
          <p:nvPr/>
        </p:nvSpPr>
        <p:spPr bwMode="auto">
          <a:xfrm>
            <a:off x="6543675" y="47291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7" name="Oval 49"/>
          <p:cNvSpPr>
            <a:spLocks noChangeArrowheads="1"/>
          </p:cNvSpPr>
          <p:nvPr/>
        </p:nvSpPr>
        <p:spPr bwMode="auto">
          <a:xfrm>
            <a:off x="6391275" y="52625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8" name="Oval 50"/>
          <p:cNvSpPr>
            <a:spLocks noChangeArrowheads="1"/>
          </p:cNvSpPr>
          <p:nvPr/>
        </p:nvSpPr>
        <p:spPr bwMode="auto">
          <a:xfrm>
            <a:off x="5934075" y="5186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59" name="Oval 51"/>
          <p:cNvSpPr>
            <a:spLocks noChangeArrowheads="1"/>
          </p:cNvSpPr>
          <p:nvPr/>
        </p:nvSpPr>
        <p:spPr bwMode="auto">
          <a:xfrm>
            <a:off x="7686675" y="4805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0" name="Oval 52"/>
          <p:cNvSpPr>
            <a:spLocks noChangeArrowheads="1"/>
          </p:cNvSpPr>
          <p:nvPr/>
        </p:nvSpPr>
        <p:spPr bwMode="auto">
          <a:xfrm>
            <a:off x="7000875" y="51863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1" name="Oval 53"/>
          <p:cNvSpPr>
            <a:spLocks noChangeArrowheads="1"/>
          </p:cNvSpPr>
          <p:nvPr/>
        </p:nvSpPr>
        <p:spPr bwMode="auto">
          <a:xfrm>
            <a:off x="6696075" y="50339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2" name="Oval 54"/>
          <p:cNvSpPr>
            <a:spLocks noChangeArrowheads="1"/>
          </p:cNvSpPr>
          <p:nvPr/>
        </p:nvSpPr>
        <p:spPr bwMode="auto">
          <a:xfrm>
            <a:off x="7686675" y="51101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3" name="Oval 55"/>
          <p:cNvSpPr>
            <a:spLocks noChangeArrowheads="1"/>
          </p:cNvSpPr>
          <p:nvPr/>
        </p:nvSpPr>
        <p:spPr bwMode="auto">
          <a:xfrm>
            <a:off x="7153275" y="4957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4" name="Oval 56"/>
          <p:cNvSpPr>
            <a:spLocks noChangeArrowheads="1"/>
          </p:cNvSpPr>
          <p:nvPr/>
        </p:nvSpPr>
        <p:spPr bwMode="auto">
          <a:xfrm>
            <a:off x="7305675" y="52625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5" name="Oval 57"/>
          <p:cNvSpPr>
            <a:spLocks noChangeArrowheads="1"/>
          </p:cNvSpPr>
          <p:nvPr/>
        </p:nvSpPr>
        <p:spPr bwMode="auto">
          <a:xfrm>
            <a:off x="7381875" y="47291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6" name="Oval 58"/>
          <p:cNvSpPr>
            <a:spLocks noChangeArrowheads="1"/>
          </p:cNvSpPr>
          <p:nvPr/>
        </p:nvSpPr>
        <p:spPr bwMode="auto">
          <a:xfrm>
            <a:off x="8067675" y="52625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7" name="Oval 59"/>
          <p:cNvSpPr>
            <a:spLocks noChangeArrowheads="1"/>
          </p:cNvSpPr>
          <p:nvPr/>
        </p:nvSpPr>
        <p:spPr bwMode="auto">
          <a:xfrm>
            <a:off x="7915275" y="46529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8" name="Oval 60"/>
          <p:cNvSpPr>
            <a:spLocks noChangeArrowheads="1"/>
          </p:cNvSpPr>
          <p:nvPr/>
        </p:nvSpPr>
        <p:spPr bwMode="auto">
          <a:xfrm>
            <a:off x="8296275" y="48815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69" name="Oval 61"/>
          <p:cNvSpPr>
            <a:spLocks noChangeArrowheads="1"/>
          </p:cNvSpPr>
          <p:nvPr/>
        </p:nvSpPr>
        <p:spPr bwMode="auto">
          <a:xfrm>
            <a:off x="7915275" y="4957763"/>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0" name="Line 62"/>
          <p:cNvSpPr>
            <a:spLocks noChangeShapeType="1"/>
          </p:cNvSpPr>
          <p:nvPr/>
        </p:nvSpPr>
        <p:spPr bwMode="auto">
          <a:xfrm>
            <a:off x="752475" y="23669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1" name="Line 63"/>
          <p:cNvSpPr>
            <a:spLocks noChangeShapeType="1"/>
          </p:cNvSpPr>
          <p:nvPr/>
        </p:nvSpPr>
        <p:spPr bwMode="auto">
          <a:xfrm>
            <a:off x="752475" y="3886200"/>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2" name="Line 64"/>
          <p:cNvSpPr>
            <a:spLocks noChangeShapeType="1"/>
          </p:cNvSpPr>
          <p:nvPr/>
        </p:nvSpPr>
        <p:spPr bwMode="auto">
          <a:xfrm flipV="1">
            <a:off x="752475" y="2286000"/>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3" name="Oval 65"/>
          <p:cNvSpPr>
            <a:spLocks noChangeArrowheads="1"/>
          </p:cNvSpPr>
          <p:nvPr/>
        </p:nvSpPr>
        <p:spPr bwMode="auto">
          <a:xfrm rot="-7282380">
            <a:off x="1133475" y="3581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4" name="Oval 66"/>
          <p:cNvSpPr>
            <a:spLocks noChangeArrowheads="1"/>
          </p:cNvSpPr>
          <p:nvPr/>
        </p:nvSpPr>
        <p:spPr bwMode="auto">
          <a:xfrm rot="-7282380">
            <a:off x="1514475" y="3429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5" name="Oval 67"/>
          <p:cNvSpPr>
            <a:spLocks noChangeArrowheads="1"/>
          </p:cNvSpPr>
          <p:nvPr/>
        </p:nvSpPr>
        <p:spPr bwMode="auto">
          <a:xfrm rot="-7282380">
            <a:off x="2886075" y="2286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6" name="Oval 68"/>
          <p:cNvSpPr>
            <a:spLocks noChangeArrowheads="1"/>
          </p:cNvSpPr>
          <p:nvPr/>
        </p:nvSpPr>
        <p:spPr bwMode="auto">
          <a:xfrm rot="-7282380">
            <a:off x="3114675"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7" name="Oval 69"/>
          <p:cNvSpPr>
            <a:spLocks noChangeArrowheads="1"/>
          </p:cNvSpPr>
          <p:nvPr/>
        </p:nvSpPr>
        <p:spPr bwMode="auto">
          <a:xfrm rot="-7282380">
            <a:off x="3581400" y="2133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8" name="Oval 70"/>
          <p:cNvSpPr>
            <a:spLocks noChangeArrowheads="1"/>
          </p:cNvSpPr>
          <p:nvPr/>
        </p:nvSpPr>
        <p:spPr bwMode="auto">
          <a:xfrm rot="-7282380">
            <a:off x="1819275"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79" name="Oval 71"/>
          <p:cNvSpPr>
            <a:spLocks noChangeArrowheads="1"/>
          </p:cNvSpPr>
          <p:nvPr/>
        </p:nvSpPr>
        <p:spPr bwMode="auto">
          <a:xfrm rot="-7282380">
            <a:off x="3419475" y="2438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0" name="Oval 72"/>
          <p:cNvSpPr>
            <a:spLocks noChangeArrowheads="1"/>
          </p:cNvSpPr>
          <p:nvPr/>
        </p:nvSpPr>
        <p:spPr bwMode="auto">
          <a:xfrm rot="-7282380">
            <a:off x="3810000"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1" name="Oval 73"/>
          <p:cNvSpPr>
            <a:spLocks noChangeArrowheads="1"/>
          </p:cNvSpPr>
          <p:nvPr/>
        </p:nvSpPr>
        <p:spPr bwMode="auto">
          <a:xfrm rot="-7282380">
            <a:off x="3810000" y="2209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2" name="Oval 74"/>
          <p:cNvSpPr>
            <a:spLocks noChangeArrowheads="1"/>
          </p:cNvSpPr>
          <p:nvPr/>
        </p:nvSpPr>
        <p:spPr bwMode="auto">
          <a:xfrm rot="-7282380">
            <a:off x="4114800" y="2286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3" name="Oval 75"/>
          <p:cNvSpPr>
            <a:spLocks noChangeArrowheads="1"/>
          </p:cNvSpPr>
          <p:nvPr/>
        </p:nvSpPr>
        <p:spPr bwMode="auto">
          <a:xfrm rot="-7282380">
            <a:off x="3276600" y="2057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4" name="Oval 76"/>
          <p:cNvSpPr>
            <a:spLocks noChangeArrowheads="1"/>
          </p:cNvSpPr>
          <p:nvPr/>
        </p:nvSpPr>
        <p:spPr bwMode="auto">
          <a:xfrm rot="-7282380">
            <a:off x="2428875" y="2667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5" name="Oval 77"/>
          <p:cNvSpPr>
            <a:spLocks noChangeArrowheads="1"/>
          </p:cNvSpPr>
          <p:nvPr/>
        </p:nvSpPr>
        <p:spPr bwMode="auto">
          <a:xfrm rot="-7282380">
            <a:off x="2581275" y="2286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6" name="Oval 78"/>
          <p:cNvSpPr>
            <a:spLocks noChangeArrowheads="1"/>
          </p:cNvSpPr>
          <p:nvPr/>
        </p:nvSpPr>
        <p:spPr bwMode="auto">
          <a:xfrm rot="-7282380">
            <a:off x="2286000" y="2362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7" name="Oval 79"/>
          <p:cNvSpPr>
            <a:spLocks noChangeArrowheads="1"/>
          </p:cNvSpPr>
          <p:nvPr/>
        </p:nvSpPr>
        <p:spPr bwMode="auto">
          <a:xfrm rot="-7282380">
            <a:off x="1362075"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8" name="Oval 80"/>
          <p:cNvSpPr>
            <a:spLocks noChangeArrowheads="1"/>
          </p:cNvSpPr>
          <p:nvPr/>
        </p:nvSpPr>
        <p:spPr bwMode="auto">
          <a:xfrm rot="-7282380">
            <a:off x="1590675"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89" name="Oval 81"/>
          <p:cNvSpPr>
            <a:spLocks noChangeArrowheads="1"/>
          </p:cNvSpPr>
          <p:nvPr/>
        </p:nvSpPr>
        <p:spPr bwMode="auto">
          <a:xfrm rot="-7282380">
            <a:off x="1895475"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0" name="Oval 82"/>
          <p:cNvSpPr>
            <a:spLocks noChangeArrowheads="1"/>
          </p:cNvSpPr>
          <p:nvPr/>
        </p:nvSpPr>
        <p:spPr bwMode="auto">
          <a:xfrm rot="-7282380">
            <a:off x="2733675" y="2590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1" name="Oval 83"/>
          <p:cNvSpPr>
            <a:spLocks noChangeArrowheads="1"/>
          </p:cNvSpPr>
          <p:nvPr/>
        </p:nvSpPr>
        <p:spPr bwMode="auto">
          <a:xfrm rot="-7282380">
            <a:off x="1971675"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2" name="Oval 84"/>
          <p:cNvSpPr>
            <a:spLocks noChangeArrowheads="1"/>
          </p:cNvSpPr>
          <p:nvPr/>
        </p:nvSpPr>
        <p:spPr bwMode="auto">
          <a:xfrm rot="-7282380">
            <a:off x="4191000" y="2590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3" name="Oval 85"/>
          <p:cNvSpPr>
            <a:spLocks noChangeArrowheads="1"/>
          </p:cNvSpPr>
          <p:nvPr/>
        </p:nvSpPr>
        <p:spPr bwMode="auto">
          <a:xfrm rot="-7282380">
            <a:off x="2200275"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4" name="Text Box 86"/>
          <p:cNvSpPr txBox="1">
            <a:spLocks noChangeArrowheads="1"/>
          </p:cNvSpPr>
          <p:nvPr/>
        </p:nvSpPr>
        <p:spPr bwMode="auto">
          <a:xfrm>
            <a:off x="533400" y="1905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1"/>
                </a:solidFill>
                <a:latin typeface="Arial" panose="020B0604020202020204" pitchFamily="34" charset="0"/>
              </a:rPr>
              <a:t>Y</a:t>
            </a:r>
          </a:p>
        </p:txBody>
      </p:sp>
      <p:sp>
        <p:nvSpPr>
          <p:cNvPr id="1015895" name="Rectangle 87"/>
          <p:cNvSpPr>
            <a:spLocks noChangeArrowheads="1"/>
          </p:cNvSpPr>
          <p:nvPr/>
        </p:nvSpPr>
        <p:spPr bwMode="auto">
          <a:xfrm>
            <a:off x="4038600" y="3657600"/>
            <a:ext cx="466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5896" name="Line 88"/>
          <p:cNvSpPr>
            <a:spLocks noChangeShapeType="1"/>
          </p:cNvSpPr>
          <p:nvPr/>
        </p:nvSpPr>
        <p:spPr bwMode="auto">
          <a:xfrm flipH="1">
            <a:off x="5105400" y="2325688"/>
            <a:ext cx="6350" cy="15605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7" name="Line 89"/>
          <p:cNvSpPr>
            <a:spLocks noChangeShapeType="1"/>
          </p:cNvSpPr>
          <p:nvPr/>
        </p:nvSpPr>
        <p:spPr bwMode="auto">
          <a:xfrm flipV="1">
            <a:off x="5111750" y="2244725"/>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8" name="Oval 90"/>
          <p:cNvSpPr>
            <a:spLocks noChangeArrowheads="1"/>
          </p:cNvSpPr>
          <p:nvPr/>
        </p:nvSpPr>
        <p:spPr bwMode="auto">
          <a:xfrm rot="-7282380">
            <a:off x="5172075" y="3505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899" name="Oval 91"/>
          <p:cNvSpPr>
            <a:spLocks noChangeArrowheads="1"/>
          </p:cNvSpPr>
          <p:nvPr/>
        </p:nvSpPr>
        <p:spPr bwMode="auto">
          <a:xfrm rot="-7282380">
            <a:off x="5400675"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0" name="Oval 92"/>
          <p:cNvSpPr>
            <a:spLocks noChangeArrowheads="1"/>
          </p:cNvSpPr>
          <p:nvPr/>
        </p:nvSpPr>
        <p:spPr bwMode="auto">
          <a:xfrm rot="-7282380">
            <a:off x="7077075" y="2133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1" name="Oval 93"/>
          <p:cNvSpPr>
            <a:spLocks noChangeArrowheads="1"/>
          </p:cNvSpPr>
          <p:nvPr/>
        </p:nvSpPr>
        <p:spPr bwMode="auto">
          <a:xfrm rot="-7282380">
            <a:off x="7229475"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2" name="Oval 94"/>
          <p:cNvSpPr>
            <a:spLocks noChangeArrowheads="1"/>
          </p:cNvSpPr>
          <p:nvPr/>
        </p:nvSpPr>
        <p:spPr bwMode="auto">
          <a:xfrm rot="-7282380">
            <a:off x="7839075" y="2209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3" name="Oval 95"/>
          <p:cNvSpPr>
            <a:spLocks noChangeArrowheads="1"/>
          </p:cNvSpPr>
          <p:nvPr/>
        </p:nvSpPr>
        <p:spPr bwMode="auto">
          <a:xfrm rot="-7282380">
            <a:off x="5629275" y="3352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4" name="Oval 96"/>
          <p:cNvSpPr>
            <a:spLocks noChangeArrowheads="1"/>
          </p:cNvSpPr>
          <p:nvPr/>
        </p:nvSpPr>
        <p:spPr bwMode="auto">
          <a:xfrm rot="-7282380">
            <a:off x="7381875"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5" name="Oval 97"/>
          <p:cNvSpPr>
            <a:spLocks noChangeArrowheads="1"/>
          </p:cNvSpPr>
          <p:nvPr/>
        </p:nvSpPr>
        <p:spPr bwMode="auto">
          <a:xfrm rot="-7282380">
            <a:off x="7839075"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6" name="Oval 98"/>
          <p:cNvSpPr>
            <a:spLocks noChangeArrowheads="1"/>
          </p:cNvSpPr>
          <p:nvPr/>
        </p:nvSpPr>
        <p:spPr bwMode="auto">
          <a:xfrm rot="-7282380">
            <a:off x="7991475" y="19399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7" name="Oval 99"/>
          <p:cNvSpPr>
            <a:spLocks noChangeArrowheads="1"/>
          </p:cNvSpPr>
          <p:nvPr/>
        </p:nvSpPr>
        <p:spPr bwMode="auto">
          <a:xfrm rot="-7282380">
            <a:off x="7534275" y="2209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8" name="Oval 100"/>
          <p:cNvSpPr>
            <a:spLocks noChangeArrowheads="1"/>
          </p:cNvSpPr>
          <p:nvPr/>
        </p:nvSpPr>
        <p:spPr bwMode="auto">
          <a:xfrm rot="-7282380">
            <a:off x="6467475" y="3124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09" name="Oval 101"/>
          <p:cNvSpPr>
            <a:spLocks noChangeArrowheads="1"/>
          </p:cNvSpPr>
          <p:nvPr/>
        </p:nvSpPr>
        <p:spPr bwMode="auto">
          <a:xfrm rot="-7282380">
            <a:off x="6543675" y="2514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0" name="Oval 102"/>
          <p:cNvSpPr>
            <a:spLocks noChangeArrowheads="1"/>
          </p:cNvSpPr>
          <p:nvPr/>
        </p:nvSpPr>
        <p:spPr bwMode="auto">
          <a:xfrm rot="-7282380">
            <a:off x="6162675" y="2362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1" name="Oval 103"/>
          <p:cNvSpPr>
            <a:spLocks noChangeArrowheads="1"/>
          </p:cNvSpPr>
          <p:nvPr/>
        </p:nvSpPr>
        <p:spPr bwMode="auto">
          <a:xfrm rot="-7282380">
            <a:off x="5248275"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2" name="Oval 104"/>
          <p:cNvSpPr>
            <a:spLocks noChangeArrowheads="1"/>
          </p:cNvSpPr>
          <p:nvPr/>
        </p:nvSpPr>
        <p:spPr bwMode="auto">
          <a:xfrm rot="-7282380">
            <a:off x="5553075" y="2743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3" name="Oval 105"/>
          <p:cNvSpPr>
            <a:spLocks noChangeArrowheads="1"/>
          </p:cNvSpPr>
          <p:nvPr/>
        </p:nvSpPr>
        <p:spPr bwMode="auto">
          <a:xfrm rot="-7282380">
            <a:off x="5857875" y="29305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15914" name="Oval 106"/>
          <p:cNvSpPr>
            <a:spLocks noChangeArrowheads="1"/>
          </p:cNvSpPr>
          <p:nvPr/>
        </p:nvSpPr>
        <p:spPr bwMode="auto">
          <a:xfrm rot="-7282380">
            <a:off x="6772275"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5" name="Oval 107"/>
          <p:cNvSpPr>
            <a:spLocks noChangeArrowheads="1"/>
          </p:cNvSpPr>
          <p:nvPr/>
        </p:nvSpPr>
        <p:spPr bwMode="auto">
          <a:xfrm rot="-7282380">
            <a:off x="6238875"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6" name="Oval 108"/>
          <p:cNvSpPr>
            <a:spLocks noChangeArrowheads="1"/>
          </p:cNvSpPr>
          <p:nvPr/>
        </p:nvSpPr>
        <p:spPr bwMode="auto">
          <a:xfrm rot="-7282380">
            <a:off x="8220075" y="2667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7" name="Oval 109"/>
          <p:cNvSpPr>
            <a:spLocks noChangeArrowheads="1"/>
          </p:cNvSpPr>
          <p:nvPr/>
        </p:nvSpPr>
        <p:spPr bwMode="auto">
          <a:xfrm rot="-7282380">
            <a:off x="6010275"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8" name="Oval 110"/>
          <p:cNvSpPr>
            <a:spLocks noChangeArrowheads="1"/>
          </p:cNvSpPr>
          <p:nvPr/>
        </p:nvSpPr>
        <p:spPr bwMode="auto">
          <a:xfrm rot="-7282380">
            <a:off x="8372475" y="2133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19" name="Text Box 111"/>
          <p:cNvSpPr txBox="1">
            <a:spLocks noChangeArrowheads="1"/>
          </p:cNvSpPr>
          <p:nvPr/>
        </p:nvSpPr>
        <p:spPr bwMode="auto">
          <a:xfrm>
            <a:off x="4876800" y="1905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1"/>
                </a:solidFill>
                <a:latin typeface="Arial" panose="020B0604020202020204" pitchFamily="34" charset="0"/>
              </a:rPr>
              <a:t>Y</a:t>
            </a:r>
          </a:p>
        </p:txBody>
      </p:sp>
      <p:sp>
        <p:nvSpPr>
          <p:cNvPr id="1015920" name="Rectangle 112"/>
          <p:cNvSpPr>
            <a:spLocks noChangeArrowheads="1"/>
          </p:cNvSpPr>
          <p:nvPr/>
        </p:nvSpPr>
        <p:spPr bwMode="auto">
          <a:xfrm>
            <a:off x="8382000" y="3657600"/>
            <a:ext cx="390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5921" name="Line 113"/>
          <p:cNvSpPr>
            <a:spLocks noChangeShapeType="1"/>
          </p:cNvSpPr>
          <p:nvPr/>
        </p:nvSpPr>
        <p:spPr bwMode="auto">
          <a:xfrm>
            <a:off x="5095875" y="3886200"/>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22" name="Oval 114"/>
          <p:cNvSpPr>
            <a:spLocks noChangeArrowheads="1"/>
          </p:cNvSpPr>
          <p:nvPr/>
        </p:nvSpPr>
        <p:spPr bwMode="auto">
          <a:xfrm rot="-7282380">
            <a:off x="7077075"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923" name="Rectangle 115"/>
          <p:cNvSpPr>
            <a:spLocks noChangeArrowheads="1"/>
          </p:cNvSpPr>
          <p:nvPr/>
        </p:nvSpPr>
        <p:spPr bwMode="auto">
          <a:xfrm rot="16200000">
            <a:off x="4268787" y="487521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5924" name="Line 116"/>
          <p:cNvSpPr>
            <a:spLocks noChangeShapeType="1"/>
          </p:cNvSpPr>
          <p:nvPr/>
        </p:nvSpPr>
        <p:spPr bwMode="auto">
          <a:xfrm>
            <a:off x="46482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5925" name="Rectangle 117"/>
          <p:cNvSpPr>
            <a:spLocks noChangeArrowheads="1"/>
          </p:cNvSpPr>
          <p:nvPr/>
        </p:nvSpPr>
        <p:spPr bwMode="auto">
          <a:xfrm>
            <a:off x="0" y="6510338"/>
            <a:ext cx="785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60000"/>
              <a:buFont typeface="Wingdings" panose="05000000000000000000" pitchFamily="2" charset="2"/>
              <a:buChar char="n"/>
            </a:pPr>
            <a:r>
              <a:rPr lang="en-US" altLang="en-US" sz="1600" b="0" baseline="0">
                <a:solidFill>
                  <a:schemeClr val="tx1"/>
                </a:solidFill>
              </a:rPr>
              <a:t>Slide from: Statistics for Managers Using Microsoft® Excel  4th Edition, 2004 Prentice-Hall</a:t>
            </a:r>
          </a:p>
        </p:txBody>
      </p:sp>
    </p:spTree>
    <p:extLst>
      <p:ext uri="{BB962C8B-B14F-4D97-AF65-F5344CB8AC3E}">
        <p14:creationId xmlns:p14="http://schemas.microsoft.com/office/powerpoint/2010/main" val="271189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990600" y="304800"/>
            <a:ext cx="7793038" cy="1066800"/>
          </a:xfrm>
        </p:spPr>
        <p:txBody>
          <a:bodyPr>
            <a:normAutofit/>
          </a:bodyPr>
          <a:lstStyle/>
          <a:p>
            <a:pPr>
              <a:lnSpc>
                <a:spcPct val="80000"/>
              </a:lnSpc>
            </a:pPr>
            <a:r>
              <a:rPr lang="en-US" altLang="en-US"/>
              <a:t>Residual Analysis for </a:t>
            </a:r>
            <a:br>
              <a:rPr lang="en-US" altLang="en-US"/>
            </a:br>
            <a:r>
              <a:rPr lang="en-US" altLang="en-US"/>
              <a:t>Homoscedasticity </a:t>
            </a:r>
          </a:p>
        </p:txBody>
      </p:sp>
      <p:graphicFrame>
        <p:nvGraphicFramePr>
          <p:cNvPr id="1016835" name="Object 3">
            <a:hlinkClick r:id="" action="ppaction://ole?verb=0"/>
          </p:cNvPr>
          <p:cNvGraphicFramePr>
            <a:graphicFrameLocks/>
          </p:cNvGraphicFramePr>
          <p:nvPr/>
        </p:nvGraphicFramePr>
        <p:xfrm>
          <a:off x="452438" y="5715000"/>
          <a:ext cx="576262" cy="533400"/>
        </p:xfrm>
        <a:graphic>
          <a:graphicData uri="http://schemas.openxmlformats.org/presentationml/2006/ole">
            <mc:AlternateContent xmlns:mc="http://schemas.openxmlformats.org/markup-compatibility/2006">
              <mc:Choice xmlns:v="urn:schemas-microsoft-com:vml" Requires="v">
                <p:oleObj spid="_x0000_s11381" name="Clip" r:id="rId4" imgW="1031760" imgH="988920" progId="MS_ClipArt_Gallery.5">
                  <p:embed/>
                </p:oleObj>
              </mc:Choice>
              <mc:Fallback>
                <p:oleObj name="Clip" r:id="rId4" imgW="1031760" imgH="988920" progId="MS_ClipArt_Gallery.5">
                  <p:embed/>
                  <p:pic>
                    <p:nvPicPr>
                      <p:cNvPr id="1016835"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5715000"/>
                        <a:ext cx="576262" cy="533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6836" name="Rectangle 4"/>
          <p:cNvSpPr>
            <a:spLocks noChangeArrowheads="1"/>
          </p:cNvSpPr>
          <p:nvPr/>
        </p:nvSpPr>
        <p:spPr bwMode="auto">
          <a:xfrm>
            <a:off x="1138238" y="5791200"/>
            <a:ext cx="3357562"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0" baseline="0">
                <a:solidFill>
                  <a:schemeClr val="tx1"/>
                </a:solidFill>
                <a:latin typeface="Arial" panose="020B0604020202020204" pitchFamily="34" charset="0"/>
              </a:rPr>
              <a:t>Non-constant variance</a:t>
            </a:r>
          </a:p>
        </p:txBody>
      </p:sp>
      <p:sp>
        <p:nvSpPr>
          <p:cNvPr id="1016837" name="Rectangle 5"/>
          <p:cNvSpPr>
            <a:spLocks noChangeArrowheads="1"/>
          </p:cNvSpPr>
          <p:nvPr/>
        </p:nvSpPr>
        <p:spPr bwMode="auto">
          <a:xfrm>
            <a:off x="5181600" y="5565775"/>
            <a:ext cx="914400" cy="911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5400" b="0" baseline="0">
                <a:solidFill>
                  <a:srgbClr val="FF0000"/>
                </a:solidFill>
                <a:latin typeface="Wingdings" panose="05000000000000000000" pitchFamily="2" charset="2"/>
              </a:rPr>
              <a:t></a:t>
            </a:r>
          </a:p>
        </p:txBody>
      </p:sp>
      <p:sp>
        <p:nvSpPr>
          <p:cNvPr id="1016838" name="Rectangle 6"/>
          <p:cNvSpPr>
            <a:spLocks noChangeArrowheads="1"/>
          </p:cNvSpPr>
          <p:nvPr/>
        </p:nvSpPr>
        <p:spPr bwMode="auto">
          <a:xfrm>
            <a:off x="5864225" y="5732463"/>
            <a:ext cx="2974975"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0" baseline="0">
                <a:solidFill>
                  <a:schemeClr val="tx1"/>
                </a:solidFill>
                <a:latin typeface="Arial" panose="020B0604020202020204" pitchFamily="34" charset="0"/>
              </a:rPr>
              <a:t>Constant variance</a:t>
            </a:r>
          </a:p>
        </p:txBody>
      </p:sp>
      <p:sp>
        <p:nvSpPr>
          <p:cNvPr id="1016839" name="Line 7"/>
          <p:cNvSpPr>
            <a:spLocks noChangeShapeType="1"/>
          </p:cNvSpPr>
          <p:nvPr/>
        </p:nvSpPr>
        <p:spPr bwMode="auto">
          <a:xfrm>
            <a:off x="909638" y="4424363"/>
            <a:ext cx="0" cy="13668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0" name="Line 8"/>
          <p:cNvSpPr>
            <a:spLocks noChangeShapeType="1"/>
          </p:cNvSpPr>
          <p:nvPr/>
        </p:nvSpPr>
        <p:spPr bwMode="auto">
          <a:xfrm flipV="1">
            <a:off x="914400" y="5029200"/>
            <a:ext cx="3276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1" name="Line 9"/>
          <p:cNvSpPr>
            <a:spLocks noChangeShapeType="1"/>
          </p:cNvSpPr>
          <p:nvPr/>
        </p:nvSpPr>
        <p:spPr bwMode="auto">
          <a:xfrm flipV="1">
            <a:off x="1219200" y="4114800"/>
            <a:ext cx="2738438" cy="757238"/>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2" name="Line 10"/>
          <p:cNvSpPr>
            <a:spLocks noChangeShapeType="1"/>
          </p:cNvSpPr>
          <p:nvPr/>
        </p:nvSpPr>
        <p:spPr bwMode="auto">
          <a:xfrm>
            <a:off x="1219200" y="5257800"/>
            <a:ext cx="2662238" cy="452438"/>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3" name="Oval 11"/>
          <p:cNvSpPr>
            <a:spLocks noChangeArrowheads="1"/>
          </p:cNvSpPr>
          <p:nvPr/>
        </p:nvSpPr>
        <p:spPr bwMode="auto">
          <a:xfrm>
            <a:off x="1290638" y="49149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4" name="Oval 12"/>
          <p:cNvSpPr>
            <a:spLocks noChangeArrowheads="1"/>
          </p:cNvSpPr>
          <p:nvPr/>
        </p:nvSpPr>
        <p:spPr bwMode="auto">
          <a:xfrm>
            <a:off x="2509838" y="46101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5" name="Oval 13"/>
          <p:cNvSpPr>
            <a:spLocks noChangeArrowheads="1"/>
          </p:cNvSpPr>
          <p:nvPr/>
        </p:nvSpPr>
        <p:spPr bwMode="auto">
          <a:xfrm>
            <a:off x="1519238" y="50673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6" name="Oval 14"/>
          <p:cNvSpPr>
            <a:spLocks noChangeArrowheads="1"/>
          </p:cNvSpPr>
          <p:nvPr/>
        </p:nvSpPr>
        <p:spPr bwMode="auto">
          <a:xfrm>
            <a:off x="1671638" y="4762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7" name="Oval 15"/>
          <p:cNvSpPr>
            <a:spLocks noChangeArrowheads="1"/>
          </p:cNvSpPr>
          <p:nvPr/>
        </p:nvSpPr>
        <p:spPr bwMode="auto">
          <a:xfrm>
            <a:off x="2052638" y="4762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8" name="Oval 16"/>
          <p:cNvSpPr>
            <a:spLocks noChangeArrowheads="1"/>
          </p:cNvSpPr>
          <p:nvPr/>
        </p:nvSpPr>
        <p:spPr bwMode="auto">
          <a:xfrm>
            <a:off x="2128838" y="5143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49" name="Oval 17"/>
          <p:cNvSpPr>
            <a:spLocks noChangeArrowheads="1"/>
          </p:cNvSpPr>
          <p:nvPr/>
        </p:nvSpPr>
        <p:spPr bwMode="auto">
          <a:xfrm>
            <a:off x="2433638" y="49149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0" name="Oval 18"/>
          <p:cNvSpPr>
            <a:spLocks noChangeArrowheads="1"/>
          </p:cNvSpPr>
          <p:nvPr/>
        </p:nvSpPr>
        <p:spPr bwMode="auto">
          <a:xfrm>
            <a:off x="1824038" y="50673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1" name="Oval 19"/>
          <p:cNvSpPr>
            <a:spLocks noChangeArrowheads="1"/>
          </p:cNvSpPr>
          <p:nvPr/>
        </p:nvSpPr>
        <p:spPr bwMode="auto">
          <a:xfrm>
            <a:off x="3729038" y="5143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2" name="Oval 20"/>
          <p:cNvSpPr>
            <a:spLocks noChangeArrowheads="1"/>
          </p:cNvSpPr>
          <p:nvPr/>
        </p:nvSpPr>
        <p:spPr bwMode="auto">
          <a:xfrm>
            <a:off x="3043238" y="53721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3" name="Oval 21"/>
          <p:cNvSpPr>
            <a:spLocks noChangeArrowheads="1"/>
          </p:cNvSpPr>
          <p:nvPr/>
        </p:nvSpPr>
        <p:spPr bwMode="auto">
          <a:xfrm>
            <a:off x="3195638" y="4762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4" name="Oval 22"/>
          <p:cNvSpPr>
            <a:spLocks noChangeArrowheads="1"/>
          </p:cNvSpPr>
          <p:nvPr/>
        </p:nvSpPr>
        <p:spPr bwMode="auto">
          <a:xfrm>
            <a:off x="2967038" y="44577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5" name="Oval 23"/>
          <p:cNvSpPr>
            <a:spLocks noChangeArrowheads="1"/>
          </p:cNvSpPr>
          <p:nvPr/>
        </p:nvSpPr>
        <p:spPr bwMode="auto">
          <a:xfrm>
            <a:off x="2814638" y="48387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6" name="Oval 24"/>
          <p:cNvSpPr>
            <a:spLocks noChangeArrowheads="1"/>
          </p:cNvSpPr>
          <p:nvPr/>
        </p:nvSpPr>
        <p:spPr bwMode="auto">
          <a:xfrm>
            <a:off x="2738438" y="50673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7" name="Oval 25"/>
          <p:cNvSpPr>
            <a:spLocks noChangeArrowheads="1"/>
          </p:cNvSpPr>
          <p:nvPr/>
        </p:nvSpPr>
        <p:spPr bwMode="auto">
          <a:xfrm>
            <a:off x="2509838" y="52197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8" name="Oval 26"/>
          <p:cNvSpPr>
            <a:spLocks noChangeArrowheads="1"/>
          </p:cNvSpPr>
          <p:nvPr/>
        </p:nvSpPr>
        <p:spPr bwMode="auto">
          <a:xfrm>
            <a:off x="3429000" y="4572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59" name="Oval 27"/>
          <p:cNvSpPr>
            <a:spLocks noChangeArrowheads="1"/>
          </p:cNvSpPr>
          <p:nvPr/>
        </p:nvSpPr>
        <p:spPr bwMode="auto">
          <a:xfrm>
            <a:off x="3652838" y="48387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0" name="Oval 28"/>
          <p:cNvSpPr>
            <a:spLocks noChangeArrowheads="1"/>
          </p:cNvSpPr>
          <p:nvPr/>
        </p:nvSpPr>
        <p:spPr bwMode="auto">
          <a:xfrm>
            <a:off x="35814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1" name="Oval 29"/>
          <p:cNvSpPr>
            <a:spLocks noChangeArrowheads="1"/>
          </p:cNvSpPr>
          <p:nvPr/>
        </p:nvSpPr>
        <p:spPr bwMode="auto">
          <a:xfrm>
            <a:off x="3576638" y="54483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2" name="Oval 30"/>
          <p:cNvSpPr>
            <a:spLocks noChangeArrowheads="1"/>
          </p:cNvSpPr>
          <p:nvPr/>
        </p:nvSpPr>
        <p:spPr bwMode="auto">
          <a:xfrm>
            <a:off x="3271838" y="51435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3" name="Rectangle 31"/>
          <p:cNvSpPr>
            <a:spLocks noChangeArrowheads="1"/>
          </p:cNvSpPr>
          <p:nvPr/>
        </p:nvSpPr>
        <p:spPr bwMode="auto">
          <a:xfrm>
            <a:off x="4114800" y="4800600"/>
            <a:ext cx="466725" cy="4540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6864" name="Line 32"/>
          <p:cNvSpPr>
            <a:spLocks noChangeShapeType="1"/>
          </p:cNvSpPr>
          <p:nvPr/>
        </p:nvSpPr>
        <p:spPr bwMode="auto">
          <a:xfrm>
            <a:off x="5253038" y="5029200"/>
            <a:ext cx="3271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5" name="Line 33"/>
          <p:cNvSpPr>
            <a:spLocks noChangeShapeType="1"/>
          </p:cNvSpPr>
          <p:nvPr/>
        </p:nvSpPr>
        <p:spPr bwMode="auto">
          <a:xfrm>
            <a:off x="5253038" y="4391025"/>
            <a:ext cx="0" cy="13668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6" name="Rectangle 34"/>
          <p:cNvSpPr>
            <a:spLocks noChangeArrowheads="1"/>
          </p:cNvSpPr>
          <p:nvPr/>
        </p:nvSpPr>
        <p:spPr bwMode="auto">
          <a:xfrm>
            <a:off x="8458200" y="4800600"/>
            <a:ext cx="466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6867" name="Line 35"/>
          <p:cNvSpPr>
            <a:spLocks noChangeShapeType="1"/>
          </p:cNvSpPr>
          <p:nvPr/>
        </p:nvSpPr>
        <p:spPr bwMode="auto">
          <a:xfrm>
            <a:off x="5524500" y="4572000"/>
            <a:ext cx="2967038"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8" name="Line 36"/>
          <p:cNvSpPr>
            <a:spLocks noChangeShapeType="1"/>
          </p:cNvSpPr>
          <p:nvPr/>
        </p:nvSpPr>
        <p:spPr bwMode="auto">
          <a:xfrm>
            <a:off x="5524500" y="5410200"/>
            <a:ext cx="2967038"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69" name="Oval 37"/>
          <p:cNvSpPr>
            <a:spLocks noChangeArrowheads="1"/>
          </p:cNvSpPr>
          <p:nvPr/>
        </p:nvSpPr>
        <p:spPr bwMode="auto">
          <a:xfrm>
            <a:off x="5481638"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0" name="Oval 38"/>
          <p:cNvSpPr>
            <a:spLocks noChangeArrowheads="1"/>
          </p:cNvSpPr>
          <p:nvPr/>
        </p:nvSpPr>
        <p:spPr bwMode="auto">
          <a:xfrm>
            <a:off x="6091238" y="5029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1" name="Oval 39"/>
          <p:cNvSpPr>
            <a:spLocks noChangeArrowheads="1"/>
          </p:cNvSpPr>
          <p:nvPr/>
        </p:nvSpPr>
        <p:spPr bwMode="auto">
          <a:xfrm>
            <a:off x="5710238" y="4953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2" name="Oval 40"/>
          <p:cNvSpPr>
            <a:spLocks noChangeArrowheads="1"/>
          </p:cNvSpPr>
          <p:nvPr/>
        </p:nvSpPr>
        <p:spPr bwMode="auto">
          <a:xfrm>
            <a:off x="5862638"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3" name="Oval 41"/>
          <p:cNvSpPr>
            <a:spLocks noChangeArrowheads="1"/>
          </p:cNvSpPr>
          <p:nvPr/>
        </p:nvSpPr>
        <p:spPr bwMode="auto">
          <a:xfrm>
            <a:off x="5329238"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4" name="Oval 42"/>
          <p:cNvSpPr>
            <a:spLocks noChangeArrowheads="1"/>
          </p:cNvSpPr>
          <p:nvPr/>
        </p:nvSpPr>
        <p:spPr bwMode="auto">
          <a:xfrm>
            <a:off x="5481638" y="5105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5" name="Oval 43"/>
          <p:cNvSpPr>
            <a:spLocks noChangeArrowheads="1"/>
          </p:cNvSpPr>
          <p:nvPr/>
        </p:nvSpPr>
        <p:spPr bwMode="auto">
          <a:xfrm>
            <a:off x="7310438" y="4572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6" name="Oval 44"/>
          <p:cNvSpPr>
            <a:spLocks noChangeArrowheads="1"/>
          </p:cNvSpPr>
          <p:nvPr/>
        </p:nvSpPr>
        <p:spPr bwMode="auto">
          <a:xfrm>
            <a:off x="6319838" y="4800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7" name="Oval 45"/>
          <p:cNvSpPr>
            <a:spLocks noChangeArrowheads="1"/>
          </p:cNvSpPr>
          <p:nvPr/>
        </p:nvSpPr>
        <p:spPr bwMode="auto">
          <a:xfrm>
            <a:off x="6472238" y="4572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8" name="Oval 46"/>
          <p:cNvSpPr>
            <a:spLocks noChangeArrowheads="1"/>
          </p:cNvSpPr>
          <p:nvPr/>
        </p:nvSpPr>
        <p:spPr bwMode="auto">
          <a:xfrm>
            <a:off x="6700838" y="4800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79" name="Oval 47"/>
          <p:cNvSpPr>
            <a:spLocks noChangeArrowheads="1"/>
          </p:cNvSpPr>
          <p:nvPr/>
        </p:nvSpPr>
        <p:spPr bwMode="auto">
          <a:xfrm>
            <a:off x="6929438" y="5105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0" name="Oval 48"/>
          <p:cNvSpPr>
            <a:spLocks noChangeArrowheads="1"/>
          </p:cNvSpPr>
          <p:nvPr/>
        </p:nvSpPr>
        <p:spPr bwMode="auto">
          <a:xfrm>
            <a:off x="6624638" y="5029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1" name="Oval 49"/>
          <p:cNvSpPr>
            <a:spLocks noChangeArrowheads="1"/>
          </p:cNvSpPr>
          <p:nvPr/>
        </p:nvSpPr>
        <p:spPr bwMode="auto">
          <a:xfrm>
            <a:off x="7767638"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2" name="Oval 50"/>
          <p:cNvSpPr>
            <a:spLocks noChangeArrowheads="1"/>
          </p:cNvSpPr>
          <p:nvPr/>
        </p:nvSpPr>
        <p:spPr bwMode="auto">
          <a:xfrm>
            <a:off x="7005638" y="4800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3" name="Oval 51"/>
          <p:cNvSpPr>
            <a:spLocks noChangeArrowheads="1"/>
          </p:cNvSpPr>
          <p:nvPr/>
        </p:nvSpPr>
        <p:spPr bwMode="auto">
          <a:xfrm>
            <a:off x="7234238" y="5105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4" name="Oval 52"/>
          <p:cNvSpPr>
            <a:spLocks noChangeArrowheads="1"/>
          </p:cNvSpPr>
          <p:nvPr/>
        </p:nvSpPr>
        <p:spPr bwMode="auto">
          <a:xfrm>
            <a:off x="7767638" y="5105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5" name="Oval 53"/>
          <p:cNvSpPr>
            <a:spLocks noChangeArrowheads="1"/>
          </p:cNvSpPr>
          <p:nvPr/>
        </p:nvSpPr>
        <p:spPr bwMode="auto">
          <a:xfrm>
            <a:off x="7539038" y="4876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6" name="Oval 54"/>
          <p:cNvSpPr>
            <a:spLocks noChangeArrowheads="1"/>
          </p:cNvSpPr>
          <p:nvPr/>
        </p:nvSpPr>
        <p:spPr bwMode="auto">
          <a:xfrm>
            <a:off x="8224838" y="4648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7" name="Oval 55"/>
          <p:cNvSpPr>
            <a:spLocks noChangeArrowheads="1"/>
          </p:cNvSpPr>
          <p:nvPr/>
        </p:nvSpPr>
        <p:spPr bwMode="auto">
          <a:xfrm>
            <a:off x="7996238" y="4953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8" name="Oval 56"/>
          <p:cNvSpPr>
            <a:spLocks noChangeArrowheads="1"/>
          </p:cNvSpPr>
          <p:nvPr/>
        </p:nvSpPr>
        <p:spPr bwMode="auto">
          <a:xfrm>
            <a:off x="8377238" y="5105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89" name="Line 57"/>
          <p:cNvSpPr>
            <a:spLocks noChangeShapeType="1"/>
          </p:cNvSpPr>
          <p:nvPr/>
        </p:nvSpPr>
        <p:spPr bwMode="auto">
          <a:xfrm>
            <a:off x="909638" y="25193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0" name="Line 58"/>
          <p:cNvSpPr>
            <a:spLocks noChangeShapeType="1"/>
          </p:cNvSpPr>
          <p:nvPr/>
        </p:nvSpPr>
        <p:spPr bwMode="auto">
          <a:xfrm>
            <a:off x="909638" y="4038600"/>
            <a:ext cx="3352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1" name="Line 59"/>
          <p:cNvSpPr>
            <a:spLocks noChangeShapeType="1"/>
          </p:cNvSpPr>
          <p:nvPr/>
        </p:nvSpPr>
        <p:spPr bwMode="auto">
          <a:xfrm flipV="1">
            <a:off x="909638" y="2438400"/>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2" name="Oval 60"/>
          <p:cNvSpPr>
            <a:spLocks noChangeArrowheads="1"/>
          </p:cNvSpPr>
          <p:nvPr/>
        </p:nvSpPr>
        <p:spPr bwMode="auto">
          <a:xfrm rot="-7282380">
            <a:off x="1214438" y="3352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3" name="Oval 61"/>
          <p:cNvSpPr>
            <a:spLocks noChangeArrowheads="1"/>
          </p:cNvSpPr>
          <p:nvPr/>
        </p:nvSpPr>
        <p:spPr bwMode="auto">
          <a:xfrm rot="-7282380">
            <a:off x="1595438"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4" name="Oval 62"/>
          <p:cNvSpPr>
            <a:spLocks noChangeArrowheads="1"/>
          </p:cNvSpPr>
          <p:nvPr/>
        </p:nvSpPr>
        <p:spPr bwMode="auto">
          <a:xfrm rot="-7282380">
            <a:off x="2814638" y="1981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5" name="Oval 63"/>
          <p:cNvSpPr>
            <a:spLocks noChangeArrowheads="1"/>
          </p:cNvSpPr>
          <p:nvPr/>
        </p:nvSpPr>
        <p:spPr bwMode="auto">
          <a:xfrm rot="-7282380">
            <a:off x="3119438" y="3124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6" name="Oval 64"/>
          <p:cNvSpPr>
            <a:spLocks noChangeArrowheads="1"/>
          </p:cNvSpPr>
          <p:nvPr/>
        </p:nvSpPr>
        <p:spPr bwMode="auto">
          <a:xfrm rot="-7282380">
            <a:off x="3424238" y="2057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7" name="Oval 65"/>
          <p:cNvSpPr>
            <a:spLocks noChangeArrowheads="1"/>
          </p:cNvSpPr>
          <p:nvPr/>
        </p:nvSpPr>
        <p:spPr bwMode="auto">
          <a:xfrm rot="-7282380">
            <a:off x="1976438"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8" name="Oval 66"/>
          <p:cNvSpPr>
            <a:spLocks noChangeArrowheads="1"/>
          </p:cNvSpPr>
          <p:nvPr/>
        </p:nvSpPr>
        <p:spPr bwMode="auto">
          <a:xfrm rot="-7282380">
            <a:off x="3348038"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899" name="Oval 67"/>
          <p:cNvSpPr>
            <a:spLocks noChangeArrowheads="1"/>
          </p:cNvSpPr>
          <p:nvPr/>
        </p:nvSpPr>
        <p:spPr bwMode="auto">
          <a:xfrm rot="-7282380">
            <a:off x="3652838" y="3276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0" name="Oval 68"/>
          <p:cNvSpPr>
            <a:spLocks noChangeArrowheads="1"/>
          </p:cNvSpPr>
          <p:nvPr/>
        </p:nvSpPr>
        <p:spPr bwMode="auto">
          <a:xfrm rot="-7282380">
            <a:off x="3500438" y="1676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1" name="Oval 69"/>
          <p:cNvSpPr>
            <a:spLocks noChangeArrowheads="1"/>
          </p:cNvSpPr>
          <p:nvPr/>
        </p:nvSpPr>
        <p:spPr bwMode="auto">
          <a:xfrm rot="-7282380">
            <a:off x="3652838" y="2286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2" name="Oval 70"/>
          <p:cNvSpPr>
            <a:spLocks noChangeArrowheads="1"/>
          </p:cNvSpPr>
          <p:nvPr/>
        </p:nvSpPr>
        <p:spPr bwMode="auto">
          <a:xfrm rot="-7282380">
            <a:off x="3195638" y="2362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3" name="Oval 71"/>
          <p:cNvSpPr>
            <a:spLocks noChangeArrowheads="1"/>
          </p:cNvSpPr>
          <p:nvPr/>
        </p:nvSpPr>
        <p:spPr bwMode="auto">
          <a:xfrm rot="-7282380">
            <a:off x="2509838" y="3276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4" name="Oval 72"/>
          <p:cNvSpPr>
            <a:spLocks noChangeArrowheads="1"/>
          </p:cNvSpPr>
          <p:nvPr/>
        </p:nvSpPr>
        <p:spPr bwMode="auto">
          <a:xfrm rot="-7282380">
            <a:off x="2814638" y="2667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5" name="Oval 73"/>
          <p:cNvSpPr>
            <a:spLocks noChangeArrowheads="1"/>
          </p:cNvSpPr>
          <p:nvPr/>
        </p:nvSpPr>
        <p:spPr bwMode="auto">
          <a:xfrm rot="-7282380">
            <a:off x="2433638" y="2438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6" name="Oval 74"/>
          <p:cNvSpPr>
            <a:spLocks noChangeArrowheads="1"/>
          </p:cNvSpPr>
          <p:nvPr/>
        </p:nvSpPr>
        <p:spPr bwMode="auto">
          <a:xfrm rot="-7282380">
            <a:off x="1443038" y="3352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7" name="Oval 75"/>
          <p:cNvSpPr>
            <a:spLocks noChangeArrowheads="1"/>
          </p:cNvSpPr>
          <p:nvPr/>
        </p:nvSpPr>
        <p:spPr bwMode="auto">
          <a:xfrm rot="-7282380">
            <a:off x="1747838"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8" name="Oval 76"/>
          <p:cNvSpPr>
            <a:spLocks noChangeArrowheads="1"/>
          </p:cNvSpPr>
          <p:nvPr/>
        </p:nvSpPr>
        <p:spPr bwMode="auto">
          <a:xfrm rot="-7282380">
            <a:off x="2128838" y="3276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09" name="Oval 77"/>
          <p:cNvSpPr>
            <a:spLocks noChangeArrowheads="1"/>
          </p:cNvSpPr>
          <p:nvPr/>
        </p:nvSpPr>
        <p:spPr bwMode="auto">
          <a:xfrm rot="-7282380">
            <a:off x="2738438"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0" name="Oval 78"/>
          <p:cNvSpPr>
            <a:spLocks noChangeArrowheads="1"/>
          </p:cNvSpPr>
          <p:nvPr/>
        </p:nvSpPr>
        <p:spPr bwMode="auto">
          <a:xfrm rot="-7282380">
            <a:off x="3805238" y="2743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1" name="Oval 79"/>
          <p:cNvSpPr>
            <a:spLocks noChangeArrowheads="1"/>
          </p:cNvSpPr>
          <p:nvPr/>
        </p:nvSpPr>
        <p:spPr bwMode="auto">
          <a:xfrm rot="-7282380">
            <a:off x="2357438"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2" name="Text Box 80"/>
          <p:cNvSpPr txBox="1">
            <a:spLocks noChangeArrowheads="1"/>
          </p:cNvSpPr>
          <p:nvPr/>
        </p:nvSpPr>
        <p:spPr bwMode="auto">
          <a:xfrm>
            <a:off x="685800" y="2057400"/>
            <a:ext cx="38735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1"/>
                </a:solidFill>
                <a:latin typeface="Arial" panose="020B0604020202020204" pitchFamily="34" charset="0"/>
              </a:rPr>
              <a:t>Y</a:t>
            </a:r>
          </a:p>
        </p:txBody>
      </p:sp>
      <p:sp>
        <p:nvSpPr>
          <p:cNvPr id="1016913" name="Line 81"/>
          <p:cNvSpPr>
            <a:spLocks noChangeShapeType="1"/>
          </p:cNvSpPr>
          <p:nvPr/>
        </p:nvSpPr>
        <p:spPr bwMode="auto">
          <a:xfrm flipV="1">
            <a:off x="1214438" y="1752600"/>
            <a:ext cx="1905000" cy="15240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4" name="Line 82"/>
          <p:cNvSpPr>
            <a:spLocks noChangeShapeType="1"/>
          </p:cNvSpPr>
          <p:nvPr/>
        </p:nvSpPr>
        <p:spPr bwMode="auto">
          <a:xfrm flipV="1">
            <a:off x="1214438" y="3657600"/>
            <a:ext cx="2743200" cy="4763"/>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5" name="Rectangle 83"/>
          <p:cNvSpPr>
            <a:spLocks noChangeArrowheads="1"/>
          </p:cNvSpPr>
          <p:nvPr/>
        </p:nvSpPr>
        <p:spPr bwMode="auto">
          <a:xfrm>
            <a:off x="4191000" y="3810000"/>
            <a:ext cx="466725" cy="4540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6916" name="Rectangle 84"/>
          <p:cNvSpPr>
            <a:spLocks noChangeArrowheads="1"/>
          </p:cNvSpPr>
          <p:nvPr/>
        </p:nvSpPr>
        <p:spPr bwMode="auto">
          <a:xfrm>
            <a:off x="8534400" y="3733800"/>
            <a:ext cx="466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solidFill>
                  <a:schemeClr val="tx1"/>
                </a:solidFill>
                <a:latin typeface="Arial" panose="020B0604020202020204" pitchFamily="34" charset="0"/>
              </a:rPr>
              <a:t>x</a:t>
            </a:r>
          </a:p>
        </p:txBody>
      </p:sp>
      <p:sp>
        <p:nvSpPr>
          <p:cNvPr id="1016917" name="Line 85"/>
          <p:cNvSpPr>
            <a:spLocks noChangeShapeType="1"/>
          </p:cNvSpPr>
          <p:nvPr/>
        </p:nvSpPr>
        <p:spPr bwMode="auto">
          <a:xfrm flipH="1">
            <a:off x="5181600" y="2325688"/>
            <a:ext cx="11113" cy="16367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8" name="Line 86"/>
          <p:cNvSpPr>
            <a:spLocks noChangeShapeType="1"/>
          </p:cNvSpPr>
          <p:nvPr/>
        </p:nvSpPr>
        <p:spPr bwMode="auto">
          <a:xfrm flipV="1">
            <a:off x="5181600" y="3962400"/>
            <a:ext cx="3429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19" name="Line 87"/>
          <p:cNvSpPr>
            <a:spLocks noChangeShapeType="1"/>
          </p:cNvSpPr>
          <p:nvPr/>
        </p:nvSpPr>
        <p:spPr bwMode="auto">
          <a:xfrm flipV="1">
            <a:off x="5192713" y="2320925"/>
            <a:ext cx="34290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0" name="Oval 88"/>
          <p:cNvSpPr>
            <a:spLocks noChangeArrowheads="1"/>
          </p:cNvSpPr>
          <p:nvPr/>
        </p:nvSpPr>
        <p:spPr bwMode="auto">
          <a:xfrm rot="-7282380">
            <a:off x="5329238" y="32353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1" name="Oval 89"/>
          <p:cNvSpPr>
            <a:spLocks noChangeArrowheads="1"/>
          </p:cNvSpPr>
          <p:nvPr/>
        </p:nvSpPr>
        <p:spPr bwMode="auto">
          <a:xfrm rot="-7282380">
            <a:off x="5481638"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2" name="Oval 90"/>
          <p:cNvSpPr>
            <a:spLocks noChangeArrowheads="1"/>
          </p:cNvSpPr>
          <p:nvPr/>
        </p:nvSpPr>
        <p:spPr bwMode="auto">
          <a:xfrm rot="-7282380">
            <a:off x="7086600" y="2667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3" name="Oval 91"/>
          <p:cNvSpPr>
            <a:spLocks noChangeArrowheads="1"/>
          </p:cNvSpPr>
          <p:nvPr/>
        </p:nvSpPr>
        <p:spPr bwMode="auto">
          <a:xfrm rot="-7282380">
            <a:off x="7767638" y="2209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4" name="Oval 92"/>
          <p:cNvSpPr>
            <a:spLocks noChangeArrowheads="1"/>
          </p:cNvSpPr>
          <p:nvPr/>
        </p:nvSpPr>
        <p:spPr bwMode="auto">
          <a:xfrm rot="-7282380">
            <a:off x="5862638"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5" name="Oval 93"/>
          <p:cNvSpPr>
            <a:spLocks noChangeArrowheads="1"/>
          </p:cNvSpPr>
          <p:nvPr/>
        </p:nvSpPr>
        <p:spPr bwMode="auto">
          <a:xfrm rot="-7282380">
            <a:off x="7539038" y="2590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6" name="Oval 94"/>
          <p:cNvSpPr>
            <a:spLocks noChangeArrowheads="1"/>
          </p:cNvSpPr>
          <p:nvPr/>
        </p:nvSpPr>
        <p:spPr bwMode="auto">
          <a:xfrm rot="-7282380">
            <a:off x="7767638" y="2819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16927" name="Oval 95"/>
          <p:cNvSpPr>
            <a:spLocks noChangeArrowheads="1"/>
          </p:cNvSpPr>
          <p:nvPr/>
        </p:nvSpPr>
        <p:spPr bwMode="auto">
          <a:xfrm rot="-7282380">
            <a:off x="7935913" y="2438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8" name="Oval 96"/>
          <p:cNvSpPr>
            <a:spLocks noChangeArrowheads="1"/>
          </p:cNvSpPr>
          <p:nvPr/>
        </p:nvSpPr>
        <p:spPr bwMode="auto">
          <a:xfrm rot="-7282380">
            <a:off x="7310438" y="2209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29" name="Oval 97"/>
          <p:cNvSpPr>
            <a:spLocks noChangeArrowheads="1"/>
          </p:cNvSpPr>
          <p:nvPr/>
        </p:nvSpPr>
        <p:spPr bwMode="auto">
          <a:xfrm rot="-7282380">
            <a:off x="6624638"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0" name="Oval 98"/>
          <p:cNvSpPr>
            <a:spLocks noChangeArrowheads="1"/>
          </p:cNvSpPr>
          <p:nvPr/>
        </p:nvSpPr>
        <p:spPr bwMode="auto">
          <a:xfrm rot="-7282380">
            <a:off x="6700838" y="2667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1" name="Oval 99"/>
          <p:cNvSpPr>
            <a:spLocks noChangeArrowheads="1"/>
          </p:cNvSpPr>
          <p:nvPr/>
        </p:nvSpPr>
        <p:spPr bwMode="auto">
          <a:xfrm rot="-7282380">
            <a:off x="6396038" y="2590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2" name="Oval 100"/>
          <p:cNvSpPr>
            <a:spLocks noChangeArrowheads="1"/>
          </p:cNvSpPr>
          <p:nvPr/>
        </p:nvSpPr>
        <p:spPr bwMode="auto">
          <a:xfrm rot="-7282380">
            <a:off x="5557838" y="3352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3" name="Oval 101"/>
          <p:cNvSpPr>
            <a:spLocks noChangeArrowheads="1"/>
          </p:cNvSpPr>
          <p:nvPr/>
        </p:nvSpPr>
        <p:spPr bwMode="auto">
          <a:xfrm rot="-7282380">
            <a:off x="5710238" y="30829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4" name="Oval 102"/>
          <p:cNvSpPr>
            <a:spLocks noChangeArrowheads="1"/>
          </p:cNvSpPr>
          <p:nvPr/>
        </p:nvSpPr>
        <p:spPr bwMode="auto">
          <a:xfrm rot="-7282380">
            <a:off x="6091238" y="3200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5" name="Oval 103"/>
          <p:cNvSpPr>
            <a:spLocks noChangeArrowheads="1"/>
          </p:cNvSpPr>
          <p:nvPr/>
        </p:nvSpPr>
        <p:spPr bwMode="auto">
          <a:xfrm rot="-7282380">
            <a:off x="6929438" y="2971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6" name="Oval 104"/>
          <p:cNvSpPr>
            <a:spLocks noChangeArrowheads="1"/>
          </p:cNvSpPr>
          <p:nvPr/>
        </p:nvSpPr>
        <p:spPr bwMode="auto">
          <a:xfrm rot="-7282380">
            <a:off x="8224838" y="26257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7" name="Oval 105"/>
          <p:cNvSpPr>
            <a:spLocks noChangeArrowheads="1"/>
          </p:cNvSpPr>
          <p:nvPr/>
        </p:nvSpPr>
        <p:spPr bwMode="auto">
          <a:xfrm rot="-7282380">
            <a:off x="6243638" y="2895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38" name="Text Box 106"/>
          <p:cNvSpPr txBox="1">
            <a:spLocks noChangeArrowheads="1"/>
          </p:cNvSpPr>
          <p:nvPr/>
        </p:nvSpPr>
        <p:spPr bwMode="auto">
          <a:xfrm>
            <a:off x="4968875" y="1939925"/>
            <a:ext cx="38735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1"/>
                </a:solidFill>
                <a:latin typeface="Arial" panose="020B0604020202020204" pitchFamily="34" charset="0"/>
              </a:rPr>
              <a:t>Y</a:t>
            </a:r>
          </a:p>
        </p:txBody>
      </p:sp>
      <p:sp>
        <p:nvSpPr>
          <p:cNvPr id="1016939" name="Oval 107"/>
          <p:cNvSpPr>
            <a:spLocks noChangeArrowheads="1"/>
          </p:cNvSpPr>
          <p:nvPr/>
        </p:nvSpPr>
        <p:spPr bwMode="auto">
          <a:xfrm rot="-7282380">
            <a:off x="8072438" y="1981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40" name="Line 108"/>
          <p:cNvSpPr>
            <a:spLocks noChangeShapeType="1"/>
          </p:cNvSpPr>
          <p:nvPr/>
        </p:nvSpPr>
        <p:spPr bwMode="auto">
          <a:xfrm flipV="1">
            <a:off x="5481638" y="1905000"/>
            <a:ext cx="2667000" cy="9144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41" name="Line 109"/>
          <p:cNvSpPr>
            <a:spLocks noChangeShapeType="1"/>
          </p:cNvSpPr>
          <p:nvPr/>
        </p:nvSpPr>
        <p:spPr bwMode="auto">
          <a:xfrm flipV="1">
            <a:off x="5634038" y="2971800"/>
            <a:ext cx="2667000" cy="8382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942" name="Rectangle 110"/>
          <p:cNvSpPr>
            <a:spLocks noChangeArrowheads="1"/>
          </p:cNvSpPr>
          <p:nvPr/>
        </p:nvSpPr>
        <p:spPr bwMode="auto">
          <a:xfrm rot="16200000">
            <a:off x="-74613" y="487521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6943" name="Rectangle 111"/>
          <p:cNvSpPr>
            <a:spLocks noChangeArrowheads="1"/>
          </p:cNvSpPr>
          <p:nvPr/>
        </p:nvSpPr>
        <p:spPr bwMode="auto">
          <a:xfrm rot="16200000">
            <a:off x="4344987" y="487521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6944" name="Line 112"/>
          <p:cNvSpPr>
            <a:spLocks noChangeShapeType="1"/>
          </p:cNvSpPr>
          <p:nvPr/>
        </p:nvSpPr>
        <p:spPr bwMode="auto">
          <a:xfrm>
            <a:off x="46482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6945" name="Rectangle 113"/>
          <p:cNvSpPr>
            <a:spLocks noChangeArrowheads="1"/>
          </p:cNvSpPr>
          <p:nvPr/>
        </p:nvSpPr>
        <p:spPr bwMode="auto">
          <a:xfrm>
            <a:off x="0" y="6510338"/>
            <a:ext cx="785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60000"/>
              <a:buFont typeface="Wingdings" panose="05000000000000000000" pitchFamily="2" charset="2"/>
              <a:buChar char="n"/>
            </a:pPr>
            <a:r>
              <a:rPr lang="en-US" altLang="en-US" sz="1600" b="0" baseline="0">
                <a:solidFill>
                  <a:schemeClr val="tx1"/>
                </a:solidFill>
              </a:rPr>
              <a:t>Slide from: Statistics for Managers Using Microsoft® Excel  4th Edition, 2004 Prentice-Hall</a:t>
            </a:r>
          </a:p>
        </p:txBody>
      </p:sp>
    </p:spTree>
    <p:extLst>
      <p:ext uri="{BB962C8B-B14F-4D97-AF65-F5344CB8AC3E}">
        <p14:creationId xmlns:p14="http://schemas.microsoft.com/office/powerpoint/2010/main" val="215545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Line 2"/>
          <p:cNvSpPr>
            <a:spLocks noChangeShapeType="1"/>
          </p:cNvSpPr>
          <p:nvPr/>
        </p:nvSpPr>
        <p:spPr bwMode="auto">
          <a:xfrm>
            <a:off x="6400800" y="25908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07" name="Line 3"/>
          <p:cNvSpPr>
            <a:spLocks noChangeShapeType="1"/>
          </p:cNvSpPr>
          <p:nvPr/>
        </p:nvSpPr>
        <p:spPr bwMode="auto">
          <a:xfrm>
            <a:off x="6394450" y="51816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08" name="Rectangle 4"/>
          <p:cNvSpPr>
            <a:spLocks noGrp="1" noChangeArrowheads="1"/>
          </p:cNvSpPr>
          <p:nvPr>
            <p:ph type="title"/>
          </p:nvPr>
        </p:nvSpPr>
        <p:spPr>
          <a:xfrm>
            <a:off x="533400" y="228600"/>
            <a:ext cx="8402638" cy="1143000"/>
          </a:xfrm>
        </p:spPr>
        <p:txBody>
          <a:bodyPr>
            <a:normAutofit/>
          </a:bodyPr>
          <a:lstStyle/>
          <a:p>
            <a:pPr>
              <a:lnSpc>
                <a:spcPct val="80000"/>
              </a:lnSpc>
            </a:pPr>
            <a:r>
              <a:rPr lang="en-US" altLang="en-US"/>
              <a:t>Scatter Plots of Data with Various Correlation Coefficients</a:t>
            </a:r>
          </a:p>
        </p:txBody>
      </p:sp>
      <p:sp>
        <p:nvSpPr>
          <p:cNvPr id="968709" name="Line 5"/>
          <p:cNvSpPr>
            <a:spLocks noChangeShapeType="1"/>
          </p:cNvSpPr>
          <p:nvPr/>
        </p:nvSpPr>
        <p:spPr bwMode="auto">
          <a:xfrm>
            <a:off x="414338" y="19859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0" name="Line 6"/>
          <p:cNvSpPr>
            <a:spLocks noChangeShapeType="1"/>
          </p:cNvSpPr>
          <p:nvPr/>
        </p:nvSpPr>
        <p:spPr bwMode="auto">
          <a:xfrm flipH="1" flipV="1">
            <a:off x="414338" y="21336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1" name="Oval 7"/>
          <p:cNvSpPr>
            <a:spLocks noChangeArrowheads="1"/>
          </p:cNvSpPr>
          <p:nvPr/>
        </p:nvSpPr>
        <p:spPr bwMode="auto">
          <a:xfrm rot="7282380" flipH="1">
            <a:off x="2532063" y="2819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2" name="Oval 8"/>
          <p:cNvSpPr>
            <a:spLocks noChangeArrowheads="1"/>
          </p:cNvSpPr>
          <p:nvPr/>
        </p:nvSpPr>
        <p:spPr bwMode="auto">
          <a:xfrm rot="7282380" flipH="1">
            <a:off x="1770063" y="2514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3" name="Oval 9"/>
          <p:cNvSpPr>
            <a:spLocks noChangeArrowheads="1"/>
          </p:cNvSpPr>
          <p:nvPr/>
        </p:nvSpPr>
        <p:spPr bwMode="auto">
          <a:xfrm rot="7282380" flipH="1">
            <a:off x="1465263" y="2438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4" name="Oval 10"/>
          <p:cNvSpPr>
            <a:spLocks noChangeArrowheads="1"/>
          </p:cNvSpPr>
          <p:nvPr/>
        </p:nvSpPr>
        <p:spPr bwMode="auto">
          <a:xfrm rot="7282380" flipH="1">
            <a:off x="474663" y="2057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5" name="Oval 11"/>
          <p:cNvSpPr>
            <a:spLocks noChangeArrowheads="1"/>
          </p:cNvSpPr>
          <p:nvPr/>
        </p:nvSpPr>
        <p:spPr bwMode="auto">
          <a:xfrm rot="7282380" flipH="1">
            <a:off x="855663" y="2209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6" name="Oval 12"/>
          <p:cNvSpPr>
            <a:spLocks noChangeArrowheads="1"/>
          </p:cNvSpPr>
          <p:nvPr/>
        </p:nvSpPr>
        <p:spPr bwMode="auto">
          <a:xfrm rot="7282380" flipH="1">
            <a:off x="1160463" y="2286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2400" b="0" baseline="0">
              <a:solidFill>
                <a:schemeClr val="tx2"/>
              </a:solidFill>
              <a:latin typeface="Arial" panose="020B0604020202020204" pitchFamily="34" charset="0"/>
            </a:endParaRPr>
          </a:p>
        </p:txBody>
      </p:sp>
      <p:sp>
        <p:nvSpPr>
          <p:cNvPr id="968717" name="Text Box 13"/>
          <p:cNvSpPr txBox="1">
            <a:spLocks noChangeArrowheads="1"/>
          </p:cNvSpPr>
          <p:nvPr/>
        </p:nvSpPr>
        <p:spPr bwMode="auto">
          <a:xfrm>
            <a:off x="169863" y="16002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718" name="Line 14"/>
          <p:cNvSpPr>
            <a:spLocks noChangeShapeType="1"/>
          </p:cNvSpPr>
          <p:nvPr/>
        </p:nvSpPr>
        <p:spPr bwMode="auto">
          <a:xfrm>
            <a:off x="398463" y="3505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19" name="Oval 15"/>
          <p:cNvSpPr>
            <a:spLocks noChangeArrowheads="1"/>
          </p:cNvSpPr>
          <p:nvPr/>
        </p:nvSpPr>
        <p:spPr bwMode="auto">
          <a:xfrm rot="7282380" flipH="1">
            <a:off x="2151063" y="2667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0" name="Text Box 16"/>
          <p:cNvSpPr txBox="1">
            <a:spLocks noChangeArrowheads="1"/>
          </p:cNvSpPr>
          <p:nvPr/>
        </p:nvSpPr>
        <p:spPr bwMode="auto">
          <a:xfrm>
            <a:off x="2660650" y="32766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721" name="Line 17"/>
          <p:cNvSpPr>
            <a:spLocks noChangeShapeType="1"/>
          </p:cNvSpPr>
          <p:nvPr/>
        </p:nvSpPr>
        <p:spPr bwMode="auto">
          <a:xfrm>
            <a:off x="3368675" y="19859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2" name="Line 18"/>
          <p:cNvSpPr>
            <a:spLocks noChangeShapeType="1"/>
          </p:cNvSpPr>
          <p:nvPr/>
        </p:nvSpPr>
        <p:spPr bwMode="auto">
          <a:xfrm flipH="1" flipV="1">
            <a:off x="3368675" y="21336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3" name="Oval 19"/>
          <p:cNvSpPr>
            <a:spLocks noChangeArrowheads="1"/>
          </p:cNvSpPr>
          <p:nvPr/>
        </p:nvSpPr>
        <p:spPr bwMode="auto">
          <a:xfrm rot="-7282380">
            <a:off x="5486400" y="3124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4" name="Oval 20"/>
          <p:cNvSpPr>
            <a:spLocks noChangeArrowheads="1"/>
          </p:cNvSpPr>
          <p:nvPr/>
        </p:nvSpPr>
        <p:spPr bwMode="auto">
          <a:xfrm rot="-7282380">
            <a:off x="5410200" y="2743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5" name="Oval 21"/>
          <p:cNvSpPr>
            <a:spLocks noChangeArrowheads="1"/>
          </p:cNvSpPr>
          <p:nvPr/>
        </p:nvSpPr>
        <p:spPr bwMode="auto">
          <a:xfrm rot="-7282380">
            <a:off x="3581400" y="1752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6" name="Oval 22"/>
          <p:cNvSpPr>
            <a:spLocks noChangeArrowheads="1"/>
          </p:cNvSpPr>
          <p:nvPr/>
        </p:nvSpPr>
        <p:spPr bwMode="auto">
          <a:xfrm rot="-7282380">
            <a:off x="3733800" y="2133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7" name="Oval 23"/>
          <p:cNvSpPr>
            <a:spLocks noChangeArrowheads="1"/>
          </p:cNvSpPr>
          <p:nvPr/>
        </p:nvSpPr>
        <p:spPr bwMode="auto">
          <a:xfrm rot="-7282380">
            <a:off x="5105400" y="2971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8" name="Oval 24"/>
          <p:cNvSpPr>
            <a:spLocks noChangeArrowheads="1"/>
          </p:cNvSpPr>
          <p:nvPr/>
        </p:nvSpPr>
        <p:spPr bwMode="auto">
          <a:xfrm rot="-7282380">
            <a:off x="3429000" y="2438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29" name="Oval 25"/>
          <p:cNvSpPr>
            <a:spLocks noChangeArrowheads="1"/>
          </p:cNvSpPr>
          <p:nvPr/>
        </p:nvSpPr>
        <p:spPr bwMode="auto">
          <a:xfrm rot="-7282380">
            <a:off x="4724400" y="2743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0" name="Oval 26"/>
          <p:cNvSpPr>
            <a:spLocks noChangeArrowheads="1"/>
          </p:cNvSpPr>
          <p:nvPr/>
        </p:nvSpPr>
        <p:spPr bwMode="auto">
          <a:xfrm rot="-7282380">
            <a:off x="4191000" y="2133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1" name="Oval 27"/>
          <p:cNvSpPr>
            <a:spLocks noChangeArrowheads="1"/>
          </p:cNvSpPr>
          <p:nvPr/>
        </p:nvSpPr>
        <p:spPr bwMode="auto">
          <a:xfrm rot="-7282380">
            <a:off x="4419600" y="1981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2" name="Oval 28"/>
          <p:cNvSpPr>
            <a:spLocks noChangeArrowheads="1"/>
          </p:cNvSpPr>
          <p:nvPr/>
        </p:nvSpPr>
        <p:spPr bwMode="auto">
          <a:xfrm rot="-7282380">
            <a:off x="5257800" y="2514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3" name="Oval 29"/>
          <p:cNvSpPr>
            <a:spLocks noChangeArrowheads="1"/>
          </p:cNvSpPr>
          <p:nvPr/>
        </p:nvSpPr>
        <p:spPr bwMode="auto">
          <a:xfrm rot="-7282380">
            <a:off x="3810000" y="2438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4" name="Oval 30"/>
          <p:cNvSpPr>
            <a:spLocks noChangeArrowheads="1"/>
          </p:cNvSpPr>
          <p:nvPr/>
        </p:nvSpPr>
        <p:spPr bwMode="auto">
          <a:xfrm rot="-7282380">
            <a:off x="5029200" y="2286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2"/>
              </a:solidFill>
              <a:latin typeface="Arial" panose="020B0604020202020204" pitchFamily="34" charset="0"/>
            </a:endParaRPr>
          </a:p>
        </p:txBody>
      </p:sp>
      <p:sp>
        <p:nvSpPr>
          <p:cNvPr id="968735" name="Oval 31"/>
          <p:cNvSpPr>
            <a:spLocks noChangeArrowheads="1"/>
          </p:cNvSpPr>
          <p:nvPr/>
        </p:nvSpPr>
        <p:spPr bwMode="auto">
          <a:xfrm rot="-7282380">
            <a:off x="4114800" y="2438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6" name="Oval 32"/>
          <p:cNvSpPr>
            <a:spLocks noChangeArrowheads="1"/>
          </p:cNvSpPr>
          <p:nvPr/>
        </p:nvSpPr>
        <p:spPr bwMode="auto">
          <a:xfrm rot="-7282380">
            <a:off x="4495800" y="2514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7" name="Oval 33"/>
          <p:cNvSpPr>
            <a:spLocks noChangeArrowheads="1"/>
          </p:cNvSpPr>
          <p:nvPr/>
        </p:nvSpPr>
        <p:spPr bwMode="auto">
          <a:xfrm rot="-7282380">
            <a:off x="4267200" y="2743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38" name="Text Box 34"/>
          <p:cNvSpPr txBox="1">
            <a:spLocks noChangeArrowheads="1"/>
          </p:cNvSpPr>
          <p:nvPr/>
        </p:nvSpPr>
        <p:spPr bwMode="auto">
          <a:xfrm>
            <a:off x="3124200" y="15240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739" name="Line 35"/>
          <p:cNvSpPr>
            <a:spLocks noChangeShapeType="1"/>
          </p:cNvSpPr>
          <p:nvPr/>
        </p:nvSpPr>
        <p:spPr bwMode="auto">
          <a:xfrm>
            <a:off x="3352800" y="3505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0" name="Text Box 36"/>
          <p:cNvSpPr txBox="1">
            <a:spLocks noChangeArrowheads="1"/>
          </p:cNvSpPr>
          <p:nvPr/>
        </p:nvSpPr>
        <p:spPr bwMode="auto">
          <a:xfrm>
            <a:off x="5614988" y="32766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741" name="Line 37"/>
          <p:cNvSpPr>
            <a:spLocks noChangeShapeType="1"/>
          </p:cNvSpPr>
          <p:nvPr/>
        </p:nvSpPr>
        <p:spPr bwMode="auto">
          <a:xfrm>
            <a:off x="6364288" y="19859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2" name="Oval 38"/>
          <p:cNvSpPr>
            <a:spLocks noChangeArrowheads="1"/>
          </p:cNvSpPr>
          <p:nvPr/>
        </p:nvSpPr>
        <p:spPr bwMode="auto">
          <a:xfrm rot="-7282380">
            <a:off x="6653213" y="2819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3" name="Oval 39"/>
          <p:cNvSpPr>
            <a:spLocks noChangeArrowheads="1"/>
          </p:cNvSpPr>
          <p:nvPr/>
        </p:nvSpPr>
        <p:spPr bwMode="auto">
          <a:xfrm rot="-7282380">
            <a:off x="8482013" y="2133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4" name="Oval 40"/>
          <p:cNvSpPr>
            <a:spLocks noChangeArrowheads="1"/>
          </p:cNvSpPr>
          <p:nvPr/>
        </p:nvSpPr>
        <p:spPr bwMode="auto">
          <a:xfrm rot="-7282380">
            <a:off x="8634413" y="2438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5" name="Oval 41"/>
          <p:cNvSpPr>
            <a:spLocks noChangeArrowheads="1"/>
          </p:cNvSpPr>
          <p:nvPr/>
        </p:nvSpPr>
        <p:spPr bwMode="auto">
          <a:xfrm rot="-7282380">
            <a:off x="7720013" y="2743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6" name="Oval 42"/>
          <p:cNvSpPr>
            <a:spLocks noChangeArrowheads="1"/>
          </p:cNvSpPr>
          <p:nvPr/>
        </p:nvSpPr>
        <p:spPr bwMode="auto">
          <a:xfrm rot="-7282380">
            <a:off x="7796213" y="2133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7" name="Oval 43"/>
          <p:cNvSpPr>
            <a:spLocks noChangeArrowheads="1"/>
          </p:cNvSpPr>
          <p:nvPr/>
        </p:nvSpPr>
        <p:spPr bwMode="auto">
          <a:xfrm rot="-7282380">
            <a:off x="7315200" y="2057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8" name="Oval 44"/>
          <p:cNvSpPr>
            <a:spLocks noChangeArrowheads="1"/>
          </p:cNvSpPr>
          <p:nvPr/>
        </p:nvSpPr>
        <p:spPr bwMode="auto">
          <a:xfrm rot="-7282380">
            <a:off x="6500813" y="2209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49" name="Oval 45"/>
          <p:cNvSpPr>
            <a:spLocks noChangeArrowheads="1"/>
          </p:cNvSpPr>
          <p:nvPr/>
        </p:nvSpPr>
        <p:spPr bwMode="auto">
          <a:xfrm rot="-7282380">
            <a:off x="6805613" y="2362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0" name="Oval 46"/>
          <p:cNvSpPr>
            <a:spLocks noChangeArrowheads="1"/>
          </p:cNvSpPr>
          <p:nvPr/>
        </p:nvSpPr>
        <p:spPr bwMode="auto">
          <a:xfrm rot="-7282380">
            <a:off x="7110413" y="2549525"/>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2"/>
              </a:solidFill>
              <a:latin typeface="Arial" panose="020B0604020202020204" pitchFamily="34" charset="0"/>
            </a:endParaRPr>
          </a:p>
        </p:txBody>
      </p:sp>
      <p:sp>
        <p:nvSpPr>
          <p:cNvPr id="968751" name="Oval 47"/>
          <p:cNvSpPr>
            <a:spLocks noChangeArrowheads="1"/>
          </p:cNvSpPr>
          <p:nvPr/>
        </p:nvSpPr>
        <p:spPr bwMode="auto">
          <a:xfrm rot="-7282380">
            <a:off x="7491413" y="2514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2" name="Oval 48"/>
          <p:cNvSpPr>
            <a:spLocks noChangeArrowheads="1"/>
          </p:cNvSpPr>
          <p:nvPr/>
        </p:nvSpPr>
        <p:spPr bwMode="auto">
          <a:xfrm rot="-7282380">
            <a:off x="7262813" y="2819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3" name="Text Box 49"/>
          <p:cNvSpPr txBox="1">
            <a:spLocks noChangeArrowheads="1"/>
          </p:cNvSpPr>
          <p:nvPr/>
        </p:nvSpPr>
        <p:spPr bwMode="auto">
          <a:xfrm>
            <a:off x="6119813" y="15240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754" name="Line 50"/>
          <p:cNvSpPr>
            <a:spLocks noChangeShapeType="1"/>
          </p:cNvSpPr>
          <p:nvPr/>
        </p:nvSpPr>
        <p:spPr bwMode="auto">
          <a:xfrm>
            <a:off x="6348413" y="3505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5" name="Oval 51"/>
          <p:cNvSpPr>
            <a:spLocks noChangeArrowheads="1"/>
          </p:cNvSpPr>
          <p:nvPr/>
        </p:nvSpPr>
        <p:spPr bwMode="auto">
          <a:xfrm rot="-7282380">
            <a:off x="8229600" y="2667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6" name="Text Box 52"/>
          <p:cNvSpPr txBox="1">
            <a:spLocks noChangeArrowheads="1"/>
          </p:cNvSpPr>
          <p:nvPr/>
        </p:nvSpPr>
        <p:spPr bwMode="auto">
          <a:xfrm>
            <a:off x="8610600" y="32766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757" name="Line 53"/>
          <p:cNvSpPr>
            <a:spLocks noChangeShapeType="1"/>
          </p:cNvSpPr>
          <p:nvPr/>
        </p:nvSpPr>
        <p:spPr bwMode="auto">
          <a:xfrm>
            <a:off x="3462338" y="45767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8" name="Line 54"/>
          <p:cNvSpPr>
            <a:spLocks noChangeShapeType="1"/>
          </p:cNvSpPr>
          <p:nvPr/>
        </p:nvSpPr>
        <p:spPr bwMode="auto">
          <a:xfrm flipV="1">
            <a:off x="3462338" y="47244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59" name="Oval 55"/>
          <p:cNvSpPr>
            <a:spLocks noChangeArrowheads="1"/>
          </p:cNvSpPr>
          <p:nvPr/>
        </p:nvSpPr>
        <p:spPr bwMode="auto">
          <a:xfrm rot="-7282380">
            <a:off x="3522663" y="5715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0" name="Oval 56"/>
          <p:cNvSpPr>
            <a:spLocks noChangeArrowheads="1"/>
          </p:cNvSpPr>
          <p:nvPr/>
        </p:nvSpPr>
        <p:spPr bwMode="auto">
          <a:xfrm rot="-7282380">
            <a:off x="3751263" y="5410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1" name="Oval 57"/>
          <p:cNvSpPr>
            <a:spLocks noChangeArrowheads="1"/>
          </p:cNvSpPr>
          <p:nvPr/>
        </p:nvSpPr>
        <p:spPr bwMode="auto">
          <a:xfrm rot="-7282380">
            <a:off x="5410200" y="4114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2" name="Oval 58"/>
          <p:cNvSpPr>
            <a:spLocks noChangeArrowheads="1"/>
          </p:cNvSpPr>
          <p:nvPr/>
        </p:nvSpPr>
        <p:spPr bwMode="auto">
          <a:xfrm rot="-7282380">
            <a:off x="5580063" y="4724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3" name="Oval 59"/>
          <p:cNvSpPr>
            <a:spLocks noChangeArrowheads="1"/>
          </p:cNvSpPr>
          <p:nvPr/>
        </p:nvSpPr>
        <p:spPr bwMode="auto">
          <a:xfrm rot="-7282380">
            <a:off x="4038600" y="5715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4" name="Oval 60"/>
          <p:cNvSpPr>
            <a:spLocks noChangeArrowheads="1"/>
          </p:cNvSpPr>
          <p:nvPr/>
        </p:nvSpPr>
        <p:spPr bwMode="auto">
          <a:xfrm rot="-7282380">
            <a:off x="5791200" y="5181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5" name="Oval 61"/>
          <p:cNvSpPr>
            <a:spLocks noChangeArrowheads="1"/>
          </p:cNvSpPr>
          <p:nvPr/>
        </p:nvSpPr>
        <p:spPr bwMode="auto">
          <a:xfrm rot="-7282380">
            <a:off x="4953000" y="5562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6" name="Oval 62"/>
          <p:cNvSpPr>
            <a:spLocks noChangeArrowheads="1"/>
          </p:cNvSpPr>
          <p:nvPr/>
        </p:nvSpPr>
        <p:spPr bwMode="auto">
          <a:xfrm rot="-7282380">
            <a:off x="5029200" y="4419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7" name="Oval 63"/>
          <p:cNvSpPr>
            <a:spLocks noChangeArrowheads="1"/>
          </p:cNvSpPr>
          <p:nvPr/>
        </p:nvSpPr>
        <p:spPr bwMode="auto">
          <a:xfrm rot="-7282380">
            <a:off x="4419600" y="4419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8" name="Oval 64"/>
          <p:cNvSpPr>
            <a:spLocks noChangeArrowheads="1"/>
          </p:cNvSpPr>
          <p:nvPr/>
        </p:nvSpPr>
        <p:spPr bwMode="auto">
          <a:xfrm rot="-7282380">
            <a:off x="3581400" y="5029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69" name="Oval 65"/>
          <p:cNvSpPr>
            <a:spLocks noChangeArrowheads="1"/>
          </p:cNvSpPr>
          <p:nvPr/>
        </p:nvSpPr>
        <p:spPr bwMode="auto">
          <a:xfrm rot="-7282380">
            <a:off x="3810000" y="4572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0" name="Oval 66"/>
          <p:cNvSpPr>
            <a:spLocks noChangeArrowheads="1"/>
          </p:cNvSpPr>
          <p:nvPr/>
        </p:nvSpPr>
        <p:spPr bwMode="auto">
          <a:xfrm rot="-7282380">
            <a:off x="4191000" y="4953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2"/>
              </a:solidFill>
              <a:latin typeface="Arial" panose="020B0604020202020204" pitchFamily="34" charset="0"/>
            </a:endParaRPr>
          </a:p>
        </p:txBody>
      </p:sp>
      <p:sp>
        <p:nvSpPr>
          <p:cNvPr id="968771" name="Oval 67"/>
          <p:cNvSpPr>
            <a:spLocks noChangeArrowheads="1"/>
          </p:cNvSpPr>
          <p:nvPr/>
        </p:nvSpPr>
        <p:spPr bwMode="auto">
          <a:xfrm rot="-7282380">
            <a:off x="53340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2" name="Oval 68"/>
          <p:cNvSpPr>
            <a:spLocks noChangeArrowheads="1"/>
          </p:cNvSpPr>
          <p:nvPr/>
        </p:nvSpPr>
        <p:spPr bwMode="auto">
          <a:xfrm rot="-7282380">
            <a:off x="4589463"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3" name="Oval 69"/>
          <p:cNvSpPr>
            <a:spLocks noChangeArrowheads="1"/>
          </p:cNvSpPr>
          <p:nvPr/>
        </p:nvSpPr>
        <p:spPr bwMode="auto">
          <a:xfrm rot="-7282380">
            <a:off x="4572000" y="5791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4" name="Text Box 70"/>
          <p:cNvSpPr txBox="1">
            <a:spLocks noChangeArrowheads="1"/>
          </p:cNvSpPr>
          <p:nvPr/>
        </p:nvSpPr>
        <p:spPr bwMode="auto">
          <a:xfrm>
            <a:off x="3194050" y="43434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775" name="Line 71"/>
          <p:cNvSpPr>
            <a:spLocks noChangeShapeType="1"/>
          </p:cNvSpPr>
          <p:nvPr/>
        </p:nvSpPr>
        <p:spPr bwMode="auto">
          <a:xfrm>
            <a:off x="3446463" y="6096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6" name="Oval 72"/>
          <p:cNvSpPr>
            <a:spLocks noChangeArrowheads="1"/>
          </p:cNvSpPr>
          <p:nvPr/>
        </p:nvSpPr>
        <p:spPr bwMode="auto">
          <a:xfrm rot="-7282380">
            <a:off x="5334000" y="5486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7" name="Text Box 73"/>
          <p:cNvSpPr txBox="1">
            <a:spLocks noChangeArrowheads="1"/>
          </p:cNvSpPr>
          <p:nvPr/>
        </p:nvSpPr>
        <p:spPr bwMode="auto">
          <a:xfrm>
            <a:off x="5708650" y="58674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778" name="Line 74"/>
          <p:cNvSpPr>
            <a:spLocks noChangeShapeType="1"/>
          </p:cNvSpPr>
          <p:nvPr/>
        </p:nvSpPr>
        <p:spPr bwMode="auto">
          <a:xfrm>
            <a:off x="396875" y="45767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79" name="Line 75"/>
          <p:cNvSpPr>
            <a:spLocks noChangeShapeType="1"/>
          </p:cNvSpPr>
          <p:nvPr/>
        </p:nvSpPr>
        <p:spPr bwMode="auto">
          <a:xfrm flipV="1">
            <a:off x="396875" y="47244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0" name="Oval 76"/>
          <p:cNvSpPr>
            <a:spLocks noChangeArrowheads="1"/>
          </p:cNvSpPr>
          <p:nvPr/>
        </p:nvSpPr>
        <p:spPr bwMode="auto">
          <a:xfrm rot="-7282380">
            <a:off x="457200" y="5410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1" name="Oval 77"/>
          <p:cNvSpPr>
            <a:spLocks noChangeArrowheads="1"/>
          </p:cNvSpPr>
          <p:nvPr/>
        </p:nvSpPr>
        <p:spPr bwMode="auto">
          <a:xfrm rot="-7282380">
            <a:off x="762000" y="5334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2" name="Oval 78"/>
          <p:cNvSpPr>
            <a:spLocks noChangeArrowheads="1"/>
          </p:cNvSpPr>
          <p:nvPr/>
        </p:nvSpPr>
        <p:spPr bwMode="auto">
          <a:xfrm rot="-7282380">
            <a:off x="2819400" y="46482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3" name="Oval 79"/>
          <p:cNvSpPr>
            <a:spLocks noChangeArrowheads="1"/>
          </p:cNvSpPr>
          <p:nvPr/>
        </p:nvSpPr>
        <p:spPr bwMode="auto">
          <a:xfrm rot="-7282380">
            <a:off x="2438400" y="4724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4" name="Oval 80"/>
          <p:cNvSpPr>
            <a:spLocks noChangeArrowheads="1"/>
          </p:cNvSpPr>
          <p:nvPr/>
        </p:nvSpPr>
        <p:spPr bwMode="auto">
          <a:xfrm rot="-7282380">
            <a:off x="1066800" y="51816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2"/>
              </a:solidFill>
              <a:latin typeface="Arial" panose="020B0604020202020204" pitchFamily="34" charset="0"/>
            </a:endParaRPr>
          </a:p>
        </p:txBody>
      </p:sp>
      <p:sp>
        <p:nvSpPr>
          <p:cNvPr id="968785" name="Oval 81"/>
          <p:cNvSpPr>
            <a:spLocks noChangeArrowheads="1"/>
          </p:cNvSpPr>
          <p:nvPr/>
        </p:nvSpPr>
        <p:spPr bwMode="auto">
          <a:xfrm rot="-7282380">
            <a:off x="1752600" y="49530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6" name="Oval 82"/>
          <p:cNvSpPr>
            <a:spLocks noChangeArrowheads="1"/>
          </p:cNvSpPr>
          <p:nvPr/>
        </p:nvSpPr>
        <p:spPr bwMode="auto">
          <a:xfrm rot="-7282380">
            <a:off x="14478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7" name="Text Box 83"/>
          <p:cNvSpPr txBox="1">
            <a:spLocks noChangeArrowheads="1"/>
          </p:cNvSpPr>
          <p:nvPr/>
        </p:nvSpPr>
        <p:spPr bwMode="auto">
          <a:xfrm>
            <a:off x="52388" y="43434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788" name="Line 84"/>
          <p:cNvSpPr>
            <a:spLocks noChangeShapeType="1"/>
          </p:cNvSpPr>
          <p:nvPr/>
        </p:nvSpPr>
        <p:spPr bwMode="auto">
          <a:xfrm>
            <a:off x="381000" y="6096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89" name="Oval 85"/>
          <p:cNvSpPr>
            <a:spLocks noChangeArrowheads="1"/>
          </p:cNvSpPr>
          <p:nvPr/>
        </p:nvSpPr>
        <p:spPr bwMode="auto">
          <a:xfrm rot="-7282380">
            <a:off x="2133600" y="4876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90" name="Text Box 86"/>
          <p:cNvSpPr txBox="1">
            <a:spLocks noChangeArrowheads="1"/>
          </p:cNvSpPr>
          <p:nvPr/>
        </p:nvSpPr>
        <p:spPr bwMode="auto">
          <a:xfrm>
            <a:off x="2643188" y="58674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791" name="Text Box 87"/>
          <p:cNvSpPr txBox="1">
            <a:spLocks noChangeArrowheads="1"/>
          </p:cNvSpPr>
          <p:nvPr/>
        </p:nvSpPr>
        <p:spPr bwMode="auto">
          <a:xfrm>
            <a:off x="1068388" y="3581400"/>
            <a:ext cx="915987"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-1</a:t>
            </a:r>
          </a:p>
        </p:txBody>
      </p:sp>
      <p:sp>
        <p:nvSpPr>
          <p:cNvPr id="968792" name="Text Box 88"/>
          <p:cNvSpPr txBox="1">
            <a:spLocks noChangeArrowheads="1"/>
          </p:cNvSpPr>
          <p:nvPr/>
        </p:nvSpPr>
        <p:spPr bwMode="auto">
          <a:xfrm>
            <a:off x="4029075" y="3590925"/>
            <a:ext cx="1000125"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-.6</a:t>
            </a:r>
          </a:p>
        </p:txBody>
      </p:sp>
      <p:sp>
        <p:nvSpPr>
          <p:cNvPr id="968793" name="Text Box 89"/>
          <p:cNvSpPr txBox="1">
            <a:spLocks noChangeArrowheads="1"/>
          </p:cNvSpPr>
          <p:nvPr/>
        </p:nvSpPr>
        <p:spPr bwMode="auto">
          <a:xfrm>
            <a:off x="7153275" y="3590925"/>
            <a:ext cx="814388"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0</a:t>
            </a:r>
          </a:p>
        </p:txBody>
      </p:sp>
      <p:sp>
        <p:nvSpPr>
          <p:cNvPr id="968794" name="Text Box 90"/>
          <p:cNvSpPr txBox="1">
            <a:spLocks noChangeArrowheads="1"/>
          </p:cNvSpPr>
          <p:nvPr/>
        </p:nvSpPr>
        <p:spPr bwMode="auto">
          <a:xfrm>
            <a:off x="4122738" y="6161088"/>
            <a:ext cx="1076325"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+.3</a:t>
            </a:r>
          </a:p>
        </p:txBody>
      </p:sp>
      <p:sp>
        <p:nvSpPr>
          <p:cNvPr id="968795" name="Text Box 91"/>
          <p:cNvSpPr txBox="1">
            <a:spLocks noChangeArrowheads="1"/>
          </p:cNvSpPr>
          <p:nvPr/>
        </p:nvSpPr>
        <p:spPr bwMode="auto">
          <a:xfrm>
            <a:off x="1057275" y="6146800"/>
            <a:ext cx="992188"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+1</a:t>
            </a:r>
          </a:p>
        </p:txBody>
      </p:sp>
      <p:sp>
        <p:nvSpPr>
          <p:cNvPr id="968796" name="Line 92"/>
          <p:cNvSpPr>
            <a:spLocks noChangeShapeType="1"/>
          </p:cNvSpPr>
          <p:nvPr/>
        </p:nvSpPr>
        <p:spPr bwMode="auto">
          <a:xfrm>
            <a:off x="6357938" y="4576763"/>
            <a:ext cx="0" cy="1519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97" name="Oval 93"/>
          <p:cNvSpPr>
            <a:spLocks noChangeArrowheads="1"/>
          </p:cNvSpPr>
          <p:nvPr/>
        </p:nvSpPr>
        <p:spPr bwMode="auto">
          <a:xfrm rot="-7282380">
            <a:off x="85344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98" name="Oval 94"/>
          <p:cNvSpPr>
            <a:spLocks noChangeArrowheads="1"/>
          </p:cNvSpPr>
          <p:nvPr/>
        </p:nvSpPr>
        <p:spPr bwMode="auto">
          <a:xfrm rot="-7282380">
            <a:off x="80010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799" name="Oval 95"/>
          <p:cNvSpPr>
            <a:spLocks noChangeArrowheads="1"/>
          </p:cNvSpPr>
          <p:nvPr/>
        </p:nvSpPr>
        <p:spPr bwMode="auto">
          <a:xfrm rot="-7282380">
            <a:off x="65532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0" name="Oval 96"/>
          <p:cNvSpPr>
            <a:spLocks noChangeArrowheads="1"/>
          </p:cNvSpPr>
          <p:nvPr/>
        </p:nvSpPr>
        <p:spPr bwMode="auto">
          <a:xfrm rot="-7282380">
            <a:off x="68580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1" name="Oval 97"/>
          <p:cNvSpPr>
            <a:spLocks noChangeArrowheads="1"/>
          </p:cNvSpPr>
          <p:nvPr/>
        </p:nvSpPr>
        <p:spPr bwMode="auto">
          <a:xfrm rot="-7282380">
            <a:off x="7162800"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2"/>
              </a:solidFill>
              <a:latin typeface="Arial" panose="020B0604020202020204" pitchFamily="34" charset="0"/>
            </a:endParaRPr>
          </a:p>
        </p:txBody>
      </p:sp>
      <p:sp>
        <p:nvSpPr>
          <p:cNvPr id="968802" name="Oval 98"/>
          <p:cNvSpPr>
            <a:spLocks noChangeArrowheads="1"/>
          </p:cNvSpPr>
          <p:nvPr/>
        </p:nvSpPr>
        <p:spPr bwMode="auto">
          <a:xfrm rot="-7282380">
            <a:off x="7485063" y="5105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3" name="Text Box 99"/>
          <p:cNvSpPr txBox="1">
            <a:spLocks noChangeArrowheads="1"/>
          </p:cNvSpPr>
          <p:nvPr/>
        </p:nvSpPr>
        <p:spPr bwMode="auto">
          <a:xfrm>
            <a:off x="6113463" y="4114800"/>
            <a:ext cx="3873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Y</a:t>
            </a:r>
          </a:p>
        </p:txBody>
      </p:sp>
      <p:sp>
        <p:nvSpPr>
          <p:cNvPr id="968804" name="Line 100"/>
          <p:cNvSpPr>
            <a:spLocks noChangeShapeType="1"/>
          </p:cNvSpPr>
          <p:nvPr/>
        </p:nvSpPr>
        <p:spPr bwMode="auto">
          <a:xfrm>
            <a:off x="6342063" y="6096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5" name="Text Box 101"/>
          <p:cNvSpPr txBox="1">
            <a:spLocks noChangeArrowheads="1"/>
          </p:cNvSpPr>
          <p:nvPr/>
        </p:nvSpPr>
        <p:spPr bwMode="auto">
          <a:xfrm>
            <a:off x="8604250" y="5867400"/>
            <a:ext cx="3873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0">
                <a:solidFill>
                  <a:schemeClr val="tx2"/>
                </a:solidFill>
                <a:latin typeface="Arial" panose="020B0604020202020204" pitchFamily="34" charset="0"/>
              </a:rPr>
              <a:t>X</a:t>
            </a:r>
          </a:p>
        </p:txBody>
      </p:sp>
      <p:sp>
        <p:nvSpPr>
          <p:cNvPr id="968806" name="Text Box 102"/>
          <p:cNvSpPr txBox="1">
            <a:spLocks noChangeArrowheads="1"/>
          </p:cNvSpPr>
          <p:nvPr/>
        </p:nvSpPr>
        <p:spPr bwMode="auto">
          <a:xfrm>
            <a:off x="7146925" y="6159500"/>
            <a:ext cx="814388" cy="469900"/>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baseline="0">
                <a:solidFill>
                  <a:schemeClr val="tx2"/>
                </a:solidFill>
                <a:latin typeface="Arial" panose="020B0604020202020204" pitchFamily="34" charset="0"/>
              </a:rPr>
              <a:t>r = 0</a:t>
            </a:r>
          </a:p>
        </p:txBody>
      </p:sp>
      <p:sp>
        <p:nvSpPr>
          <p:cNvPr id="968807" name="Oval 103"/>
          <p:cNvSpPr>
            <a:spLocks noChangeArrowheads="1"/>
          </p:cNvSpPr>
          <p:nvPr/>
        </p:nvSpPr>
        <p:spPr bwMode="auto">
          <a:xfrm rot="-7282380">
            <a:off x="4953000" y="4876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8" name="Oval 104"/>
          <p:cNvSpPr>
            <a:spLocks noChangeArrowheads="1"/>
          </p:cNvSpPr>
          <p:nvPr/>
        </p:nvSpPr>
        <p:spPr bwMode="auto">
          <a:xfrm rot="-7282380">
            <a:off x="4343400" y="54864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09" name="Oval 105"/>
          <p:cNvSpPr>
            <a:spLocks noChangeArrowheads="1"/>
          </p:cNvSpPr>
          <p:nvPr/>
        </p:nvSpPr>
        <p:spPr bwMode="auto">
          <a:xfrm rot="-7282380">
            <a:off x="4724400" y="4495800"/>
            <a:ext cx="228600" cy="2286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810" name="Rectangle 106"/>
          <p:cNvSpPr>
            <a:spLocks noChangeArrowheads="1"/>
          </p:cNvSpPr>
          <p:nvPr/>
        </p:nvSpPr>
        <p:spPr bwMode="auto">
          <a:xfrm>
            <a:off x="0" y="6583363"/>
            <a:ext cx="5929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60000"/>
              <a:buFont typeface="Wingdings" panose="05000000000000000000" pitchFamily="2" charset="2"/>
              <a:buChar char="n"/>
            </a:pPr>
            <a:r>
              <a:rPr lang="en-US" altLang="en-US" sz="1200" b="0" baseline="0">
                <a:solidFill>
                  <a:schemeClr val="tx1"/>
                </a:solidFill>
              </a:rPr>
              <a:t>Slide from: Statistics for Managers Using Microsoft® Excel  4th Edition, 2004 Prentice-Hall</a:t>
            </a:r>
          </a:p>
        </p:txBody>
      </p:sp>
    </p:spTree>
    <p:extLst>
      <p:ext uri="{BB962C8B-B14F-4D97-AF65-F5344CB8AC3E}">
        <p14:creationId xmlns:p14="http://schemas.microsoft.com/office/powerpoint/2010/main" val="326389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ChangeArrowheads="1"/>
          </p:cNvSpPr>
          <p:nvPr/>
        </p:nvSpPr>
        <p:spPr bwMode="auto">
          <a:xfrm>
            <a:off x="1295400" y="2124075"/>
            <a:ext cx="2667000"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endParaRPr lang="en-US" altLang="en-US" sz="2400" b="0" baseline="0">
              <a:latin typeface="Arial" panose="020B0604020202020204" pitchFamily="34" charset="0"/>
            </a:endParaRPr>
          </a:p>
        </p:txBody>
      </p:sp>
      <p:sp>
        <p:nvSpPr>
          <p:cNvPr id="1017859" name="Rectangle 3"/>
          <p:cNvSpPr>
            <a:spLocks noChangeArrowheads="1"/>
          </p:cNvSpPr>
          <p:nvPr/>
        </p:nvSpPr>
        <p:spPr bwMode="auto">
          <a:xfrm>
            <a:off x="5715000" y="2514600"/>
            <a:ext cx="2362200" cy="46672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endParaRPr lang="en-US" altLang="en-US" sz="2400" b="0" baseline="0">
              <a:solidFill>
                <a:schemeClr val="tx1"/>
              </a:solidFill>
              <a:latin typeface="Arial" panose="020B0604020202020204" pitchFamily="34" charset="0"/>
            </a:endParaRPr>
          </a:p>
        </p:txBody>
      </p:sp>
      <p:graphicFrame>
        <p:nvGraphicFramePr>
          <p:cNvPr id="1017860" name="Object 4">
            <a:hlinkClick r:id="" action="ppaction://ole?verb=0"/>
          </p:cNvPr>
          <p:cNvGraphicFramePr>
            <a:graphicFrameLocks/>
          </p:cNvGraphicFramePr>
          <p:nvPr/>
        </p:nvGraphicFramePr>
        <p:xfrm>
          <a:off x="304800" y="1752600"/>
          <a:ext cx="1041400" cy="1003300"/>
        </p:xfrm>
        <a:graphic>
          <a:graphicData uri="http://schemas.openxmlformats.org/presentationml/2006/ole">
            <mc:AlternateContent xmlns:mc="http://schemas.openxmlformats.org/markup-compatibility/2006">
              <mc:Choice xmlns:v="urn:schemas-microsoft-com:vml" Requires="v">
                <p:oleObj spid="_x0000_s12403" name="Clip" r:id="rId4" imgW="780840" imgH="752400" progId="MS_ClipArt_Gallery.2">
                  <p:embed/>
                </p:oleObj>
              </mc:Choice>
              <mc:Fallback>
                <p:oleObj name="Clip" r:id="rId4" imgW="780840" imgH="752400" progId="MS_ClipArt_Gallery.2">
                  <p:embed/>
                  <p:pic>
                    <p:nvPicPr>
                      <p:cNvPr id="1017860"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1041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7861" name="Rectangle 5"/>
          <p:cNvSpPr>
            <a:spLocks noChangeArrowheads="1"/>
          </p:cNvSpPr>
          <p:nvPr/>
        </p:nvSpPr>
        <p:spPr bwMode="auto">
          <a:xfrm>
            <a:off x="1143000" y="307975"/>
            <a:ext cx="69691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80000"/>
              </a:lnSpc>
              <a:spcBef>
                <a:spcPct val="50000"/>
              </a:spcBef>
            </a:pPr>
            <a:r>
              <a:rPr lang="en-US" altLang="en-US" sz="4000" b="0" baseline="0">
                <a:solidFill>
                  <a:schemeClr val="tx2"/>
                </a:solidFill>
                <a:latin typeface="Arial" panose="020B0604020202020204" pitchFamily="34" charset="0"/>
              </a:rPr>
              <a:t>Residual Analysis for Independence</a:t>
            </a:r>
          </a:p>
        </p:txBody>
      </p:sp>
      <p:sp>
        <p:nvSpPr>
          <p:cNvPr id="1017862" name="Rectangle 6"/>
          <p:cNvSpPr>
            <a:spLocks noChangeArrowheads="1"/>
          </p:cNvSpPr>
          <p:nvPr/>
        </p:nvSpPr>
        <p:spPr bwMode="auto">
          <a:xfrm>
            <a:off x="1277938" y="2116138"/>
            <a:ext cx="33115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dirty="0">
                <a:latin typeface="Arial" panose="020B0604020202020204" pitchFamily="34" charset="0"/>
              </a:rPr>
              <a:t>Not</a:t>
            </a:r>
            <a:r>
              <a:rPr lang="en-US" altLang="en-US" sz="2400" baseline="0" dirty="0">
                <a:solidFill>
                  <a:schemeClr val="bg2"/>
                </a:solidFill>
                <a:latin typeface="Arial" panose="020B0604020202020204" pitchFamily="34" charset="0"/>
              </a:rPr>
              <a:t> </a:t>
            </a:r>
            <a:r>
              <a:rPr lang="en-US" altLang="en-US" sz="2400" baseline="0" dirty="0">
                <a:latin typeface="Arial" panose="020B0604020202020204" pitchFamily="34" charset="0"/>
              </a:rPr>
              <a:t>Independent</a:t>
            </a:r>
          </a:p>
        </p:txBody>
      </p:sp>
      <p:sp>
        <p:nvSpPr>
          <p:cNvPr id="1017863" name="Rectangle 7"/>
          <p:cNvSpPr>
            <a:spLocks noChangeArrowheads="1"/>
          </p:cNvSpPr>
          <p:nvPr/>
        </p:nvSpPr>
        <p:spPr bwMode="auto">
          <a:xfrm>
            <a:off x="5867400" y="2497138"/>
            <a:ext cx="283686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aseline="0">
                <a:latin typeface="Arial" panose="020B0604020202020204" pitchFamily="34" charset="0"/>
              </a:rPr>
              <a:t>Independent</a:t>
            </a:r>
          </a:p>
        </p:txBody>
      </p:sp>
      <p:sp>
        <p:nvSpPr>
          <p:cNvPr id="1017864" name="Line 8"/>
          <p:cNvSpPr>
            <a:spLocks noChangeShapeType="1"/>
          </p:cNvSpPr>
          <p:nvPr/>
        </p:nvSpPr>
        <p:spPr bwMode="auto">
          <a:xfrm>
            <a:off x="1066800" y="2946400"/>
            <a:ext cx="0" cy="139065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65" name="Line 9"/>
          <p:cNvSpPr>
            <a:spLocks noChangeShapeType="1"/>
          </p:cNvSpPr>
          <p:nvPr/>
        </p:nvSpPr>
        <p:spPr bwMode="auto">
          <a:xfrm>
            <a:off x="1066800" y="3575050"/>
            <a:ext cx="3073400"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66" name="Rectangle 10"/>
          <p:cNvSpPr>
            <a:spLocks noChangeArrowheads="1"/>
          </p:cNvSpPr>
          <p:nvPr/>
        </p:nvSpPr>
        <p:spPr bwMode="auto">
          <a:xfrm>
            <a:off x="3694113" y="3497900"/>
            <a:ext cx="9763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altLang="en-US" sz="2400" dirty="0">
                <a:latin typeface="Arial" panose="020B0604020202020204" pitchFamily="34" charset="0"/>
              </a:rPr>
              <a:t>time</a:t>
            </a:r>
            <a:endParaRPr lang="en-US" altLang="en-US" sz="2400" baseline="0" dirty="0">
              <a:latin typeface="Arial" panose="020B0604020202020204" pitchFamily="34" charset="0"/>
            </a:endParaRPr>
          </a:p>
        </p:txBody>
      </p:sp>
      <p:sp>
        <p:nvSpPr>
          <p:cNvPr id="1017867" name="Line 11"/>
          <p:cNvSpPr>
            <a:spLocks noChangeShapeType="1"/>
          </p:cNvSpPr>
          <p:nvPr/>
        </p:nvSpPr>
        <p:spPr bwMode="auto">
          <a:xfrm flipV="1">
            <a:off x="1349375" y="2895600"/>
            <a:ext cx="2559050" cy="75565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68" name="Line 12"/>
          <p:cNvSpPr>
            <a:spLocks noChangeShapeType="1"/>
          </p:cNvSpPr>
          <p:nvPr/>
        </p:nvSpPr>
        <p:spPr bwMode="auto">
          <a:xfrm flipV="1">
            <a:off x="1501775" y="3352800"/>
            <a:ext cx="2482850" cy="75565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69" name="Oval 13"/>
          <p:cNvSpPr>
            <a:spLocks noChangeArrowheads="1"/>
          </p:cNvSpPr>
          <p:nvPr/>
        </p:nvSpPr>
        <p:spPr bwMode="auto">
          <a:xfrm>
            <a:off x="1600200" y="35401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0" name="Oval 14"/>
          <p:cNvSpPr>
            <a:spLocks noChangeArrowheads="1"/>
          </p:cNvSpPr>
          <p:nvPr/>
        </p:nvSpPr>
        <p:spPr bwMode="auto">
          <a:xfrm>
            <a:off x="1524000" y="37687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1" name="Oval 15"/>
          <p:cNvSpPr>
            <a:spLocks noChangeArrowheads="1"/>
          </p:cNvSpPr>
          <p:nvPr/>
        </p:nvSpPr>
        <p:spPr bwMode="auto">
          <a:xfrm>
            <a:off x="1905000" y="34639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2" name="Oval 16"/>
          <p:cNvSpPr>
            <a:spLocks noChangeArrowheads="1"/>
          </p:cNvSpPr>
          <p:nvPr/>
        </p:nvSpPr>
        <p:spPr bwMode="auto">
          <a:xfrm>
            <a:off x="1828800" y="36925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3" name="Oval 17"/>
          <p:cNvSpPr>
            <a:spLocks noChangeArrowheads="1"/>
          </p:cNvSpPr>
          <p:nvPr/>
        </p:nvSpPr>
        <p:spPr bwMode="auto">
          <a:xfrm>
            <a:off x="2209800" y="34639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4" name="Oval 18"/>
          <p:cNvSpPr>
            <a:spLocks noChangeArrowheads="1"/>
          </p:cNvSpPr>
          <p:nvPr/>
        </p:nvSpPr>
        <p:spPr bwMode="auto">
          <a:xfrm>
            <a:off x="1219200" y="36163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5" name="Oval 19"/>
          <p:cNvSpPr>
            <a:spLocks noChangeArrowheads="1"/>
          </p:cNvSpPr>
          <p:nvPr/>
        </p:nvSpPr>
        <p:spPr bwMode="auto">
          <a:xfrm>
            <a:off x="2971800" y="32353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6" name="Oval 20"/>
          <p:cNvSpPr>
            <a:spLocks noChangeArrowheads="1"/>
          </p:cNvSpPr>
          <p:nvPr/>
        </p:nvSpPr>
        <p:spPr bwMode="auto">
          <a:xfrm>
            <a:off x="2743200" y="33877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7" name="Oval 21"/>
          <p:cNvSpPr>
            <a:spLocks noChangeArrowheads="1"/>
          </p:cNvSpPr>
          <p:nvPr/>
        </p:nvSpPr>
        <p:spPr bwMode="auto">
          <a:xfrm>
            <a:off x="2514600" y="33115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8" name="Oval 22"/>
          <p:cNvSpPr>
            <a:spLocks noChangeArrowheads="1"/>
          </p:cNvSpPr>
          <p:nvPr/>
        </p:nvSpPr>
        <p:spPr bwMode="auto">
          <a:xfrm>
            <a:off x="3657600" y="31591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79" name="Oval 23"/>
          <p:cNvSpPr>
            <a:spLocks noChangeArrowheads="1"/>
          </p:cNvSpPr>
          <p:nvPr/>
        </p:nvSpPr>
        <p:spPr bwMode="auto">
          <a:xfrm>
            <a:off x="3352800" y="30829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0" name="Oval 24"/>
          <p:cNvSpPr>
            <a:spLocks noChangeArrowheads="1"/>
          </p:cNvSpPr>
          <p:nvPr/>
        </p:nvSpPr>
        <p:spPr bwMode="auto">
          <a:xfrm>
            <a:off x="3200400" y="33115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1" name="Oval 25"/>
          <p:cNvSpPr>
            <a:spLocks noChangeArrowheads="1"/>
          </p:cNvSpPr>
          <p:nvPr/>
        </p:nvSpPr>
        <p:spPr bwMode="auto">
          <a:xfrm>
            <a:off x="3886200" y="300672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2" name="Oval 26"/>
          <p:cNvSpPr>
            <a:spLocks noChangeArrowheads="1"/>
          </p:cNvSpPr>
          <p:nvPr/>
        </p:nvSpPr>
        <p:spPr bwMode="auto">
          <a:xfrm>
            <a:off x="5943600" y="3810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3" name="Line 27"/>
          <p:cNvSpPr>
            <a:spLocks noChangeShapeType="1"/>
          </p:cNvSpPr>
          <p:nvPr/>
        </p:nvSpPr>
        <p:spPr bwMode="auto">
          <a:xfrm>
            <a:off x="5257800" y="3562350"/>
            <a:ext cx="0" cy="139065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4" name="Line 28"/>
          <p:cNvSpPr>
            <a:spLocks noChangeShapeType="1"/>
          </p:cNvSpPr>
          <p:nvPr/>
        </p:nvSpPr>
        <p:spPr bwMode="auto">
          <a:xfrm>
            <a:off x="5257800" y="4191000"/>
            <a:ext cx="3073400"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5" name="Rectangle 29"/>
          <p:cNvSpPr>
            <a:spLocks noChangeArrowheads="1"/>
          </p:cNvSpPr>
          <p:nvPr/>
        </p:nvSpPr>
        <p:spPr bwMode="auto">
          <a:xfrm>
            <a:off x="8288338" y="3962400"/>
            <a:ext cx="80486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altLang="en-US" sz="2400" dirty="0">
                <a:latin typeface="Arial" panose="020B0604020202020204" pitchFamily="34" charset="0"/>
              </a:rPr>
              <a:t>time</a:t>
            </a:r>
            <a:endParaRPr lang="en-US" altLang="en-US" sz="2400" baseline="0" dirty="0">
              <a:latin typeface="Arial" panose="020B0604020202020204" pitchFamily="34" charset="0"/>
            </a:endParaRPr>
          </a:p>
        </p:txBody>
      </p:sp>
      <p:sp>
        <p:nvSpPr>
          <p:cNvPr id="1017886" name="Line 30"/>
          <p:cNvSpPr>
            <a:spLocks noChangeShapeType="1"/>
          </p:cNvSpPr>
          <p:nvPr/>
        </p:nvSpPr>
        <p:spPr bwMode="auto">
          <a:xfrm>
            <a:off x="5391150" y="3733800"/>
            <a:ext cx="2787650"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7" name="Line 31"/>
          <p:cNvSpPr>
            <a:spLocks noChangeShapeType="1"/>
          </p:cNvSpPr>
          <p:nvPr/>
        </p:nvSpPr>
        <p:spPr bwMode="auto">
          <a:xfrm>
            <a:off x="5391150" y="4572000"/>
            <a:ext cx="2787650"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8" name="Oval 32"/>
          <p:cNvSpPr>
            <a:spLocks noChangeArrowheads="1"/>
          </p:cNvSpPr>
          <p:nvPr/>
        </p:nvSpPr>
        <p:spPr bwMode="auto">
          <a:xfrm>
            <a:off x="59436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89" name="Oval 33"/>
          <p:cNvSpPr>
            <a:spLocks noChangeArrowheads="1"/>
          </p:cNvSpPr>
          <p:nvPr/>
        </p:nvSpPr>
        <p:spPr bwMode="auto">
          <a:xfrm>
            <a:off x="5715000" y="4114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0" name="Oval 34"/>
          <p:cNvSpPr>
            <a:spLocks noChangeArrowheads="1"/>
          </p:cNvSpPr>
          <p:nvPr/>
        </p:nvSpPr>
        <p:spPr bwMode="auto">
          <a:xfrm>
            <a:off x="54102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1" name="Oval 35"/>
          <p:cNvSpPr>
            <a:spLocks noChangeArrowheads="1"/>
          </p:cNvSpPr>
          <p:nvPr/>
        </p:nvSpPr>
        <p:spPr bwMode="auto">
          <a:xfrm>
            <a:off x="5257800" y="3962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2" name="Oval 36"/>
          <p:cNvSpPr>
            <a:spLocks noChangeArrowheads="1"/>
          </p:cNvSpPr>
          <p:nvPr/>
        </p:nvSpPr>
        <p:spPr bwMode="auto">
          <a:xfrm>
            <a:off x="5562600" y="3810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3" name="Oval 37"/>
          <p:cNvSpPr>
            <a:spLocks noChangeArrowheads="1"/>
          </p:cNvSpPr>
          <p:nvPr/>
        </p:nvSpPr>
        <p:spPr bwMode="auto">
          <a:xfrm>
            <a:off x="6934200" y="3810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4" name="Oval 38"/>
          <p:cNvSpPr>
            <a:spLocks noChangeArrowheads="1"/>
          </p:cNvSpPr>
          <p:nvPr/>
        </p:nvSpPr>
        <p:spPr bwMode="auto">
          <a:xfrm>
            <a:off x="67818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5" name="Oval 39"/>
          <p:cNvSpPr>
            <a:spLocks noChangeArrowheads="1"/>
          </p:cNvSpPr>
          <p:nvPr/>
        </p:nvSpPr>
        <p:spPr bwMode="auto">
          <a:xfrm>
            <a:off x="6629400" y="4114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6" name="Oval 40"/>
          <p:cNvSpPr>
            <a:spLocks noChangeArrowheads="1"/>
          </p:cNvSpPr>
          <p:nvPr/>
        </p:nvSpPr>
        <p:spPr bwMode="auto">
          <a:xfrm>
            <a:off x="6400800" y="4343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7" name="Oval 41"/>
          <p:cNvSpPr>
            <a:spLocks noChangeArrowheads="1"/>
          </p:cNvSpPr>
          <p:nvPr/>
        </p:nvSpPr>
        <p:spPr bwMode="auto">
          <a:xfrm>
            <a:off x="6477000" y="38100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8" name="Oval 42"/>
          <p:cNvSpPr>
            <a:spLocks noChangeArrowheads="1"/>
          </p:cNvSpPr>
          <p:nvPr/>
        </p:nvSpPr>
        <p:spPr bwMode="auto">
          <a:xfrm>
            <a:off x="6172200" y="3962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899" name="Oval 43"/>
          <p:cNvSpPr>
            <a:spLocks noChangeArrowheads="1"/>
          </p:cNvSpPr>
          <p:nvPr/>
        </p:nvSpPr>
        <p:spPr bwMode="auto">
          <a:xfrm>
            <a:off x="75438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0" name="Oval 44"/>
          <p:cNvSpPr>
            <a:spLocks noChangeArrowheads="1"/>
          </p:cNvSpPr>
          <p:nvPr/>
        </p:nvSpPr>
        <p:spPr bwMode="auto">
          <a:xfrm>
            <a:off x="7239000" y="4038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1" name="Oval 45"/>
          <p:cNvSpPr>
            <a:spLocks noChangeArrowheads="1"/>
          </p:cNvSpPr>
          <p:nvPr/>
        </p:nvSpPr>
        <p:spPr bwMode="auto">
          <a:xfrm>
            <a:off x="7010400" y="4114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2" name="Oval 46"/>
          <p:cNvSpPr>
            <a:spLocks noChangeArrowheads="1"/>
          </p:cNvSpPr>
          <p:nvPr/>
        </p:nvSpPr>
        <p:spPr bwMode="auto">
          <a:xfrm>
            <a:off x="7848600" y="4114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3" name="Oval 47"/>
          <p:cNvSpPr>
            <a:spLocks noChangeArrowheads="1"/>
          </p:cNvSpPr>
          <p:nvPr/>
        </p:nvSpPr>
        <p:spPr bwMode="auto">
          <a:xfrm>
            <a:off x="8001000" y="3733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4" name="Oval 48"/>
          <p:cNvSpPr>
            <a:spLocks noChangeArrowheads="1"/>
          </p:cNvSpPr>
          <p:nvPr/>
        </p:nvSpPr>
        <p:spPr bwMode="auto">
          <a:xfrm>
            <a:off x="7543800" y="3886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5" name="Oval 49"/>
          <p:cNvSpPr>
            <a:spLocks noChangeArrowheads="1"/>
          </p:cNvSpPr>
          <p:nvPr/>
        </p:nvSpPr>
        <p:spPr bwMode="auto">
          <a:xfrm>
            <a:off x="8077200" y="4267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6" name="Rectangle 50"/>
          <p:cNvSpPr>
            <a:spLocks noChangeArrowheads="1"/>
          </p:cNvSpPr>
          <p:nvPr/>
        </p:nvSpPr>
        <p:spPr bwMode="auto">
          <a:xfrm rot="16200000">
            <a:off x="77787" y="342106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7907" name="Rectangle 51"/>
          <p:cNvSpPr>
            <a:spLocks noChangeArrowheads="1"/>
          </p:cNvSpPr>
          <p:nvPr/>
        </p:nvSpPr>
        <p:spPr bwMode="auto">
          <a:xfrm rot="16200000">
            <a:off x="4344987" y="4037013"/>
            <a:ext cx="1304925" cy="3937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7908" name="Line 52"/>
          <p:cNvSpPr>
            <a:spLocks noChangeShapeType="1"/>
          </p:cNvSpPr>
          <p:nvPr/>
        </p:nvSpPr>
        <p:spPr bwMode="auto">
          <a:xfrm>
            <a:off x="1066800" y="4857750"/>
            <a:ext cx="0" cy="139065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09" name="Line 53"/>
          <p:cNvSpPr>
            <a:spLocks noChangeShapeType="1"/>
          </p:cNvSpPr>
          <p:nvPr/>
        </p:nvSpPr>
        <p:spPr bwMode="auto">
          <a:xfrm>
            <a:off x="1066800" y="5486400"/>
            <a:ext cx="3073400"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1" name="Oval 55"/>
          <p:cNvSpPr>
            <a:spLocks noChangeArrowheads="1"/>
          </p:cNvSpPr>
          <p:nvPr/>
        </p:nvSpPr>
        <p:spPr bwMode="auto">
          <a:xfrm>
            <a:off x="1752600" y="5181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2" name="Oval 56"/>
          <p:cNvSpPr>
            <a:spLocks noChangeArrowheads="1"/>
          </p:cNvSpPr>
          <p:nvPr/>
        </p:nvSpPr>
        <p:spPr bwMode="auto">
          <a:xfrm>
            <a:off x="1447800" y="5257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3" name="Oval 57"/>
          <p:cNvSpPr>
            <a:spLocks noChangeArrowheads="1"/>
          </p:cNvSpPr>
          <p:nvPr/>
        </p:nvSpPr>
        <p:spPr bwMode="auto">
          <a:xfrm>
            <a:off x="1905000" y="537527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4" name="Oval 58"/>
          <p:cNvSpPr>
            <a:spLocks noChangeArrowheads="1"/>
          </p:cNvSpPr>
          <p:nvPr/>
        </p:nvSpPr>
        <p:spPr bwMode="auto">
          <a:xfrm>
            <a:off x="2133600" y="5638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5" name="Oval 59"/>
          <p:cNvSpPr>
            <a:spLocks noChangeArrowheads="1"/>
          </p:cNvSpPr>
          <p:nvPr/>
        </p:nvSpPr>
        <p:spPr bwMode="auto">
          <a:xfrm>
            <a:off x="2362200" y="57912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6" name="Oval 60"/>
          <p:cNvSpPr>
            <a:spLocks noChangeArrowheads="1"/>
          </p:cNvSpPr>
          <p:nvPr/>
        </p:nvSpPr>
        <p:spPr bwMode="auto">
          <a:xfrm>
            <a:off x="1219200" y="552767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7" name="Oval 61"/>
          <p:cNvSpPr>
            <a:spLocks noChangeArrowheads="1"/>
          </p:cNvSpPr>
          <p:nvPr/>
        </p:nvSpPr>
        <p:spPr bwMode="auto">
          <a:xfrm>
            <a:off x="2971800" y="514667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8" name="Oval 62"/>
          <p:cNvSpPr>
            <a:spLocks noChangeArrowheads="1"/>
          </p:cNvSpPr>
          <p:nvPr/>
        </p:nvSpPr>
        <p:spPr bwMode="auto">
          <a:xfrm>
            <a:off x="2743200" y="529907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19" name="Oval 63"/>
          <p:cNvSpPr>
            <a:spLocks noChangeArrowheads="1"/>
          </p:cNvSpPr>
          <p:nvPr/>
        </p:nvSpPr>
        <p:spPr bwMode="auto">
          <a:xfrm>
            <a:off x="2590800" y="5638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20" name="Oval 64"/>
          <p:cNvSpPr>
            <a:spLocks noChangeArrowheads="1"/>
          </p:cNvSpPr>
          <p:nvPr/>
        </p:nvSpPr>
        <p:spPr bwMode="auto">
          <a:xfrm>
            <a:off x="3581400" y="56388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21" name="Oval 65"/>
          <p:cNvSpPr>
            <a:spLocks noChangeArrowheads="1"/>
          </p:cNvSpPr>
          <p:nvPr/>
        </p:nvSpPr>
        <p:spPr bwMode="auto">
          <a:xfrm>
            <a:off x="3352800" y="54864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22" name="Oval 66"/>
          <p:cNvSpPr>
            <a:spLocks noChangeArrowheads="1"/>
          </p:cNvSpPr>
          <p:nvPr/>
        </p:nvSpPr>
        <p:spPr bwMode="auto">
          <a:xfrm>
            <a:off x="3200400" y="5222875"/>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23" name="Oval 67"/>
          <p:cNvSpPr>
            <a:spLocks noChangeArrowheads="1"/>
          </p:cNvSpPr>
          <p:nvPr/>
        </p:nvSpPr>
        <p:spPr bwMode="auto">
          <a:xfrm>
            <a:off x="3886200" y="5562600"/>
            <a:ext cx="228600" cy="2286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924" name="Rectangle 68"/>
          <p:cNvSpPr>
            <a:spLocks noChangeArrowheads="1"/>
          </p:cNvSpPr>
          <p:nvPr/>
        </p:nvSpPr>
        <p:spPr bwMode="auto">
          <a:xfrm rot="16200000">
            <a:off x="77787" y="5332413"/>
            <a:ext cx="1304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b="0" baseline="0">
                <a:solidFill>
                  <a:schemeClr val="tx1"/>
                </a:solidFill>
                <a:latin typeface="Arial" panose="020B0604020202020204" pitchFamily="34" charset="0"/>
              </a:rPr>
              <a:t>residuals</a:t>
            </a:r>
          </a:p>
        </p:txBody>
      </p:sp>
      <p:sp>
        <p:nvSpPr>
          <p:cNvPr id="1017925" name="Freeform 69"/>
          <p:cNvSpPr>
            <a:spLocks/>
          </p:cNvSpPr>
          <p:nvPr/>
        </p:nvSpPr>
        <p:spPr bwMode="auto">
          <a:xfrm>
            <a:off x="1116013" y="5003800"/>
            <a:ext cx="3303587" cy="657225"/>
          </a:xfrm>
          <a:custGeom>
            <a:avLst/>
            <a:gdLst>
              <a:gd name="T0" fmla="*/ 11 w 2081"/>
              <a:gd name="T1" fmla="*/ 388 h 414"/>
              <a:gd name="T2" fmla="*/ 65 w 2081"/>
              <a:gd name="T3" fmla="*/ 352 h 414"/>
              <a:gd name="T4" fmla="*/ 401 w 2081"/>
              <a:gd name="T5" fmla="*/ 16 h 414"/>
              <a:gd name="T6" fmla="*/ 833 w 2081"/>
              <a:gd name="T7" fmla="*/ 400 h 414"/>
              <a:gd name="T8" fmla="*/ 1217 w 2081"/>
              <a:gd name="T9" fmla="*/ 16 h 414"/>
              <a:gd name="T10" fmla="*/ 1697 w 2081"/>
              <a:gd name="T11" fmla="*/ 304 h 414"/>
              <a:gd name="T12" fmla="*/ 2081 w 2081"/>
              <a:gd name="T13" fmla="*/ 160 h 414"/>
            </a:gdLst>
            <a:ahLst/>
            <a:cxnLst>
              <a:cxn ang="0">
                <a:pos x="T0" y="T1"/>
              </a:cxn>
              <a:cxn ang="0">
                <a:pos x="T2" y="T3"/>
              </a:cxn>
              <a:cxn ang="0">
                <a:pos x="T4" y="T5"/>
              </a:cxn>
              <a:cxn ang="0">
                <a:pos x="T6" y="T7"/>
              </a:cxn>
              <a:cxn ang="0">
                <a:pos x="T8" y="T9"/>
              </a:cxn>
              <a:cxn ang="0">
                <a:pos x="T10" y="T11"/>
              </a:cxn>
              <a:cxn ang="0">
                <a:pos x="T12" y="T13"/>
              </a:cxn>
            </a:cxnLst>
            <a:rect l="0" t="0" r="r" b="b"/>
            <a:pathLst>
              <a:path w="2081" h="414">
                <a:moveTo>
                  <a:pt x="11" y="388"/>
                </a:moveTo>
                <a:cubicBezTo>
                  <a:pt x="20" y="381"/>
                  <a:pt x="0" y="414"/>
                  <a:pt x="65" y="352"/>
                </a:cubicBezTo>
                <a:cubicBezTo>
                  <a:pt x="130" y="290"/>
                  <a:pt x="273" y="8"/>
                  <a:pt x="401" y="16"/>
                </a:cubicBezTo>
                <a:cubicBezTo>
                  <a:pt x="529" y="24"/>
                  <a:pt x="697" y="400"/>
                  <a:pt x="833" y="400"/>
                </a:cubicBezTo>
                <a:cubicBezTo>
                  <a:pt x="969" y="400"/>
                  <a:pt x="1073" y="32"/>
                  <a:pt x="1217" y="16"/>
                </a:cubicBezTo>
                <a:cubicBezTo>
                  <a:pt x="1361" y="0"/>
                  <a:pt x="1553" y="280"/>
                  <a:pt x="1697" y="304"/>
                </a:cubicBezTo>
                <a:cubicBezTo>
                  <a:pt x="1841" y="328"/>
                  <a:pt x="2017" y="184"/>
                  <a:pt x="2081" y="160"/>
                </a:cubicBezTo>
              </a:path>
            </a:pathLst>
          </a:custGeom>
          <a:noFill/>
          <a:ln w="28575" cap="flat"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7926" name="Freeform 70"/>
          <p:cNvSpPr>
            <a:spLocks/>
          </p:cNvSpPr>
          <p:nvPr/>
        </p:nvSpPr>
        <p:spPr bwMode="auto">
          <a:xfrm>
            <a:off x="1192213" y="5551488"/>
            <a:ext cx="3398837" cy="668337"/>
          </a:xfrm>
          <a:custGeom>
            <a:avLst/>
            <a:gdLst>
              <a:gd name="T0" fmla="*/ 11 w 2141"/>
              <a:gd name="T1" fmla="*/ 397 h 421"/>
              <a:gd name="T2" fmla="*/ 65 w 2141"/>
              <a:gd name="T3" fmla="*/ 359 h 421"/>
              <a:gd name="T4" fmla="*/ 401 w 2141"/>
              <a:gd name="T5" fmla="*/ 23 h 421"/>
              <a:gd name="T6" fmla="*/ 833 w 2141"/>
              <a:gd name="T7" fmla="*/ 407 h 421"/>
              <a:gd name="T8" fmla="*/ 1217 w 2141"/>
              <a:gd name="T9" fmla="*/ 23 h 421"/>
              <a:gd name="T10" fmla="*/ 1703 w 2141"/>
              <a:gd name="T11" fmla="*/ 271 h 421"/>
              <a:gd name="T12" fmla="*/ 2141 w 2141"/>
              <a:gd name="T13" fmla="*/ 79 h 421"/>
            </a:gdLst>
            <a:ahLst/>
            <a:cxnLst>
              <a:cxn ang="0">
                <a:pos x="T0" y="T1"/>
              </a:cxn>
              <a:cxn ang="0">
                <a:pos x="T2" y="T3"/>
              </a:cxn>
              <a:cxn ang="0">
                <a:pos x="T4" y="T5"/>
              </a:cxn>
              <a:cxn ang="0">
                <a:pos x="T6" y="T7"/>
              </a:cxn>
              <a:cxn ang="0">
                <a:pos x="T8" y="T9"/>
              </a:cxn>
              <a:cxn ang="0">
                <a:pos x="T10" y="T11"/>
              </a:cxn>
              <a:cxn ang="0">
                <a:pos x="T12" y="T13"/>
              </a:cxn>
            </a:cxnLst>
            <a:rect l="0" t="0" r="r" b="b"/>
            <a:pathLst>
              <a:path w="2141" h="421">
                <a:moveTo>
                  <a:pt x="11" y="397"/>
                </a:moveTo>
                <a:cubicBezTo>
                  <a:pt x="20" y="392"/>
                  <a:pt x="0" y="421"/>
                  <a:pt x="65" y="359"/>
                </a:cubicBezTo>
                <a:cubicBezTo>
                  <a:pt x="130" y="297"/>
                  <a:pt x="273" y="15"/>
                  <a:pt x="401" y="23"/>
                </a:cubicBezTo>
                <a:cubicBezTo>
                  <a:pt x="529" y="31"/>
                  <a:pt x="697" y="407"/>
                  <a:pt x="833" y="407"/>
                </a:cubicBezTo>
                <a:cubicBezTo>
                  <a:pt x="969" y="407"/>
                  <a:pt x="1072" y="46"/>
                  <a:pt x="1217" y="23"/>
                </a:cubicBezTo>
                <a:cubicBezTo>
                  <a:pt x="1362" y="0"/>
                  <a:pt x="1549" y="262"/>
                  <a:pt x="1703" y="271"/>
                </a:cubicBezTo>
                <a:cubicBezTo>
                  <a:pt x="1857" y="280"/>
                  <a:pt x="2050" y="119"/>
                  <a:pt x="2141" y="79"/>
                </a:cubicBezTo>
              </a:path>
            </a:pathLst>
          </a:custGeom>
          <a:noFill/>
          <a:ln w="28575" cap="flat"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7927" name="Line 71"/>
          <p:cNvSpPr>
            <a:spLocks noChangeShapeType="1"/>
          </p:cNvSpPr>
          <p:nvPr/>
        </p:nvSpPr>
        <p:spPr bwMode="auto">
          <a:xfrm>
            <a:off x="47244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7928" name="Rectangle 72"/>
          <p:cNvSpPr>
            <a:spLocks noChangeArrowheads="1"/>
          </p:cNvSpPr>
          <p:nvPr/>
        </p:nvSpPr>
        <p:spPr bwMode="auto">
          <a:xfrm>
            <a:off x="5105400" y="2286000"/>
            <a:ext cx="914400" cy="911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5400" b="0" baseline="0">
                <a:solidFill>
                  <a:srgbClr val="FF0000"/>
                </a:solidFill>
                <a:latin typeface="Wingdings" panose="05000000000000000000" pitchFamily="2" charset="2"/>
              </a:rPr>
              <a:t></a:t>
            </a:r>
          </a:p>
        </p:txBody>
      </p:sp>
      <p:sp>
        <p:nvSpPr>
          <p:cNvPr id="1017929" name="Rectangle 73"/>
          <p:cNvSpPr>
            <a:spLocks noChangeArrowheads="1"/>
          </p:cNvSpPr>
          <p:nvPr/>
        </p:nvSpPr>
        <p:spPr bwMode="auto">
          <a:xfrm>
            <a:off x="0" y="6510338"/>
            <a:ext cx="785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60000"/>
              <a:buFont typeface="Wingdings" panose="05000000000000000000" pitchFamily="2" charset="2"/>
              <a:buChar char="n"/>
            </a:pPr>
            <a:r>
              <a:rPr lang="en-US" altLang="en-US" sz="1600" b="0" baseline="0">
                <a:solidFill>
                  <a:schemeClr val="tx1"/>
                </a:solidFill>
              </a:rPr>
              <a:t>Slide from: Statistics for Managers Using Microsoft® Excel  4th Edition, 2004 Prentice-Hall</a:t>
            </a:r>
          </a:p>
        </p:txBody>
      </p:sp>
      <p:sp>
        <p:nvSpPr>
          <p:cNvPr id="74" name="Rectangle 10"/>
          <p:cNvSpPr>
            <a:spLocks noChangeArrowheads="1"/>
          </p:cNvSpPr>
          <p:nvPr/>
        </p:nvSpPr>
        <p:spPr bwMode="auto">
          <a:xfrm>
            <a:off x="3771900" y="5905982"/>
            <a:ext cx="9763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altLang="en-US" sz="2400" dirty="0">
                <a:latin typeface="Arial" panose="020B0604020202020204" pitchFamily="34" charset="0"/>
              </a:rPr>
              <a:t>time</a:t>
            </a:r>
            <a:endParaRPr lang="en-US" altLang="en-US" sz="2400" baseline="0" dirty="0">
              <a:latin typeface="Arial" panose="020B0604020202020204" pitchFamily="34" charset="0"/>
            </a:endParaRPr>
          </a:p>
        </p:txBody>
      </p:sp>
    </p:spTree>
    <p:extLst>
      <p:ext uri="{BB962C8B-B14F-4D97-AF65-F5344CB8AC3E}">
        <p14:creationId xmlns:p14="http://schemas.microsoft.com/office/powerpoint/2010/main" val="19184579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BCF71-A7A2-42C8-85EA-04D061299B74}"/>
              </a:ext>
            </a:extLst>
          </p:cNvPr>
          <p:cNvPicPr>
            <a:picLocks noChangeAspect="1"/>
          </p:cNvPicPr>
          <p:nvPr/>
        </p:nvPicPr>
        <p:blipFill>
          <a:blip r:embed="rId3"/>
          <a:stretch>
            <a:fillRect/>
          </a:stretch>
        </p:blipFill>
        <p:spPr>
          <a:xfrm>
            <a:off x="609600" y="0"/>
            <a:ext cx="7924800" cy="6858000"/>
          </a:xfrm>
          <a:prstGeom prst="rect">
            <a:avLst/>
          </a:prstGeom>
        </p:spPr>
      </p:pic>
    </p:spTree>
    <p:extLst>
      <p:ext uri="{BB962C8B-B14F-4D97-AF65-F5344CB8AC3E}">
        <p14:creationId xmlns:p14="http://schemas.microsoft.com/office/powerpoint/2010/main" val="249213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D544-B9F5-4DC8-8ED1-98F9A42C55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89DAE1-184E-4AAB-9D64-6A18B8CCC0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3B7F8A-6BBA-4DDB-9D57-5AF24C65A639}"/>
              </a:ext>
            </a:extLst>
          </p:cNvPr>
          <p:cNvPicPr>
            <a:picLocks noChangeAspect="1"/>
          </p:cNvPicPr>
          <p:nvPr/>
        </p:nvPicPr>
        <p:blipFill>
          <a:blip r:embed="rId2"/>
          <a:stretch>
            <a:fillRect/>
          </a:stretch>
        </p:blipFill>
        <p:spPr>
          <a:xfrm>
            <a:off x="0" y="474059"/>
            <a:ext cx="9144000" cy="5909881"/>
          </a:xfrm>
          <a:prstGeom prst="rect">
            <a:avLst/>
          </a:prstGeom>
        </p:spPr>
      </p:pic>
    </p:spTree>
    <p:extLst>
      <p:ext uri="{BB962C8B-B14F-4D97-AF65-F5344CB8AC3E}">
        <p14:creationId xmlns:p14="http://schemas.microsoft.com/office/powerpoint/2010/main" val="117061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0C7D-0F0F-468A-88FC-BAE1BB78E87E}"/>
              </a:ext>
            </a:extLst>
          </p:cNvPr>
          <p:cNvSpPr>
            <a:spLocks noGrp="1"/>
          </p:cNvSpPr>
          <p:nvPr>
            <p:ph type="title"/>
          </p:nvPr>
        </p:nvSpPr>
        <p:spPr/>
        <p:txBody>
          <a:bodyPr/>
          <a:lstStyle/>
          <a:p>
            <a:r>
              <a:rPr lang="en-US" dirty="0"/>
              <a:t>Homework 1 on modelling</a:t>
            </a:r>
          </a:p>
        </p:txBody>
      </p:sp>
      <p:sp>
        <p:nvSpPr>
          <p:cNvPr id="3" name="Content Placeholder 2">
            <a:extLst>
              <a:ext uri="{FF2B5EF4-FFF2-40B4-BE49-F238E27FC236}">
                <a16:creationId xmlns:a16="http://schemas.microsoft.com/office/drawing/2014/main" id="{4A02F488-0A4D-43D5-A4AE-E77396460A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858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r>
              <a:rPr lang="en-US" altLang="en-US" dirty="0"/>
              <a:t>Avoiding Confounding</a:t>
            </a:r>
          </a:p>
        </p:txBody>
      </p:sp>
      <p:sp>
        <p:nvSpPr>
          <p:cNvPr id="1117187" name="Rectangle 3"/>
          <p:cNvSpPr>
            <a:spLocks noGrp="1" noChangeArrowheads="1"/>
          </p:cNvSpPr>
          <p:nvPr>
            <p:ph idx="1"/>
          </p:nvPr>
        </p:nvSpPr>
        <p:spPr/>
        <p:txBody>
          <a:bodyPr>
            <a:normAutofit/>
          </a:bodyPr>
          <a:lstStyle/>
          <a:p>
            <a:r>
              <a:rPr lang="en-US" altLang="en-US" sz="2400" dirty="0"/>
              <a:t>Is survival probability after CPR increasing over time?</a:t>
            </a:r>
          </a:p>
          <a:p>
            <a:pPr lvl="1"/>
            <a:r>
              <a:rPr lang="en-US" altLang="en-US" dirty="0"/>
              <a:t>In the GWTG-R database, rate of survival is higher for later years.</a:t>
            </a:r>
          </a:p>
          <a:p>
            <a:pPr lvl="1"/>
            <a:r>
              <a:rPr lang="en-US" altLang="en-US" dirty="0"/>
              <a:t>Could this simply be due to new hospitals joining that have better survival rates?</a:t>
            </a:r>
          </a:p>
          <a:p>
            <a:r>
              <a:rPr lang="en-US" altLang="en-US" sz="2400" dirty="0"/>
              <a:t>Controlling for hospital</a:t>
            </a:r>
          </a:p>
          <a:p>
            <a:pPr lvl="1"/>
            <a:r>
              <a:rPr lang="en-US" altLang="en-US" sz="2100" dirty="0"/>
              <a:t>Y ~ N(</a:t>
            </a:r>
            <a:r>
              <a:rPr lang="en-US" dirty="0"/>
              <a:t>β</a:t>
            </a:r>
            <a:r>
              <a:rPr lang="en-US" baseline="-25000" dirty="0"/>
              <a:t>0</a:t>
            </a:r>
            <a:r>
              <a:rPr lang="en-US" dirty="0"/>
              <a:t> + β</a:t>
            </a:r>
            <a:r>
              <a:rPr lang="en-US" baseline="-25000" dirty="0"/>
              <a:t>1</a:t>
            </a:r>
            <a:r>
              <a:rPr lang="en-US" dirty="0"/>
              <a:t>*year + β</a:t>
            </a:r>
            <a:r>
              <a:rPr lang="en-US" baseline="-25000" dirty="0"/>
              <a:t>2</a:t>
            </a:r>
            <a:r>
              <a:rPr lang="en-US" dirty="0"/>
              <a:t>*1{Hospital 2} + β</a:t>
            </a:r>
            <a:r>
              <a:rPr lang="en-US" baseline="-25000" dirty="0"/>
              <a:t>3</a:t>
            </a:r>
            <a:r>
              <a:rPr lang="en-US" dirty="0"/>
              <a:t>*1{Hospital 3} + … , σ</a:t>
            </a:r>
            <a:r>
              <a:rPr lang="en-US" baseline="30000" dirty="0"/>
              <a:t>2</a:t>
            </a:r>
            <a:r>
              <a:rPr lang="en-US" dirty="0"/>
              <a:t>) </a:t>
            </a:r>
            <a:endParaRPr lang="en-US" altLang="en-US" sz="2100" dirty="0"/>
          </a:p>
          <a:p>
            <a:pPr lvl="1"/>
            <a:endParaRPr lang="en-US" altLang="en-US" sz="2100" dirty="0"/>
          </a:p>
        </p:txBody>
      </p:sp>
      <p:pic>
        <p:nvPicPr>
          <p:cNvPr id="5" name="Picture 4">
            <a:extLst>
              <a:ext uri="{FF2B5EF4-FFF2-40B4-BE49-F238E27FC236}">
                <a16:creationId xmlns:a16="http://schemas.microsoft.com/office/drawing/2014/main" id="{35665892-A218-4D8B-8E19-863D2C812A44}"/>
              </a:ext>
            </a:extLst>
          </p:cNvPr>
          <p:cNvPicPr>
            <a:picLocks noChangeAspect="1"/>
          </p:cNvPicPr>
          <p:nvPr/>
        </p:nvPicPr>
        <p:blipFill>
          <a:blip r:embed="rId3"/>
          <a:stretch>
            <a:fillRect/>
          </a:stretch>
        </p:blipFill>
        <p:spPr>
          <a:xfrm>
            <a:off x="628650" y="4267200"/>
            <a:ext cx="5029902" cy="1743318"/>
          </a:xfrm>
          <a:prstGeom prst="rect">
            <a:avLst/>
          </a:prstGeom>
        </p:spPr>
      </p:pic>
    </p:spTree>
    <p:extLst>
      <p:ext uri="{BB962C8B-B14F-4D97-AF65-F5344CB8AC3E}">
        <p14:creationId xmlns:p14="http://schemas.microsoft.com/office/powerpoint/2010/main" val="390301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r>
              <a:rPr lang="en-US" altLang="en-US" dirty="0"/>
              <a:t>Avoiding Confounding</a:t>
            </a:r>
          </a:p>
        </p:txBody>
      </p:sp>
      <p:sp>
        <p:nvSpPr>
          <p:cNvPr id="1117187" name="Rectangle 3"/>
          <p:cNvSpPr>
            <a:spLocks noGrp="1" noChangeArrowheads="1"/>
          </p:cNvSpPr>
          <p:nvPr>
            <p:ph idx="1"/>
          </p:nvPr>
        </p:nvSpPr>
        <p:spPr/>
        <p:txBody>
          <a:bodyPr>
            <a:normAutofit/>
          </a:bodyPr>
          <a:lstStyle/>
          <a:p>
            <a:r>
              <a:rPr lang="en-US" altLang="en-US" sz="2400" dirty="0"/>
              <a:t>Does calcium increase survival probability in CPR?</a:t>
            </a:r>
          </a:p>
          <a:p>
            <a:pPr lvl="1"/>
            <a:r>
              <a:rPr lang="en-US" altLang="en-US" sz="2100" dirty="0"/>
              <a:t>Longer duration makes calcium use more likely</a:t>
            </a:r>
          </a:p>
          <a:p>
            <a:pPr lvl="1"/>
            <a:r>
              <a:rPr lang="en-US" altLang="en-US" sz="2100" dirty="0"/>
              <a:t>Calcium use improves survival (hypothetically)</a:t>
            </a:r>
          </a:p>
          <a:p>
            <a:pPr lvl="1"/>
            <a:r>
              <a:rPr lang="en-US" altLang="en-US" sz="2100" dirty="0"/>
              <a:t>But longer duration worsens survival</a:t>
            </a:r>
          </a:p>
          <a:p>
            <a:pPr lvl="1"/>
            <a:r>
              <a:rPr lang="en-US" altLang="en-US" sz="2100" dirty="0"/>
              <a:t>Result (without controlling for duration), calcium is neither helpful nor harmful.</a:t>
            </a:r>
          </a:p>
          <a:p>
            <a:r>
              <a:rPr lang="en-US" altLang="en-US" sz="2400" dirty="0"/>
              <a:t>If we control for duration, we see that calcium is beneficial.</a:t>
            </a:r>
          </a:p>
          <a:p>
            <a:pPr lvl="1"/>
            <a:r>
              <a:rPr lang="en-US" altLang="en-US" sz="2100" dirty="0"/>
              <a:t>Y ~ N(</a:t>
            </a:r>
            <a:r>
              <a:rPr lang="en-US" dirty="0"/>
              <a:t>β</a:t>
            </a:r>
            <a:r>
              <a:rPr lang="en-US" baseline="-25000" dirty="0"/>
              <a:t>0</a:t>
            </a:r>
            <a:r>
              <a:rPr lang="en-US" dirty="0"/>
              <a:t> + β</a:t>
            </a:r>
            <a:r>
              <a:rPr lang="en-US" baseline="-25000" dirty="0"/>
              <a:t>1</a:t>
            </a:r>
            <a:r>
              <a:rPr lang="en-US" dirty="0"/>
              <a:t>*1{Calcium} + β</a:t>
            </a:r>
            <a:r>
              <a:rPr lang="en-US" baseline="-25000" dirty="0"/>
              <a:t>2</a:t>
            </a:r>
            <a:r>
              <a:rPr lang="en-US" dirty="0"/>
              <a:t>*Duration, σ</a:t>
            </a:r>
            <a:r>
              <a:rPr lang="en-US" baseline="30000" dirty="0"/>
              <a:t>2</a:t>
            </a:r>
            <a:r>
              <a:rPr lang="en-US" dirty="0"/>
              <a:t>) </a:t>
            </a:r>
            <a:endParaRPr lang="en-US" altLang="en-US" sz="2100" dirty="0"/>
          </a:p>
          <a:p>
            <a:pPr lvl="1"/>
            <a:endParaRPr lang="en-US" altLang="en-US" sz="2100" dirty="0"/>
          </a:p>
        </p:txBody>
      </p:sp>
      <p:pic>
        <p:nvPicPr>
          <p:cNvPr id="3" name="Picture 2">
            <a:extLst>
              <a:ext uri="{FF2B5EF4-FFF2-40B4-BE49-F238E27FC236}">
                <a16:creationId xmlns:a16="http://schemas.microsoft.com/office/drawing/2014/main" id="{64D726E4-2F2D-4073-BC2E-65634EFCDB3D}"/>
              </a:ext>
            </a:extLst>
          </p:cNvPr>
          <p:cNvPicPr>
            <a:picLocks noChangeAspect="1"/>
          </p:cNvPicPr>
          <p:nvPr/>
        </p:nvPicPr>
        <p:blipFill>
          <a:blip r:embed="rId3"/>
          <a:stretch>
            <a:fillRect/>
          </a:stretch>
        </p:blipFill>
        <p:spPr>
          <a:xfrm>
            <a:off x="628650" y="4953000"/>
            <a:ext cx="5439534" cy="1743318"/>
          </a:xfrm>
          <a:prstGeom prst="rect">
            <a:avLst/>
          </a:prstGeom>
        </p:spPr>
      </p:pic>
    </p:spTree>
    <p:extLst>
      <p:ext uri="{BB962C8B-B14F-4D97-AF65-F5344CB8AC3E}">
        <p14:creationId xmlns:p14="http://schemas.microsoft.com/office/powerpoint/2010/main" val="220587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altLang="en-US" dirty="0"/>
              <a:t>Controlling or adjusting for more variables</a:t>
            </a:r>
          </a:p>
        </p:txBody>
      </p:sp>
      <p:sp>
        <p:nvSpPr>
          <p:cNvPr id="992259" name="Rectangle 3"/>
          <p:cNvSpPr>
            <a:spLocks noGrp="1" noChangeArrowheads="1"/>
          </p:cNvSpPr>
          <p:nvPr>
            <p:ph idx="1"/>
          </p:nvPr>
        </p:nvSpPr>
        <p:spPr/>
        <p:txBody>
          <a:bodyPr>
            <a:normAutofit/>
          </a:bodyPr>
          <a:lstStyle/>
          <a:p>
            <a:pPr>
              <a:lnSpc>
                <a:spcPct val="90000"/>
              </a:lnSpc>
              <a:spcBef>
                <a:spcPct val="50000"/>
              </a:spcBef>
              <a:buClrTx/>
              <a:buFontTx/>
              <a:buNone/>
            </a:pPr>
            <a:endParaRPr lang="en-US" altLang="en-US" sz="2800" dirty="0"/>
          </a:p>
          <a:p>
            <a:pPr>
              <a:lnSpc>
                <a:spcPct val="90000"/>
              </a:lnSpc>
              <a:spcBef>
                <a:spcPct val="50000"/>
              </a:spcBef>
              <a:buClrTx/>
              <a:buFontTx/>
              <a:buNone/>
            </a:pPr>
            <a:r>
              <a:rPr lang="en-US" altLang="en-US" sz="2800" dirty="0"/>
              <a:t>Language</a:t>
            </a:r>
          </a:p>
          <a:p>
            <a:pPr lvl="1">
              <a:spcBef>
                <a:spcPct val="50000"/>
              </a:spcBef>
            </a:pPr>
            <a:r>
              <a:rPr lang="en-US" altLang="en-US" sz="2500" dirty="0"/>
              <a:t>Outcome </a:t>
            </a:r>
          </a:p>
          <a:p>
            <a:pPr lvl="1">
              <a:spcBef>
                <a:spcPct val="50000"/>
              </a:spcBef>
            </a:pPr>
            <a:r>
              <a:rPr lang="en-US" altLang="en-US" sz="2500" dirty="0"/>
              <a:t>Predictor(s)</a:t>
            </a:r>
          </a:p>
          <a:p>
            <a:pPr lvl="2">
              <a:spcBef>
                <a:spcPct val="50000"/>
              </a:spcBef>
            </a:pPr>
            <a:r>
              <a:rPr lang="en-US" altLang="en-US" sz="2200" dirty="0"/>
              <a:t>Primary predictor</a:t>
            </a:r>
          </a:p>
          <a:p>
            <a:pPr lvl="2">
              <a:spcBef>
                <a:spcPct val="50000"/>
              </a:spcBef>
            </a:pPr>
            <a:r>
              <a:rPr lang="en-US" altLang="en-US" sz="2200" dirty="0"/>
              <a:t>Covariates</a:t>
            </a:r>
          </a:p>
          <a:p>
            <a:pPr lvl="1">
              <a:spcBef>
                <a:spcPct val="50000"/>
              </a:spcBef>
            </a:pPr>
            <a:endParaRPr lang="en-US" altLang="en-US" sz="2500" dirty="0"/>
          </a:p>
          <a:p>
            <a:pPr>
              <a:lnSpc>
                <a:spcPct val="90000"/>
              </a:lnSpc>
              <a:spcBef>
                <a:spcPct val="50000"/>
              </a:spcBef>
              <a:buClrTx/>
              <a:buFontTx/>
              <a:buNone/>
            </a:pPr>
            <a:r>
              <a:rPr lang="en-US" altLang="en-US" sz="2800" dirty="0">
                <a:cs typeface="Times New Roman" panose="02020603050405020304" pitchFamily="18" charset="0"/>
              </a:rPr>
              <a:t> </a:t>
            </a:r>
          </a:p>
          <a:p>
            <a:pPr>
              <a:lnSpc>
                <a:spcPct val="90000"/>
              </a:lnSpc>
              <a:spcBef>
                <a:spcPct val="50000"/>
              </a:spcBef>
              <a:buClrTx/>
              <a:buFontTx/>
              <a:buNone/>
            </a:pPr>
            <a:endParaRPr lang="en-US" altLang="en-US" sz="2800" dirty="0">
              <a:cs typeface="Times New Roman" panose="02020603050405020304" pitchFamily="18" charset="0"/>
            </a:endParaRPr>
          </a:p>
        </p:txBody>
      </p:sp>
    </p:spTree>
    <p:extLst>
      <p:ext uri="{BB962C8B-B14F-4D97-AF65-F5344CB8AC3E}">
        <p14:creationId xmlns:p14="http://schemas.microsoft.com/office/powerpoint/2010/main" val="16370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2259">
                                            <p:txEl>
                                              <p:pRg st="1" end="1"/>
                                            </p:txEl>
                                          </p:spTgt>
                                        </p:tgtEl>
                                        <p:attrNameLst>
                                          <p:attrName>style.visibility</p:attrName>
                                        </p:attrNameLst>
                                      </p:cBhvr>
                                      <p:to>
                                        <p:strVal val="visible"/>
                                      </p:to>
                                    </p:set>
                                    <p:anim calcmode="lin" valueType="num">
                                      <p:cBhvr additive="base">
                                        <p:cTn id="7" dur="500" fill="hold"/>
                                        <p:tgtEl>
                                          <p:spTgt spid="9922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225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92259">
                                            <p:txEl>
                                              <p:pRg st="2" end="2"/>
                                            </p:txEl>
                                          </p:spTgt>
                                        </p:tgtEl>
                                        <p:attrNameLst>
                                          <p:attrName>style.visibility</p:attrName>
                                        </p:attrNameLst>
                                      </p:cBhvr>
                                      <p:to>
                                        <p:strVal val="visible"/>
                                      </p:to>
                                    </p:set>
                                    <p:anim calcmode="lin" valueType="num">
                                      <p:cBhvr additive="base">
                                        <p:cTn id="11" dur="500" fill="hold"/>
                                        <p:tgtEl>
                                          <p:spTgt spid="99225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9225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92259">
                                            <p:txEl>
                                              <p:pRg st="3" end="3"/>
                                            </p:txEl>
                                          </p:spTgt>
                                        </p:tgtEl>
                                        <p:attrNameLst>
                                          <p:attrName>style.visibility</p:attrName>
                                        </p:attrNameLst>
                                      </p:cBhvr>
                                      <p:to>
                                        <p:strVal val="visible"/>
                                      </p:to>
                                    </p:set>
                                    <p:anim calcmode="lin" valueType="num">
                                      <p:cBhvr additive="base">
                                        <p:cTn id="15" dur="500" fill="hold"/>
                                        <p:tgtEl>
                                          <p:spTgt spid="99225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225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92259">
                                            <p:txEl>
                                              <p:pRg st="4" end="4"/>
                                            </p:txEl>
                                          </p:spTgt>
                                        </p:tgtEl>
                                        <p:attrNameLst>
                                          <p:attrName>style.visibility</p:attrName>
                                        </p:attrNameLst>
                                      </p:cBhvr>
                                      <p:to>
                                        <p:strVal val="visible"/>
                                      </p:to>
                                    </p:set>
                                    <p:anim calcmode="lin" valueType="num">
                                      <p:cBhvr additive="base">
                                        <p:cTn id="19" dur="500" fill="hold"/>
                                        <p:tgtEl>
                                          <p:spTgt spid="99225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225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92259">
                                            <p:txEl>
                                              <p:pRg st="5" end="5"/>
                                            </p:txEl>
                                          </p:spTgt>
                                        </p:tgtEl>
                                        <p:attrNameLst>
                                          <p:attrName>style.visibility</p:attrName>
                                        </p:attrNameLst>
                                      </p:cBhvr>
                                      <p:to>
                                        <p:strVal val="visible"/>
                                      </p:to>
                                    </p:set>
                                    <p:anim calcmode="lin" valueType="num">
                                      <p:cBhvr additive="base">
                                        <p:cTn id="23" dur="500" fill="hold"/>
                                        <p:tgtEl>
                                          <p:spTgt spid="99225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922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92259">
                                            <p:txEl>
                                              <p:pRg st="7" end="7"/>
                                            </p:txEl>
                                          </p:spTgt>
                                        </p:tgtEl>
                                        <p:attrNameLst>
                                          <p:attrName>style.visibility</p:attrName>
                                        </p:attrNameLst>
                                      </p:cBhvr>
                                      <p:to>
                                        <p:strVal val="visible"/>
                                      </p:to>
                                    </p:set>
                                    <p:anim calcmode="lin" valueType="num">
                                      <p:cBhvr additive="base">
                                        <p:cTn id="29" dur="500" fill="hold"/>
                                        <p:tgtEl>
                                          <p:spTgt spid="992259">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922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multicollinearity</a:t>
            </a:r>
          </a:p>
        </p:txBody>
      </p:sp>
      <p:sp>
        <p:nvSpPr>
          <p:cNvPr id="3" name="Content Placeholder 2"/>
          <p:cNvSpPr>
            <a:spLocks noGrp="1"/>
          </p:cNvSpPr>
          <p:nvPr>
            <p:ph idx="1"/>
          </p:nvPr>
        </p:nvSpPr>
        <p:spPr>
          <a:xfrm>
            <a:off x="628650" y="1828800"/>
            <a:ext cx="7886700" cy="4351338"/>
          </a:xfrm>
        </p:spPr>
        <p:txBody>
          <a:bodyPr/>
          <a:lstStyle/>
          <a:p>
            <a:r>
              <a:rPr lang="en-US" altLang="en-US" sz="2400" dirty="0">
                <a:sym typeface="Symbol" panose="05050102010706020507" pitchFamily="18" charset="2"/>
              </a:rPr>
              <a:t>What if I put the same variable in the model twice:</a:t>
            </a:r>
          </a:p>
          <a:p>
            <a:pPr lvl="1"/>
            <a:r>
              <a:rPr lang="en-US" altLang="en-US" sz="2400" dirty="0"/>
              <a:t>Y ~ N(</a:t>
            </a:r>
            <a:r>
              <a:rPr lang="en-US" sz="2400" dirty="0"/>
              <a:t>β</a:t>
            </a:r>
            <a:r>
              <a:rPr lang="en-US" sz="2400" baseline="-25000" dirty="0"/>
              <a:t>0</a:t>
            </a:r>
            <a:r>
              <a:rPr lang="en-US" sz="2400" dirty="0"/>
              <a:t> + β</a:t>
            </a:r>
            <a:r>
              <a:rPr lang="en-US" sz="2400" baseline="-25000" dirty="0"/>
              <a:t>1</a:t>
            </a:r>
            <a:r>
              <a:rPr lang="en-US" sz="2400" dirty="0"/>
              <a:t>*Age+ β</a:t>
            </a:r>
            <a:r>
              <a:rPr lang="en-US" sz="2400" baseline="-25000" dirty="0"/>
              <a:t>2</a:t>
            </a:r>
            <a:r>
              <a:rPr lang="en-US" sz="2400" dirty="0"/>
              <a:t>*Age, σ</a:t>
            </a:r>
            <a:r>
              <a:rPr lang="en-US" sz="2400" baseline="30000" dirty="0"/>
              <a:t>2</a:t>
            </a:r>
            <a:r>
              <a:rPr lang="en-US" sz="2400" dirty="0"/>
              <a:t>) </a:t>
            </a:r>
            <a:endParaRPr lang="en-US" altLang="en-US" sz="3200" dirty="0"/>
          </a:p>
          <a:p>
            <a:pPr lvl="1"/>
            <a:r>
              <a:rPr lang="en-US" altLang="en-US" sz="2100" dirty="0">
                <a:sym typeface="Symbol" panose="05050102010706020507" pitchFamily="18" charset="2"/>
              </a:rPr>
              <a:t>T</a:t>
            </a:r>
            <a:r>
              <a:rPr lang="en-US" sz="2100" dirty="0"/>
              <a:t>here isn’t a unique best fit.</a:t>
            </a:r>
          </a:p>
          <a:p>
            <a:r>
              <a:rPr lang="en-US" sz="2400" dirty="0"/>
              <a:t>What happens if two variables are essentially the same thing with a different name:</a:t>
            </a:r>
          </a:p>
          <a:p>
            <a:pPr lvl="1"/>
            <a:r>
              <a:rPr lang="en-US" altLang="en-US" sz="2400" dirty="0"/>
              <a:t>Y ~ N(</a:t>
            </a:r>
            <a:r>
              <a:rPr lang="en-US" sz="2400" dirty="0"/>
              <a:t>β</a:t>
            </a:r>
            <a:r>
              <a:rPr lang="en-US" sz="2400" baseline="-25000" dirty="0"/>
              <a:t>0</a:t>
            </a:r>
            <a:r>
              <a:rPr lang="en-US" sz="2400" dirty="0"/>
              <a:t> + β</a:t>
            </a:r>
            <a:r>
              <a:rPr lang="en-US" sz="2400" baseline="-25000" dirty="0"/>
              <a:t>1</a:t>
            </a:r>
            <a:r>
              <a:rPr lang="en-US" sz="2400" dirty="0"/>
              <a:t>*Age+ β</a:t>
            </a:r>
            <a:r>
              <a:rPr lang="en-US" sz="2400" baseline="-25000" dirty="0"/>
              <a:t>2</a:t>
            </a:r>
            <a:r>
              <a:rPr lang="en-US" sz="2400" dirty="0"/>
              <a:t>*Age, σ</a:t>
            </a:r>
            <a:r>
              <a:rPr lang="en-US" sz="2400" baseline="30000" dirty="0"/>
              <a:t>2</a:t>
            </a:r>
            <a:r>
              <a:rPr lang="en-US" sz="2400" dirty="0"/>
              <a:t>) </a:t>
            </a:r>
            <a:endParaRPr lang="en-US" altLang="en-US" sz="3200" dirty="0"/>
          </a:p>
          <a:p>
            <a:pPr lvl="1"/>
            <a:r>
              <a:rPr lang="en-US" altLang="en-US" sz="2100" dirty="0">
                <a:sym typeface="Symbol" panose="05050102010706020507" pitchFamily="18" charset="2"/>
              </a:rPr>
              <a:t>T</a:t>
            </a:r>
            <a:r>
              <a:rPr lang="en-US" sz="2100" dirty="0"/>
              <a:t>here is a unique best fit, but a wide range of values for </a:t>
            </a:r>
            <a:r>
              <a:rPr lang="en-US" sz="2000" dirty="0"/>
              <a:t>β</a:t>
            </a:r>
            <a:r>
              <a:rPr lang="en-US" sz="2000" baseline="-25000" dirty="0"/>
              <a:t>1</a:t>
            </a:r>
            <a:r>
              <a:rPr lang="en-US" sz="2100" dirty="0"/>
              <a:t> could be used with nearly identical fit.</a:t>
            </a:r>
          </a:p>
          <a:p>
            <a:pPr lvl="1"/>
            <a:r>
              <a:rPr lang="en-US" sz="2100" dirty="0"/>
              <a:t>Result = Estimators have </a:t>
            </a:r>
            <a:r>
              <a:rPr lang="en-US" sz="2400" dirty="0"/>
              <a:t>high variance; Confidence intervals are wide.</a:t>
            </a:r>
          </a:p>
        </p:txBody>
      </p:sp>
    </p:spTree>
    <p:extLst>
      <p:ext uri="{BB962C8B-B14F-4D97-AF65-F5344CB8AC3E}">
        <p14:creationId xmlns:p14="http://schemas.microsoft.com/office/powerpoint/2010/main" val="274213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my outcome is binary?</a:t>
            </a:r>
          </a:p>
        </p:txBody>
      </p:sp>
      <p:sp>
        <p:nvSpPr>
          <p:cNvPr id="3" name="Content Placeholder 2"/>
          <p:cNvSpPr>
            <a:spLocks noGrp="1"/>
          </p:cNvSpPr>
          <p:nvPr>
            <p:ph idx="1"/>
          </p:nvPr>
        </p:nvSpPr>
        <p:spPr/>
        <p:txBody>
          <a:bodyPr>
            <a:noAutofit/>
          </a:bodyPr>
          <a:lstStyle/>
          <a:p>
            <a:r>
              <a:rPr lang="en-US" sz="2400" dirty="0"/>
              <a:t>!@#$ (actually, it’s not too bad)</a:t>
            </a:r>
          </a:p>
          <a:p>
            <a:r>
              <a:rPr lang="en-US" sz="2400" dirty="0"/>
              <a:t>Previous model: </a:t>
            </a:r>
          </a:p>
          <a:p>
            <a:pPr lvl="1"/>
            <a:r>
              <a:rPr lang="en-US" sz="2000" dirty="0"/>
              <a:t>Y</a:t>
            </a:r>
            <a:r>
              <a:rPr lang="en-US" sz="2000" baseline="-25000" dirty="0"/>
              <a:t>i</a:t>
            </a:r>
            <a:r>
              <a:rPr lang="en-US" sz="2000" dirty="0"/>
              <a:t> is normally distributed with E(Y</a:t>
            </a:r>
            <a:r>
              <a:rPr lang="en-US" sz="2000" baseline="-25000" dirty="0"/>
              <a:t>i</a:t>
            </a:r>
            <a:r>
              <a:rPr lang="en-US" sz="2000" dirty="0"/>
              <a:t>) = β</a:t>
            </a:r>
            <a:r>
              <a:rPr lang="en-US" sz="2000" baseline="-25000" dirty="0"/>
              <a:t>0</a:t>
            </a:r>
            <a:r>
              <a:rPr lang="en-US" sz="2000" dirty="0"/>
              <a:t> + β</a:t>
            </a:r>
            <a:r>
              <a:rPr lang="en-US" sz="2000" baseline="-25000" dirty="0"/>
              <a:t>1</a:t>
            </a:r>
            <a:r>
              <a:rPr lang="en-US" sz="2000" dirty="0"/>
              <a:t>x</a:t>
            </a:r>
            <a:r>
              <a:rPr lang="en-US" sz="2000" baseline="-25000" dirty="0"/>
              <a:t>i.</a:t>
            </a:r>
          </a:p>
          <a:p>
            <a:pPr lvl="1"/>
            <a:r>
              <a:rPr lang="en-US" sz="2000" dirty="0"/>
              <a:t>i.e. Y</a:t>
            </a:r>
            <a:r>
              <a:rPr lang="en-US" sz="2000" baseline="-25000" dirty="0"/>
              <a:t>i</a:t>
            </a:r>
            <a:r>
              <a:rPr lang="en-US" sz="2000" dirty="0"/>
              <a:t> ~ N(β</a:t>
            </a:r>
            <a:r>
              <a:rPr lang="en-US" sz="2000" baseline="-25000" dirty="0"/>
              <a:t>0</a:t>
            </a:r>
            <a:r>
              <a:rPr lang="en-US" sz="2000" dirty="0"/>
              <a:t> + β</a:t>
            </a:r>
            <a:r>
              <a:rPr lang="en-US" sz="2000" baseline="-25000" dirty="0"/>
              <a:t>1</a:t>
            </a:r>
            <a:r>
              <a:rPr lang="en-US" sz="2000" dirty="0"/>
              <a:t>x</a:t>
            </a:r>
            <a:r>
              <a:rPr lang="en-US" sz="2000" baseline="-25000" dirty="0"/>
              <a:t>i</a:t>
            </a:r>
            <a:r>
              <a:rPr lang="en-US" sz="2000" dirty="0"/>
              <a:t>, </a:t>
            </a:r>
            <a:r>
              <a:rPr lang="en-US" dirty="0"/>
              <a:t>σ</a:t>
            </a:r>
            <a:r>
              <a:rPr lang="en-US" baseline="30000" dirty="0"/>
              <a:t>2</a:t>
            </a:r>
            <a:r>
              <a:rPr lang="en-US" sz="2000" dirty="0"/>
              <a:t>).</a:t>
            </a:r>
          </a:p>
          <a:p>
            <a:r>
              <a:rPr lang="en-US" sz="2400" dirty="0"/>
              <a:t>New model:</a:t>
            </a:r>
          </a:p>
          <a:p>
            <a:pPr lvl="1"/>
            <a:r>
              <a:rPr lang="en-US" sz="2000" dirty="0"/>
              <a:t>Y is </a:t>
            </a:r>
            <a:r>
              <a:rPr lang="en-US" sz="2000" strike="sngStrike" dirty="0">
                <a:solidFill>
                  <a:srgbClr val="FF0000"/>
                </a:solidFill>
              </a:rPr>
              <a:t>Normal</a:t>
            </a:r>
            <a:r>
              <a:rPr lang="en-US" sz="2000" dirty="0">
                <a:solidFill>
                  <a:srgbClr val="FF0000"/>
                </a:solidFill>
              </a:rPr>
              <a:t> Bernoulli</a:t>
            </a:r>
            <a:r>
              <a:rPr lang="en-US" sz="2000" dirty="0"/>
              <a:t> distributed with </a:t>
            </a:r>
          </a:p>
          <a:p>
            <a:pPr lvl="1"/>
            <a:r>
              <a:rPr lang="en-US" sz="2000" dirty="0">
                <a:solidFill>
                  <a:srgbClr val="FF0000"/>
                </a:solidFill>
              </a:rPr>
              <a:t>f(</a:t>
            </a:r>
            <a:r>
              <a:rPr lang="en-US" sz="2000" dirty="0"/>
              <a:t>E(Yi)</a:t>
            </a:r>
            <a:r>
              <a:rPr lang="en-US" sz="2000" dirty="0">
                <a:solidFill>
                  <a:srgbClr val="FF0000"/>
                </a:solidFill>
              </a:rPr>
              <a:t>)</a:t>
            </a:r>
            <a:r>
              <a:rPr lang="en-US" sz="2000" dirty="0"/>
              <a:t> = β</a:t>
            </a:r>
            <a:r>
              <a:rPr lang="en-US" sz="2000" baseline="-25000" dirty="0"/>
              <a:t>0</a:t>
            </a:r>
            <a:r>
              <a:rPr lang="en-US" sz="2000" dirty="0"/>
              <a:t> + β</a:t>
            </a:r>
            <a:r>
              <a:rPr lang="en-US" sz="2000" baseline="-25000" dirty="0"/>
              <a:t>1</a:t>
            </a:r>
            <a:r>
              <a:rPr lang="en-US" sz="2000" dirty="0"/>
              <a:t>x</a:t>
            </a:r>
            <a:r>
              <a:rPr lang="en-US" sz="2000" baseline="-25000" dirty="0"/>
              <a:t>i</a:t>
            </a:r>
          </a:p>
          <a:p>
            <a:pPr lvl="1"/>
            <a:r>
              <a:rPr lang="en-US" sz="2000" dirty="0"/>
              <a:t>f(.) is a monotonic function that takes values between 0 and 1 and maps them to a real number; </a:t>
            </a:r>
          </a:p>
          <a:p>
            <a:pPr lvl="2"/>
            <a:r>
              <a:rPr lang="en-US" sz="1700" dirty="0"/>
              <a:t>this is important because Y is Bernoulli, and the expected value is a probability. f(.) is called the link function.</a:t>
            </a:r>
          </a:p>
          <a:p>
            <a:pPr lvl="1"/>
            <a:r>
              <a:rPr lang="en-US" sz="2000" dirty="0"/>
              <a:t>For ‘logistic regression’ f(.) is the logit function, log[x/(1-x)].</a:t>
            </a:r>
          </a:p>
          <a:p>
            <a:pPr lvl="1"/>
            <a:r>
              <a:rPr lang="en-US" sz="2000" dirty="0"/>
              <a:t>Thus, Y</a:t>
            </a:r>
            <a:r>
              <a:rPr lang="en-US" sz="2000" baseline="-25000" dirty="0"/>
              <a:t>i</a:t>
            </a:r>
            <a:r>
              <a:rPr lang="en-US" sz="2000" dirty="0"/>
              <a:t> ~ BER(logit</a:t>
            </a:r>
            <a:r>
              <a:rPr lang="en-US" sz="2000" baseline="30000" dirty="0"/>
              <a:t>-1</a:t>
            </a:r>
            <a:r>
              <a:rPr lang="en-US" sz="2000" dirty="0"/>
              <a:t>[β</a:t>
            </a:r>
            <a:r>
              <a:rPr lang="en-US" sz="2000" baseline="-25000" dirty="0"/>
              <a:t>0</a:t>
            </a:r>
            <a:r>
              <a:rPr lang="en-US" sz="2000" dirty="0"/>
              <a:t> + β</a:t>
            </a:r>
            <a:r>
              <a:rPr lang="en-US" sz="2000" baseline="-25000" dirty="0"/>
              <a:t>1</a:t>
            </a:r>
            <a:r>
              <a:rPr lang="en-US" sz="2000" dirty="0"/>
              <a:t> * x</a:t>
            </a:r>
            <a:r>
              <a:rPr lang="en-US" sz="2000" baseline="-25000" dirty="0"/>
              <a:t>i</a:t>
            </a:r>
            <a:r>
              <a:rPr lang="en-US" sz="2000" dirty="0"/>
              <a:t>])</a:t>
            </a:r>
            <a:endParaRPr lang="en-US" sz="1700" dirty="0"/>
          </a:p>
          <a:p>
            <a:pPr marL="342900" lvl="1" indent="0">
              <a:buNone/>
            </a:pPr>
            <a:r>
              <a:rPr lang="en-US" sz="1700" dirty="0"/>
              <a:t>		~ </a:t>
            </a:r>
            <a:r>
              <a:rPr lang="en-US" sz="2000" dirty="0"/>
              <a:t>BER( </a:t>
            </a:r>
            <a:r>
              <a:rPr lang="en-US" sz="2000" dirty="0" err="1"/>
              <a:t>exp</a:t>
            </a:r>
            <a:r>
              <a:rPr lang="en-US" sz="2000" dirty="0"/>
              <a:t>(β</a:t>
            </a:r>
            <a:r>
              <a:rPr lang="en-US" sz="2000" baseline="-25000" dirty="0"/>
              <a:t>0 </a:t>
            </a:r>
            <a:r>
              <a:rPr lang="en-US" sz="2000" dirty="0"/>
              <a:t>+ β</a:t>
            </a:r>
            <a:r>
              <a:rPr lang="en-US" sz="2000" baseline="-25000" dirty="0"/>
              <a:t>1</a:t>
            </a:r>
            <a:r>
              <a:rPr lang="en-US" sz="2000" dirty="0"/>
              <a:t>x</a:t>
            </a:r>
            <a:r>
              <a:rPr lang="en-US" sz="2000" baseline="-25000" dirty="0"/>
              <a:t>i</a:t>
            </a:r>
            <a:r>
              <a:rPr lang="en-US" sz="2000" dirty="0"/>
              <a:t>) / [1+exp(β</a:t>
            </a:r>
            <a:r>
              <a:rPr lang="en-US" sz="2000" baseline="-25000" dirty="0"/>
              <a:t>0 </a:t>
            </a:r>
            <a:r>
              <a:rPr lang="en-US" sz="2000" dirty="0"/>
              <a:t>+ β</a:t>
            </a:r>
            <a:r>
              <a:rPr lang="en-US" sz="2000" baseline="-25000" dirty="0"/>
              <a:t>1</a:t>
            </a:r>
            <a:r>
              <a:rPr lang="en-US" sz="2000" dirty="0"/>
              <a:t>x</a:t>
            </a:r>
            <a:r>
              <a:rPr lang="en-US" sz="2000" baseline="-25000" dirty="0"/>
              <a:t>i</a:t>
            </a:r>
            <a:r>
              <a:rPr lang="en-US" sz="2000" dirty="0"/>
              <a:t>)] )</a:t>
            </a:r>
          </a:p>
        </p:txBody>
      </p:sp>
    </p:spTree>
    <p:extLst>
      <p:ext uri="{BB962C8B-B14F-4D97-AF65-F5344CB8AC3E}">
        <p14:creationId xmlns:p14="http://schemas.microsoft.com/office/powerpoint/2010/main" val="1171800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interpret results from logistic regression</a:t>
            </a:r>
          </a:p>
        </p:txBody>
      </p:sp>
      <p:sp>
        <p:nvSpPr>
          <p:cNvPr id="3" name="Content Placeholder 2"/>
          <p:cNvSpPr>
            <a:spLocks noGrp="1"/>
          </p:cNvSpPr>
          <p:nvPr>
            <p:ph idx="1"/>
          </p:nvPr>
        </p:nvSpPr>
        <p:spPr/>
        <p:txBody>
          <a:bodyPr>
            <a:normAutofit lnSpcReduction="10000"/>
          </a:bodyPr>
          <a:lstStyle/>
          <a:p>
            <a:r>
              <a:rPr lang="en-US" dirty="0"/>
              <a:t>The estimated ‘slopes’ don’t mean a whole lot.  </a:t>
            </a:r>
          </a:p>
          <a:p>
            <a:r>
              <a:rPr lang="en-US" dirty="0"/>
              <a:t>You can interpret them as the rate of increase in the log odds of [outcome] for each unit increase of the predictor.</a:t>
            </a:r>
          </a:p>
          <a:p>
            <a:pPr lvl="1"/>
            <a:r>
              <a:rPr lang="en-US" dirty="0"/>
              <a:t>Not that helpful.</a:t>
            </a:r>
          </a:p>
          <a:p>
            <a:r>
              <a:rPr lang="en-US" dirty="0"/>
              <a:t>Recall that log(p/(1-p)) = </a:t>
            </a:r>
            <a:r>
              <a:rPr lang="en-US" sz="2400" dirty="0"/>
              <a:t>β</a:t>
            </a:r>
            <a:r>
              <a:rPr lang="en-US" sz="2400" baseline="-25000" dirty="0"/>
              <a:t>0</a:t>
            </a:r>
            <a:r>
              <a:rPr lang="en-US" sz="2400" dirty="0"/>
              <a:t> + β</a:t>
            </a:r>
            <a:r>
              <a:rPr lang="en-US" sz="2400" baseline="-25000" dirty="0"/>
              <a:t>1</a:t>
            </a:r>
            <a:r>
              <a:rPr lang="en-US" dirty="0"/>
              <a:t>x</a:t>
            </a:r>
            <a:r>
              <a:rPr lang="en-US" baseline="-25000" dirty="0"/>
              <a:t>i</a:t>
            </a:r>
          </a:p>
          <a:p>
            <a:pPr lvl="1"/>
            <a:r>
              <a:rPr lang="en-US" sz="2100" dirty="0"/>
              <a:t>where p </a:t>
            </a:r>
            <a:r>
              <a:rPr lang="en-US" dirty="0"/>
              <a:t>= E(Y</a:t>
            </a:r>
            <a:r>
              <a:rPr lang="en-US" baseline="-25000" dirty="0"/>
              <a:t>i</a:t>
            </a:r>
            <a:r>
              <a:rPr lang="en-US" dirty="0"/>
              <a:t>)</a:t>
            </a:r>
            <a:endParaRPr lang="en-US" baseline="-25000" dirty="0"/>
          </a:p>
          <a:p>
            <a:r>
              <a:rPr lang="en-US" dirty="0"/>
              <a:t>If you exponentiate both sides you get</a:t>
            </a:r>
          </a:p>
          <a:p>
            <a:pPr lvl="1"/>
            <a:r>
              <a:rPr lang="en-US" dirty="0"/>
              <a:t>p/(1-p) = </a:t>
            </a:r>
            <a:r>
              <a:rPr lang="en-US" dirty="0" err="1"/>
              <a:t>exp</a:t>
            </a:r>
            <a:r>
              <a:rPr lang="en-US" dirty="0"/>
              <a:t>(β</a:t>
            </a:r>
            <a:r>
              <a:rPr lang="en-US" baseline="-25000" dirty="0"/>
              <a:t>0</a:t>
            </a:r>
            <a:r>
              <a:rPr lang="en-US" dirty="0"/>
              <a:t> + β</a:t>
            </a:r>
            <a:r>
              <a:rPr lang="en-US" baseline="-25000" dirty="0"/>
              <a:t>1</a:t>
            </a:r>
            <a:r>
              <a:rPr lang="en-US" dirty="0"/>
              <a:t>x</a:t>
            </a:r>
            <a:r>
              <a:rPr lang="en-US" baseline="-25000" dirty="0"/>
              <a:t>i</a:t>
            </a:r>
            <a:r>
              <a:rPr lang="en-US" dirty="0"/>
              <a:t>)</a:t>
            </a:r>
          </a:p>
          <a:p>
            <a:pPr lvl="1"/>
            <a:r>
              <a:rPr lang="en-US" dirty="0"/>
              <a:t>Note that the left hand side is the ‘odds’ that Y</a:t>
            </a:r>
            <a:r>
              <a:rPr lang="en-US" baseline="-25000" dirty="0"/>
              <a:t>i</a:t>
            </a:r>
            <a:r>
              <a:rPr lang="en-US" dirty="0"/>
              <a:t> = 1, given the value of x</a:t>
            </a:r>
            <a:r>
              <a:rPr lang="en-US" baseline="-25000" dirty="0"/>
              <a:t>i</a:t>
            </a:r>
            <a:r>
              <a:rPr lang="en-US" dirty="0"/>
              <a:t>.</a:t>
            </a:r>
          </a:p>
          <a:p>
            <a:r>
              <a:rPr lang="en-US" dirty="0"/>
              <a:t>The odds ratio (for x</a:t>
            </a:r>
            <a:r>
              <a:rPr lang="en-US" baseline="-25000" dirty="0"/>
              <a:t>i</a:t>
            </a:r>
            <a:r>
              <a:rPr lang="en-US" dirty="0"/>
              <a:t> = x+1 vs. x</a:t>
            </a:r>
            <a:r>
              <a:rPr lang="en-US" baseline="-25000" dirty="0"/>
              <a:t>i</a:t>
            </a:r>
            <a:r>
              <a:rPr lang="en-US" dirty="0"/>
              <a:t> = x) is </a:t>
            </a:r>
          </a:p>
          <a:p>
            <a:pPr lvl="1"/>
            <a:r>
              <a:rPr lang="en-US" dirty="0"/>
              <a:t>exp(β</a:t>
            </a:r>
            <a:r>
              <a:rPr lang="en-US" baseline="-25000" dirty="0"/>
              <a:t>0</a:t>
            </a:r>
            <a:r>
              <a:rPr lang="en-US" dirty="0"/>
              <a:t> + β</a:t>
            </a:r>
            <a:r>
              <a:rPr lang="en-US" baseline="-25000" dirty="0"/>
              <a:t>1</a:t>
            </a:r>
            <a:r>
              <a:rPr lang="en-US" dirty="0"/>
              <a:t>(x</a:t>
            </a:r>
            <a:r>
              <a:rPr lang="en-US" baseline="-25000" dirty="0"/>
              <a:t>i </a:t>
            </a:r>
            <a:r>
              <a:rPr lang="en-US" dirty="0"/>
              <a:t>+1)) / exp(β</a:t>
            </a:r>
            <a:r>
              <a:rPr lang="en-US" baseline="-25000" dirty="0"/>
              <a:t>0</a:t>
            </a:r>
            <a:r>
              <a:rPr lang="en-US" dirty="0"/>
              <a:t> + β</a:t>
            </a:r>
            <a:r>
              <a:rPr lang="en-US" baseline="-25000" dirty="0"/>
              <a:t>1</a:t>
            </a:r>
            <a:r>
              <a:rPr lang="en-US" dirty="0"/>
              <a:t>x</a:t>
            </a:r>
            <a:r>
              <a:rPr lang="en-US" baseline="-25000" dirty="0"/>
              <a:t>i</a:t>
            </a:r>
            <a:r>
              <a:rPr lang="en-US" dirty="0"/>
              <a:t>) = exp(β</a:t>
            </a:r>
            <a:r>
              <a:rPr lang="en-US" baseline="-25000" dirty="0"/>
              <a:t>1</a:t>
            </a:r>
            <a:r>
              <a:rPr lang="en-US" dirty="0"/>
              <a:t>)</a:t>
            </a:r>
          </a:p>
          <a:p>
            <a:pPr lvl="1"/>
            <a:r>
              <a:rPr lang="en-US" dirty="0"/>
              <a:t>Thus exponentiating the coefficient gives the odds ratio.</a:t>
            </a:r>
          </a:p>
          <a:p>
            <a:pPr lvl="1"/>
            <a:r>
              <a:rPr lang="en-US" dirty="0"/>
              <a:t>If the outcome is mortality, predictor is age in years, and exp(β</a:t>
            </a:r>
            <a:r>
              <a:rPr lang="en-US" baseline="-25000" dirty="0"/>
              <a:t>1</a:t>
            </a:r>
            <a:r>
              <a:rPr lang="en-US" dirty="0"/>
              <a:t>) = 1.2, then the odds of mortality are 20% greater for each extra year of age.</a:t>
            </a:r>
          </a:p>
          <a:p>
            <a:pPr lvl="1"/>
            <a:endParaRPr lang="en-US" dirty="0"/>
          </a:p>
          <a:p>
            <a:pPr lvl="1"/>
            <a:endParaRPr lang="en-US" dirty="0"/>
          </a:p>
          <a:p>
            <a:endParaRPr lang="en-US" dirty="0"/>
          </a:p>
        </p:txBody>
      </p:sp>
    </p:spTree>
    <p:extLst>
      <p:ext uri="{BB962C8B-B14F-4D97-AF65-F5344CB8AC3E}">
        <p14:creationId xmlns:p14="http://schemas.microsoft.com/office/powerpoint/2010/main" val="223720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0660-1B77-4B9A-BAAB-43B75530CE4F}"/>
              </a:ext>
            </a:extLst>
          </p:cNvPr>
          <p:cNvSpPr>
            <a:spLocks noGrp="1"/>
          </p:cNvSpPr>
          <p:nvPr>
            <p:ph type="title"/>
          </p:nvPr>
        </p:nvSpPr>
        <p:spPr/>
        <p:txBody>
          <a:bodyPr/>
          <a:lstStyle/>
          <a:p>
            <a:r>
              <a:rPr lang="en-US" dirty="0"/>
              <a:t>Linear Regression Models</a:t>
            </a:r>
          </a:p>
        </p:txBody>
      </p:sp>
      <p:sp>
        <p:nvSpPr>
          <p:cNvPr id="3" name="Content Placeholder 2">
            <a:extLst>
              <a:ext uri="{FF2B5EF4-FFF2-40B4-BE49-F238E27FC236}">
                <a16:creationId xmlns:a16="http://schemas.microsoft.com/office/drawing/2014/main" id="{B0ED03FF-FE48-4F03-9BAC-6A26FC709AEB}"/>
              </a:ext>
            </a:extLst>
          </p:cNvPr>
          <p:cNvSpPr>
            <a:spLocks noGrp="1"/>
          </p:cNvSpPr>
          <p:nvPr>
            <p:ph idx="1"/>
          </p:nvPr>
        </p:nvSpPr>
        <p:spPr/>
        <p:txBody>
          <a:bodyPr/>
          <a:lstStyle/>
          <a:p>
            <a:r>
              <a:rPr lang="en-US" sz="2800" dirty="0"/>
              <a:t>Y</a:t>
            </a:r>
            <a:r>
              <a:rPr lang="en-US" sz="2800" baseline="-25000" dirty="0"/>
              <a:t>i</a:t>
            </a:r>
            <a:r>
              <a:rPr lang="en-US" sz="2800" dirty="0"/>
              <a:t> ~ N(β</a:t>
            </a:r>
            <a:r>
              <a:rPr lang="en-US" sz="2800" baseline="-25000" dirty="0"/>
              <a:t>0 </a:t>
            </a:r>
            <a:r>
              <a:rPr lang="en-US" sz="2800" dirty="0"/>
              <a:t>+ β</a:t>
            </a:r>
            <a:r>
              <a:rPr lang="en-US" sz="2800" baseline="-25000" dirty="0"/>
              <a:t>1</a:t>
            </a:r>
            <a:r>
              <a:rPr lang="en-US" sz="2800" dirty="0"/>
              <a:t>x</a:t>
            </a:r>
            <a:r>
              <a:rPr lang="en-US" sz="2800" baseline="-25000" dirty="0"/>
              <a:t>i </a:t>
            </a:r>
            <a:r>
              <a:rPr lang="en-US" sz="2800" dirty="0"/>
              <a:t>, σ</a:t>
            </a:r>
            <a:r>
              <a:rPr lang="en-US" sz="2800" baseline="30000" dirty="0"/>
              <a:t>2</a:t>
            </a:r>
            <a:r>
              <a:rPr lang="en-US" sz="2800" dirty="0"/>
              <a:t>)</a:t>
            </a:r>
          </a:p>
          <a:p>
            <a:endParaRPr lang="en-US" dirty="0"/>
          </a:p>
        </p:txBody>
      </p:sp>
      <p:sp>
        <p:nvSpPr>
          <p:cNvPr id="4" name="Line 3">
            <a:extLst>
              <a:ext uri="{FF2B5EF4-FFF2-40B4-BE49-F238E27FC236}">
                <a16:creationId xmlns:a16="http://schemas.microsoft.com/office/drawing/2014/main" id="{04B56FC7-E887-4126-AC6E-AB4E3055A3A4}"/>
              </a:ext>
            </a:extLst>
          </p:cNvPr>
          <p:cNvSpPr>
            <a:spLocks noChangeShapeType="1"/>
          </p:cNvSpPr>
          <p:nvPr/>
        </p:nvSpPr>
        <p:spPr bwMode="auto">
          <a:xfrm flipV="1">
            <a:off x="5876925" y="3158331"/>
            <a:ext cx="3048000" cy="2819400"/>
          </a:xfrm>
          <a:prstGeom prst="line">
            <a:avLst/>
          </a:prstGeom>
          <a:noFill/>
          <a:ln w="127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 name="Picture 24">
            <a:extLst>
              <a:ext uri="{FF2B5EF4-FFF2-40B4-BE49-F238E27FC236}">
                <a16:creationId xmlns:a16="http://schemas.microsoft.com/office/drawing/2014/main" id="{028C6A34-5A99-4F11-8B27-DEA5B47D2DE0}"/>
              </a:ext>
            </a:extLst>
          </p:cNvPr>
          <p:cNvPicPr>
            <a:picLocks noChangeAspect="1"/>
          </p:cNvPicPr>
          <p:nvPr/>
        </p:nvPicPr>
        <p:blipFill>
          <a:blip r:embed="rId2"/>
          <a:stretch>
            <a:fillRect/>
          </a:stretch>
        </p:blipFill>
        <p:spPr>
          <a:xfrm>
            <a:off x="6858000" y="4267200"/>
            <a:ext cx="904875" cy="1114425"/>
          </a:xfrm>
          <a:prstGeom prst="rect">
            <a:avLst/>
          </a:prstGeom>
        </p:spPr>
      </p:pic>
      <p:sp>
        <p:nvSpPr>
          <p:cNvPr id="26" name="TextBox 25">
            <a:extLst>
              <a:ext uri="{FF2B5EF4-FFF2-40B4-BE49-F238E27FC236}">
                <a16:creationId xmlns:a16="http://schemas.microsoft.com/office/drawing/2014/main" id="{79FA14DE-4492-4F23-AFE3-1880DB19DB40}"/>
              </a:ext>
            </a:extLst>
          </p:cNvPr>
          <p:cNvSpPr txBox="1"/>
          <p:nvPr/>
        </p:nvSpPr>
        <p:spPr>
          <a:xfrm>
            <a:off x="7066453" y="6127233"/>
            <a:ext cx="319318" cy="369332"/>
          </a:xfrm>
          <a:prstGeom prst="rect">
            <a:avLst/>
          </a:prstGeom>
          <a:noFill/>
        </p:spPr>
        <p:txBody>
          <a:bodyPr wrap="none" rtlCol="0">
            <a:spAutoFit/>
          </a:bodyPr>
          <a:lstStyle/>
          <a:p>
            <a:r>
              <a:rPr lang="en-US" dirty="0"/>
              <a:t>x</a:t>
            </a:r>
            <a:r>
              <a:rPr lang="en-US" baseline="-25000" dirty="0"/>
              <a:t>i</a:t>
            </a:r>
          </a:p>
        </p:txBody>
      </p:sp>
    </p:spTree>
    <p:extLst>
      <p:ext uri="{BB962C8B-B14F-4D97-AF65-F5344CB8AC3E}">
        <p14:creationId xmlns:p14="http://schemas.microsoft.com/office/powerpoint/2010/main" val="243849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and odds ratios are not intuitive</a:t>
            </a:r>
          </a:p>
        </p:txBody>
      </p:sp>
      <p:sp>
        <p:nvSpPr>
          <p:cNvPr id="3" name="Content Placeholder 2"/>
          <p:cNvSpPr>
            <a:spLocks noGrp="1"/>
          </p:cNvSpPr>
          <p:nvPr>
            <p:ph idx="1"/>
          </p:nvPr>
        </p:nvSpPr>
        <p:spPr/>
        <p:txBody>
          <a:bodyPr/>
          <a:lstStyle/>
          <a:p>
            <a:r>
              <a:rPr lang="en-US" dirty="0"/>
              <a:t>People almost always interpret them as if they were relative risks.</a:t>
            </a:r>
          </a:p>
          <a:p>
            <a:pPr lvl="1"/>
            <a:r>
              <a:rPr lang="en-US" dirty="0"/>
              <a:t>Odds ratio:  [p</a:t>
            </a:r>
            <a:r>
              <a:rPr lang="en-US" baseline="-25000" dirty="0"/>
              <a:t>1</a:t>
            </a:r>
            <a:r>
              <a:rPr lang="en-US" dirty="0"/>
              <a:t>/(1-p</a:t>
            </a:r>
            <a:r>
              <a:rPr lang="en-US" baseline="-25000" dirty="0"/>
              <a:t>1</a:t>
            </a:r>
            <a:r>
              <a:rPr lang="en-US" dirty="0"/>
              <a:t>)] / [p</a:t>
            </a:r>
            <a:r>
              <a:rPr lang="en-US" baseline="-25000" dirty="0"/>
              <a:t>2</a:t>
            </a:r>
            <a:r>
              <a:rPr lang="en-US" dirty="0"/>
              <a:t>/(1-p</a:t>
            </a:r>
            <a:r>
              <a:rPr lang="en-US" baseline="-25000" dirty="0"/>
              <a:t>2</a:t>
            </a:r>
            <a:r>
              <a:rPr lang="en-US" dirty="0"/>
              <a:t>)] </a:t>
            </a:r>
          </a:p>
          <a:p>
            <a:pPr lvl="1"/>
            <a:r>
              <a:rPr lang="en-US" dirty="0"/>
              <a:t>Relative risk (i.e. risk ratio): p</a:t>
            </a:r>
            <a:r>
              <a:rPr lang="en-US" baseline="-25000" dirty="0"/>
              <a:t>1</a:t>
            </a:r>
            <a:r>
              <a:rPr lang="en-US" dirty="0"/>
              <a:t> / p</a:t>
            </a:r>
            <a:r>
              <a:rPr lang="en-US" baseline="-25000" dirty="0"/>
              <a:t>2</a:t>
            </a:r>
          </a:p>
          <a:p>
            <a:r>
              <a:rPr lang="en-US" dirty="0"/>
              <a:t>Wouldn’t it be nice if we could model the relationship in such a way that would provide relative risks instead…</a:t>
            </a:r>
          </a:p>
          <a:p>
            <a:r>
              <a:rPr lang="en-US" dirty="0"/>
              <a:t>Use a different ‘link’ function.</a:t>
            </a:r>
          </a:p>
          <a:p>
            <a:pPr lvl="1"/>
            <a:r>
              <a:rPr lang="en-US" dirty="0">
                <a:solidFill>
                  <a:srgbClr val="FF0000"/>
                </a:solidFill>
              </a:rPr>
              <a:t>Log(</a:t>
            </a:r>
            <a:r>
              <a:rPr lang="en-US" dirty="0"/>
              <a:t>E(Y</a:t>
            </a:r>
            <a:r>
              <a:rPr lang="en-US" baseline="-25000" dirty="0"/>
              <a:t>i</a:t>
            </a:r>
            <a:r>
              <a:rPr lang="en-US" dirty="0"/>
              <a:t>)</a:t>
            </a:r>
            <a:r>
              <a:rPr lang="en-US" dirty="0">
                <a:solidFill>
                  <a:srgbClr val="FF0000"/>
                </a:solidFill>
              </a:rPr>
              <a:t>)</a:t>
            </a:r>
            <a:r>
              <a:rPr lang="en-US" dirty="0"/>
              <a:t> = intercept + slope * x</a:t>
            </a:r>
            <a:r>
              <a:rPr lang="en-US" baseline="-25000" dirty="0"/>
              <a:t>i</a:t>
            </a:r>
          </a:p>
          <a:p>
            <a:pPr lvl="1"/>
            <a:r>
              <a:rPr lang="en-US" dirty="0"/>
              <a:t>Then, the relative risk (for x</a:t>
            </a:r>
            <a:r>
              <a:rPr lang="en-US" baseline="-25000" dirty="0"/>
              <a:t>i</a:t>
            </a:r>
            <a:r>
              <a:rPr lang="en-US" dirty="0"/>
              <a:t> = x+1 vs. x</a:t>
            </a:r>
            <a:r>
              <a:rPr lang="en-US" baseline="-25000" dirty="0"/>
              <a:t>i</a:t>
            </a:r>
            <a:r>
              <a:rPr lang="en-US" dirty="0"/>
              <a:t> = x) is </a:t>
            </a:r>
          </a:p>
          <a:p>
            <a:pPr lvl="2"/>
            <a:r>
              <a:rPr lang="en-US" dirty="0" err="1"/>
              <a:t>exp</a:t>
            </a:r>
            <a:r>
              <a:rPr lang="en-US" dirty="0"/>
              <a:t>(</a:t>
            </a:r>
            <a:r>
              <a:rPr lang="en-US" sz="1600" dirty="0"/>
              <a:t>β</a:t>
            </a:r>
            <a:r>
              <a:rPr lang="en-US" sz="1600" baseline="-25000" dirty="0"/>
              <a:t>0</a:t>
            </a:r>
            <a:r>
              <a:rPr lang="en-US" sz="1600" dirty="0"/>
              <a:t> + β</a:t>
            </a:r>
            <a:r>
              <a:rPr lang="en-US" sz="1600" baseline="-25000" dirty="0"/>
              <a:t>1</a:t>
            </a:r>
            <a:r>
              <a:rPr lang="en-US" dirty="0"/>
              <a:t>(x</a:t>
            </a:r>
            <a:r>
              <a:rPr lang="en-US" baseline="-25000" dirty="0"/>
              <a:t>i </a:t>
            </a:r>
            <a:r>
              <a:rPr lang="en-US" dirty="0"/>
              <a:t>+1)) / </a:t>
            </a:r>
            <a:r>
              <a:rPr lang="en-US" dirty="0" err="1"/>
              <a:t>exp</a:t>
            </a:r>
            <a:r>
              <a:rPr lang="en-US" dirty="0"/>
              <a:t>(</a:t>
            </a:r>
            <a:r>
              <a:rPr lang="en-US" sz="1600" dirty="0"/>
              <a:t>β</a:t>
            </a:r>
            <a:r>
              <a:rPr lang="en-US" sz="1600" baseline="-25000" dirty="0"/>
              <a:t>0</a:t>
            </a:r>
            <a:r>
              <a:rPr lang="en-US" sz="1600" dirty="0"/>
              <a:t> + β</a:t>
            </a:r>
            <a:r>
              <a:rPr lang="en-US" sz="1600" baseline="-25000" dirty="0"/>
              <a:t>1</a:t>
            </a:r>
            <a:r>
              <a:rPr lang="en-US" dirty="0"/>
              <a:t>x</a:t>
            </a:r>
            <a:r>
              <a:rPr lang="en-US" baseline="-25000" dirty="0"/>
              <a:t>i</a:t>
            </a:r>
            <a:r>
              <a:rPr lang="en-US" dirty="0"/>
              <a:t>) = </a:t>
            </a:r>
            <a:r>
              <a:rPr lang="en-US" dirty="0" err="1"/>
              <a:t>exp</a:t>
            </a:r>
            <a:r>
              <a:rPr lang="en-US" dirty="0"/>
              <a:t>(</a:t>
            </a:r>
            <a:r>
              <a:rPr lang="en-US" sz="1400" dirty="0"/>
              <a:t>β</a:t>
            </a:r>
            <a:r>
              <a:rPr lang="en-US" sz="1400" baseline="-25000" dirty="0"/>
              <a:t>1</a:t>
            </a:r>
            <a:r>
              <a:rPr lang="en-US" dirty="0"/>
              <a:t>)</a:t>
            </a:r>
          </a:p>
          <a:p>
            <a:r>
              <a:rPr lang="en-US" dirty="0"/>
              <a:t>What are the possible values for E(Y</a:t>
            </a:r>
            <a:r>
              <a:rPr lang="en-US" baseline="-25000" dirty="0"/>
              <a:t>i</a:t>
            </a:r>
            <a:r>
              <a:rPr lang="en-US" dirty="0"/>
              <a:t>) when using the log link function?</a:t>
            </a:r>
          </a:p>
          <a:p>
            <a:r>
              <a:rPr lang="en-US" dirty="0"/>
              <a:t>What distribution is appropriate? (see next slide)</a:t>
            </a:r>
          </a:p>
          <a:p>
            <a:pPr lvl="1"/>
            <a:endParaRPr lang="en-US" dirty="0"/>
          </a:p>
          <a:p>
            <a:pPr lvl="1"/>
            <a:endParaRPr lang="en-US" dirty="0"/>
          </a:p>
          <a:p>
            <a:endParaRPr lang="en-US" dirty="0"/>
          </a:p>
        </p:txBody>
      </p:sp>
    </p:spTree>
    <p:extLst>
      <p:ext uri="{BB962C8B-B14F-4D97-AF65-F5344CB8AC3E}">
        <p14:creationId xmlns:p14="http://schemas.microsoft.com/office/powerpoint/2010/main" val="216160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distribution?</a:t>
            </a:r>
          </a:p>
        </p:txBody>
      </p:sp>
      <p:sp>
        <p:nvSpPr>
          <p:cNvPr id="3" name="Content Placeholder 2"/>
          <p:cNvSpPr>
            <a:spLocks noGrp="1"/>
          </p:cNvSpPr>
          <p:nvPr>
            <p:ph idx="1"/>
          </p:nvPr>
        </p:nvSpPr>
        <p:spPr/>
        <p:txBody>
          <a:bodyPr/>
          <a:lstStyle/>
          <a:p>
            <a:r>
              <a:rPr lang="en-US" dirty="0"/>
              <a:t>When using the Bernoulli distribution, the logit link function is typically used (logistic regression).</a:t>
            </a:r>
          </a:p>
          <a:p>
            <a:r>
              <a:rPr lang="en-US" dirty="0"/>
              <a:t>If you want to use the log link (nicer interpretation), the Poisson distribution is typically used.</a:t>
            </a:r>
          </a:p>
          <a:p>
            <a:r>
              <a:rPr lang="en-US" dirty="0"/>
              <a:t>But… the outcome variable is binary.  It certainly isn’t Poisson.</a:t>
            </a:r>
          </a:p>
          <a:p>
            <a:r>
              <a:rPr lang="en-US" dirty="0"/>
              <a:t>If I use a Poisson distribution (mean = variance), I will overestimate my variance…  Unless…</a:t>
            </a:r>
          </a:p>
          <a:p>
            <a:r>
              <a:rPr lang="en-US" dirty="0"/>
              <a:t>It has been shown that a Poisson model is very useful for a binary outcome as long as you separately estimate mean and variance for using a ‘robust estimator.’ </a:t>
            </a:r>
          </a:p>
          <a:p>
            <a:r>
              <a:rPr lang="en-US" dirty="0"/>
              <a:t>The model is referred to as ‘modified Poisson regression’ or ‘Poisson regression with robust error estimates.’</a:t>
            </a:r>
            <a:endParaRPr lang="en-US" baseline="-25000" dirty="0"/>
          </a:p>
          <a:p>
            <a:endParaRPr lang="en-US" dirty="0"/>
          </a:p>
        </p:txBody>
      </p:sp>
    </p:spTree>
    <p:extLst>
      <p:ext uri="{BB962C8B-B14F-4D97-AF65-F5344CB8AC3E}">
        <p14:creationId xmlns:p14="http://schemas.microsoft.com/office/powerpoint/2010/main" val="225762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look</a:t>
            </a:r>
          </a:p>
        </p:txBody>
      </p:sp>
      <p:sp>
        <p:nvSpPr>
          <p:cNvPr id="3" name="Content Placeholder 2"/>
          <p:cNvSpPr>
            <a:spLocks noGrp="1"/>
          </p:cNvSpPr>
          <p:nvPr>
            <p:ph idx="1"/>
          </p:nvPr>
        </p:nvSpPr>
        <p:spPr/>
        <p:txBody>
          <a:bodyPr/>
          <a:lstStyle/>
          <a:p>
            <a:r>
              <a:rPr lang="en-US" dirty="0"/>
              <a:t>Ordinary linear regression</a:t>
            </a:r>
          </a:p>
          <a:p>
            <a:pPr lvl="1"/>
            <a:r>
              <a:rPr lang="en-US" dirty="0"/>
              <a:t>Y</a:t>
            </a:r>
            <a:r>
              <a:rPr lang="en-US" baseline="-25000" dirty="0"/>
              <a:t>i</a:t>
            </a:r>
            <a:r>
              <a:rPr lang="en-US" dirty="0"/>
              <a:t> ~ N(β</a:t>
            </a:r>
            <a:r>
              <a:rPr lang="en-US" baseline="-25000" dirty="0"/>
              <a:t>0 </a:t>
            </a:r>
            <a:r>
              <a:rPr lang="en-US" dirty="0"/>
              <a:t>+ β</a:t>
            </a:r>
            <a:r>
              <a:rPr lang="en-US" baseline="-25000" dirty="0"/>
              <a:t>1</a:t>
            </a:r>
            <a:r>
              <a:rPr lang="en-US" dirty="0"/>
              <a:t>x</a:t>
            </a:r>
            <a:r>
              <a:rPr lang="en-US" baseline="-25000" dirty="0"/>
              <a:t>i </a:t>
            </a:r>
            <a:r>
              <a:rPr lang="en-US" dirty="0"/>
              <a:t>, σ</a:t>
            </a:r>
            <a:r>
              <a:rPr lang="en-US" baseline="30000" dirty="0"/>
              <a:t>2</a:t>
            </a:r>
            <a:r>
              <a:rPr lang="en-US" dirty="0"/>
              <a:t>)</a:t>
            </a:r>
          </a:p>
          <a:p>
            <a:r>
              <a:rPr lang="en-US" dirty="0"/>
              <a:t>Logistic regression</a:t>
            </a:r>
          </a:p>
          <a:p>
            <a:pPr lvl="1"/>
            <a:r>
              <a:rPr lang="en-US" dirty="0"/>
              <a:t>Y</a:t>
            </a:r>
            <a:r>
              <a:rPr lang="en-US" baseline="-25000" dirty="0"/>
              <a:t>i</a:t>
            </a:r>
            <a:r>
              <a:rPr lang="en-US" dirty="0"/>
              <a:t> ~ BER( </a:t>
            </a:r>
            <a:r>
              <a:rPr lang="en-US" dirty="0" err="1"/>
              <a:t>exp</a:t>
            </a:r>
            <a:r>
              <a:rPr lang="en-US" dirty="0"/>
              <a:t>(β</a:t>
            </a:r>
            <a:r>
              <a:rPr lang="en-US" baseline="-25000" dirty="0"/>
              <a:t>0 </a:t>
            </a:r>
            <a:r>
              <a:rPr lang="en-US" dirty="0"/>
              <a:t>+ β</a:t>
            </a:r>
            <a:r>
              <a:rPr lang="en-US" baseline="-25000" dirty="0"/>
              <a:t>1</a:t>
            </a:r>
            <a:r>
              <a:rPr lang="en-US" dirty="0"/>
              <a:t>x</a:t>
            </a:r>
            <a:r>
              <a:rPr lang="en-US" baseline="-25000" dirty="0"/>
              <a:t>i</a:t>
            </a:r>
            <a:r>
              <a:rPr lang="en-US" dirty="0"/>
              <a:t>) / [1+exp(β</a:t>
            </a:r>
            <a:r>
              <a:rPr lang="en-US" baseline="-25000" dirty="0"/>
              <a:t>0 </a:t>
            </a:r>
            <a:r>
              <a:rPr lang="en-US" dirty="0"/>
              <a:t>+ β</a:t>
            </a:r>
            <a:r>
              <a:rPr lang="en-US" baseline="-25000" dirty="0"/>
              <a:t>1</a:t>
            </a:r>
            <a:r>
              <a:rPr lang="en-US" dirty="0"/>
              <a:t>x</a:t>
            </a:r>
            <a:r>
              <a:rPr lang="en-US" baseline="-25000" dirty="0"/>
              <a:t>i</a:t>
            </a:r>
            <a:r>
              <a:rPr lang="en-US" dirty="0"/>
              <a:t>)] )</a:t>
            </a:r>
          </a:p>
          <a:p>
            <a:r>
              <a:rPr lang="en-US" dirty="0"/>
              <a:t>Poisson regression</a:t>
            </a:r>
          </a:p>
          <a:p>
            <a:pPr lvl="1"/>
            <a:r>
              <a:rPr lang="en-US" dirty="0"/>
              <a:t>Y</a:t>
            </a:r>
            <a:r>
              <a:rPr lang="en-US" baseline="-25000" dirty="0"/>
              <a:t>i</a:t>
            </a:r>
            <a:r>
              <a:rPr lang="en-US" dirty="0"/>
              <a:t> ~ POI( exp(β</a:t>
            </a:r>
            <a:r>
              <a:rPr lang="en-US" baseline="-25000" dirty="0"/>
              <a:t>0 </a:t>
            </a:r>
            <a:r>
              <a:rPr lang="en-US" dirty="0"/>
              <a:t>+ β</a:t>
            </a:r>
            <a:r>
              <a:rPr lang="en-US" baseline="-25000" dirty="0"/>
              <a:t>1</a:t>
            </a:r>
            <a:r>
              <a:rPr lang="en-US" dirty="0"/>
              <a:t>x</a:t>
            </a:r>
            <a:r>
              <a:rPr lang="en-US" baseline="-25000" dirty="0"/>
              <a:t>i</a:t>
            </a:r>
            <a:r>
              <a:rPr lang="en-US" dirty="0"/>
              <a:t>) )</a:t>
            </a:r>
          </a:p>
          <a:p>
            <a:pPr lvl="1"/>
            <a:r>
              <a:rPr lang="en-US" dirty="0"/>
              <a:t>If outcomes are actually binary, be sure to estimate mean and variance separately.</a:t>
            </a:r>
          </a:p>
          <a:p>
            <a:pPr lvl="1"/>
            <a:endParaRPr lang="en-US" dirty="0"/>
          </a:p>
        </p:txBody>
      </p:sp>
    </p:spTree>
    <p:extLst>
      <p:ext uri="{BB962C8B-B14F-4D97-AF65-F5344CB8AC3E}">
        <p14:creationId xmlns:p14="http://schemas.microsoft.com/office/powerpoint/2010/main" val="262263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Yet another look</a:t>
            </a:r>
          </a:p>
        </p:txBody>
      </p:sp>
      <p:sp>
        <p:nvSpPr>
          <p:cNvPr id="3" name="Content Placeholder 2"/>
          <p:cNvSpPr>
            <a:spLocks noGrp="1"/>
          </p:cNvSpPr>
          <p:nvPr>
            <p:ph idx="1"/>
          </p:nvPr>
        </p:nvSpPr>
        <p:spPr/>
        <p:txBody>
          <a:bodyPr/>
          <a:lstStyle/>
          <a:p>
            <a:r>
              <a:rPr lang="en-US" dirty="0"/>
              <a:t>Simple linear regression</a:t>
            </a:r>
          </a:p>
          <a:p>
            <a:pPr lvl="1"/>
            <a:r>
              <a:rPr lang="en-US" dirty="0"/>
              <a:t>Distribution Normal.</a:t>
            </a:r>
          </a:p>
          <a:p>
            <a:pPr lvl="1"/>
            <a:r>
              <a:rPr lang="en-US" dirty="0"/>
              <a:t>E(Y</a:t>
            </a:r>
            <a:r>
              <a:rPr lang="en-US" baseline="-25000" dirty="0"/>
              <a:t>i</a:t>
            </a:r>
            <a:r>
              <a:rPr lang="en-US" dirty="0"/>
              <a:t>) = β</a:t>
            </a:r>
            <a:r>
              <a:rPr lang="en-US" baseline="-25000" dirty="0"/>
              <a:t>0 </a:t>
            </a:r>
            <a:r>
              <a:rPr lang="en-US" dirty="0"/>
              <a:t>+ β</a:t>
            </a:r>
            <a:r>
              <a:rPr lang="en-US" baseline="-25000" dirty="0"/>
              <a:t>1</a:t>
            </a:r>
            <a:r>
              <a:rPr lang="en-US" dirty="0"/>
              <a:t>x</a:t>
            </a:r>
            <a:r>
              <a:rPr lang="en-US" baseline="-25000" dirty="0"/>
              <a:t>i </a:t>
            </a:r>
            <a:endParaRPr lang="en-US" dirty="0"/>
          </a:p>
          <a:p>
            <a:r>
              <a:rPr lang="en-US" dirty="0"/>
              <a:t>Logistic regression</a:t>
            </a:r>
          </a:p>
          <a:p>
            <a:pPr lvl="1"/>
            <a:r>
              <a:rPr lang="en-US" dirty="0"/>
              <a:t>Distribution Bernoulli</a:t>
            </a:r>
          </a:p>
          <a:p>
            <a:pPr lvl="1"/>
            <a:r>
              <a:rPr lang="en-US" dirty="0"/>
              <a:t>Logit[E(Y</a:t>
            </a:r>
            <a:r>
              <a:rPr lang="en-US" baseline="-25000" dirty="0"/>
              <a:t>i</a:t>
            </a:r>
            <a:r>
              <a:rPr lang="en-US" dirty="0"/>
              <a:t>)] = β</a:t>
            </a:r>
            <a:r>
              <a:rPr lang="en-US" baseline="-25000" dirty="0"/>
              <a:t>0 </a:t>
            </a:r>
            <a:r>
              <a:rPr lang="en-US" dirty="0"/>
              <a:t>+ β</a:t>
            </a:r>
            <a:r>
              <a:rPr lang="en-US" baseline="-25000" dirty="0"/>
              <a:t>1</a:t>
            </a:r>
            <a:r>
              <a:rPr lang="en-US" dirty="0"/>
              <a:t>x</a:t>
            </a:r>
            <a:r>
              <a:rPr lang="en-US" baseline="-25000" dirty="0"/>
              <a:t>i </a:t>
            </a:r>
            <a:endParaRPr lang="en-US" dirty="0"/>
          </a:p>
          <a:p>
            <a:r>
              <a:rPr lang="en-US" dirty="0"/>
              <a:t>Poisson regression</a:t>
            </a:r>
          </a:p>
          <a:p>
            <a:pPr lvl="1"/>
            <a:r>
              <a:rPr lang="en-US" dirty="0"/>
              <a:t>Distribution Poisson</a:t>
            </a:r>
          </a:p>
          <a:p>
            <a:pPr lvl="1"/>
            <a:r>
              <a:rPr lang="en-US" dirty="0"/>
              <a:t>Log[E(Y</a:t>
            </a:r>
            <a:r>
              <a:rPr lang="en-US" baseline="-25000" dirty="0"/>
              <a:t>i</a:t>
            </a:r>
            <a:r>
              <a:rPr lang="en-US" dirty="0"/>
              <a:t>)] = β</a:t>
            </a:r>
            <a:r>
              <a:rPr lang="en-US" baseline="-25000" dirty="0"/>
              <a:t>0 </a:t>
            </a:r>
            <a:r>
              <a:rPr lang="en-US" dirty="0"/>
              <a:t>+ β</a:t>
            </a:r>
            <a:r>
              <a:rPr lang="en-US" baseline="-25000" dirty="0"/>
              <a:t>1</a:t>
            </a:r>
            <a:r>
              <a:rPr lang="en-US" dirty="0"/>
              <a:t>x</a:t>
            </a:r>
            <a:r>
              <a:rPr lang="en-US" baseline="-25000" dirty="0"/>
              <a:t>i </a:t>
            </a:r>
            <a:endParaRPr lang="en-US" dirty="0"/>
          </a:p>
          <a:p>
            <a:pPr lvl="1"/>
            <a:r>
              <a:rPr lang="en-US" dirty="0"/>
              <a:t>If outcomes are actually binary, be sure to estimate mean and variance separately.</a:t>
            </a:r>
          </a:p>
          <a:p>
            <a:pPr lvl="1"/>
            <a:endParaRPr lang="en-US" dirty="0"/>
          </a:p>
        </p:txBody>
      </p:sp>
    </p:spTree>
    <p:extLst>
      <p:ext uri="{BB962C8B-B14F-4D97-AF65-F5344CB8AC3E}">
        <p14:creationId xmlns:p14="http://schemas.microsoft.com/office/powerpoint/2010/main" val="228174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1</a:t>
            </a:r>
          </a:p>
        </p:txBody>
      </p:sp>
      <p:pic>
        <p:nvPicPr>
          <p:cNvPr id="4" name="Content Placeholder 3"/>
          <p:cNvPicPr>
            <a:picLocks noGrp="1"/>
          </p:cNvPicPr>
          <p:nvPr>
            <p:ph idx="1"/>
          </p:nvPr>
        </p:nvPicPr>
        <p:blipFill>
          <a:blip r:embed="rId2"/>
          <a:stretch>
            <a:fillRect/>
          </a:stretch>
        </p:blipFill>
        <p:spPr>
          <a:xfrm>
            <a:off x="228600" y="1828800"/>
            <a:ext cx="6934200" cy="1219200"/>
          </a:xfrm>
          <a:prstGeom prst="rect">
            <a:avLst/>
          </a:prstGeom>
        </p:spPr>
      </p:pic>
      <p:pic>
        <p:nvPicPr>
          <p:cNvPr id="5" name="Picture 4"/>
          <p:cNvPicPr/>
          <p:nvPr/>
        </p:nvPicPr>
        <p:blipFill>
          <a:blip r:embed="rId3"/>
          <a:stretch>
            <a:fillRect/>
          </a:stretch>
        </p:blipFill>
        <p:spPr>
          <a:xfrm>
            <a:off x="228600" y="3186110"/>
            <a:ext cx="8610600" cy="2300289"/>
          </a:xfrm>
          <a:prstGeom prst="rect">
            <a:avLst/>
          </a:prstGeom>
        </p:spPr>
      </p:pic>
    </p:spTree>
    <p:extLst>
      <p:ext uri="{BB962C8B-B14F-4D97-AF65-F5344CB8AC3E}">
        <p14:creationId xmlns:p14="http://schemas.microsoft.com/office/powerpoint/2010/main" val="409377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2</a:t>
            </a:r>
          </a:p>
        </p:txBody>
      </p:sp>
      <p:pic>
        <p:nvPicPr>
          <p:cNvPr id="4" name="Content Placeholder 3"/>
          <p:cNvPicPr>
            <a:picLocks noGrp="1"/>
          </p:cNvPicPr>
          <p:nvPr>
            <p:ph idx="1"/>
          </p:nvPr>
        </p:nvPicPr>
        <p:blipFill>
          <a:blip r:embed="rId2"/>
          <a:stretch>
            <a:fillRect/>
          </a:stretch>
        </p:blipFill>
        <p:spPr>
          <a:xfrm>
            <a:off x="8792" y="1905000"/>
            <a:ext cx="8991600" cy="1295400"/>
          </a:xfrm>
          <a:prstGeom prst="rect">
            <a:avLst/>
          </a:prstGeom>
        </p:spPr>
      </p:pic>
      <p:pic>
        <p:nvPicPr>
          <p:cNvPr id="5" name="Picture 4"/>
          <p:cNvPicPr/>
          <p:nvPr/>
        </p:nvPicPr>
        <p:blipFill>
          <a:blip r:embed="rId3"/>
          <a:stretch>
            <a:fillRect/>
          </a:stretch>
        </p:blipFill>
        <p:spPr>
          <a:xfrm>
            <a:off x="228600" y="3657600"/>
            <a:ext cx="8210550" cy="1905000"/>
          </a:xfrm>
          <a:prstGeom prst="rect">
            <a:avLst/>
          </a:prstGeom>
        </p:spPr>
      </p:pic>
    </p:spTree>
    <p:extLst>
      <p:ext uri="{BB962C8B-B14F-4D97-AF65-F5344CB8AC3E}">
        <p14:creationId xmlns:p14="http://schemas.microsoft.com/office/powerpoint/2010/main" val="77021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3</a:t>
            </a:r>
          </a:p>
        </p:txBody>
      </p:sp>
      <p:sp>
        <p:nvSpPr>
          <p:cNvPr id="6" name="Content Placeholder 5"/>
          <p:cNvSpPr>
            <a:spLocks noGrp="1"/>
          </p:cNvSpPr>
          <p:nvPr>
            <p:ph idx="1"/>
          </p:nvPr>
        </p:nvSpPr>
        <p:spPr/>
        <p:txBody>
          <a:bodyPr/>
          <a:lstStyle/>
          <a:p>
            <a:endParaRPr lang="en-US" dirty="0"/>
          </a:p>
        </p:txBody>
      </p:sp>
      <p:pic>
        <p:nvPicPr>
          <p:cNvPr id="7" name="Picture 6"/>
          <p:cNvPicPr/>
          <p:nvPr/>
        </p:nvPicPr>
        <p:blipFill>
          <a:blip r:embed="rId2"/>
          <a:stretch>
            <a:fillRect/>
          </a:stretch>
        </p:blipFill>
        <p:spPr>
          <a:xfrm>
            <a:off x="133350" y="1825625"/>
            <a:ext cx="8382000" cy="1316355"/>
          </a:xfrm>
          <a:prstGeom prst="rect">
            <a:avLst/>
          </a:prstGeom>
        </p:spPr>
      </p:pic>
      <p:pic>
        <p:nvPicPr>
          <p:cNvPr id="8" name="Picture 7"/>
          <p:cNvPicPr/>
          <p:nvPr/>
        </p:nvPicPr>
        <p:blipFill>
          <a:blip r:embed="rId3"/>
          <a:stretch>
            <a:fillRect/>
          </a:stretch>
        </p:blipFill>
        <p:spPr>
          <a:xfrm>
            <a:off x="304800" y="3543006"/>
            <a:ext cx="8286750" cy="2232930"/>
          </a:xfrm>
          <a:prstGeom prst="rect">
            <a:avLst/>
          </a:prstGeom>
        </p:spPr>
      </p:pic>
    </p:spTree>
    <p:extLst>
      <p:ext uri="{BB962C8B-B14F-4D97-AF65-F5344CB8AC3E}">
        <p14:creationId xmlns:p14="http://schemas.microsoft.com/office/powerpoint/2010/main" val="329066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7096-39E3-4AE9-86E3-CD41BF468957}"/>
              </a:ext>
            </a:extLst>
          </p:cNvPr>
          <p:cNvSpPr>
            <a:spLocks noGrp="1"/>
          </p:cNvSpPr>
          <p:nvPr>
            <p:ph type="title"/>
          </p:nvPr>
        </p:nvSpPr>
        <p:spPr/>
        <p:txBody>
          <a:bodyPr/>
          <a:lstStyle/>
          <a:p>
            <a:r>
              <a:rPr lang="en-US" dirty="0"/>
              <a:t>Stopped here.</a:t>
            </a:r>
          </a:p>
        </p:txBody>
      </p:sp>
      <p:sp>
        <p:nvSpPr>
          <p:cNvPr id="3" name="Content Placeholder 2">
            <a:extLst>
              <a:ext uri="{FF2B5EF4-FFF2-40B4-BE49-F238E27FC236}">
                <a16:creationId xmlns:a16="http://schemas.microsoft.com/office/drawing/2014/main" id="{6ADA0E61-D3A6-42DD-8378-153FF08447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20700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4</a:t>
            </a:r>
          </a:p>
        </p:txBody>
      </p:sp>
      <p:sp>
        <p:nvSpPr>
          <p:cNvPr id="6" name="Content Placeholder 5"/>
          <p:cNvSpPr>
            <a:spLocks noGrp="1"/>
          </p:cNvSpPr>
          <p:nvPr>
            <p:ph idx="1"/>
          </p:nvPr>
        </p:nvSpPr>
        <p:spPr/>
        <p:txBody>
          <a:bodyPr/>
          <a:lstStyle/>
          <a:p>
            <a:endParaRPr lang="en-US" dirty="0"/>
          </a:p>
        </p:txBody>
      </p:sp>
      <p:pic>
        <p:nvPicPr>
          <p:cNvPr id="9" name="Picture 8"/>
          <p:cNvPicPr/>
          <p:nvPr/>
        </p:nvPicPr>
        <p:blipFill>
          <a:blip r:embed="rId2"/>
          <a:stretch>
            <a:fillRect/>
          </a:stretch>
        </p:blipFill>
        <p:spPr>
          <a:xfrm>
            <a:off x="152400" y="1571480"/>
            <a:ext cx="8686800" cy="1019320"/>
          </a:xfrm>
          <a:prstGeom prst="rect">
            <a:avLst/>
          </a:prstGeom>
        </p:spPr>
      </p:pic>
      <p:pic>
        <p:nvPicPr>
          <p:cNvPr id="10" name="Picture 9"/>
          <p:cNvPicPr/>
          <p:nvPr/>
        </p:nvPicPr>
        <p:blipFill>
          <a:blip r:embed="rId3"/>
          <a:stretch>
            <a:fillRect/>
          </a:stretch>
        </p:blipFill>
        <p:spPr>
          <a:xfrm>
            <a:off x="187569" y="2955131"/>
            <a:ext cx="8727831" cy="2607469"/>
          </a:xfrm>
          <a:prstGeom prst="rect">
            <a:avLst/>
          </a:prstGeom>
        </p:spPr>
      </p:pic>
    </p:spTree>
    <p:extLst>
      <p:ext uri="{BB962C8B-B14F-4D97-AF65-F5344CB8AC3E}">
        <p14:creationId xmlns:p14="http://schemas.microsoft.com/office/powerpoint/2010/main" val="3376994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5</a:t>
            </a:r>
          </a:p>
        </p:txBody>
      </p:sp>
      <p:pic>
        <p:nvPicPr>
          <p:cNvPr id="4" name="Content Placeholder 3"/>
          <p:cNvPicPr>
            <a:picLocks noGrp="1"/>
          </p:cNvPicPr>
          <p:nvPr>
            <p:ph idx="1"/>
          </p:nvPr>
        </p:nvPicPr>
        <p:blipFill>
          <a:blip r:embed="rId3"/>
          <a:stretch>
            <a:fillRect/>
          </a:stretch>
        </p:blipFill>
        <p:spPr>
          <a:xfrm>
            <a:off x="76200" y="1447800"/>
            <a:ext cx="8763000" cy="1143000"/>
          </a:xfrm>
          <a:prstGeom prst="rect">
            <a:avLst/>
          </a:prstGeom>
        </p:spPr>
      </p:pic>
      <p:pic>
        <p:nvPicPr>
          <p:cNvPr id="5" name="Picture 4"/>
          <p:cNvPicPr/>
          <p:nvPr/>
        </p:nvPicPr>
        <p:blipFill>
          <a:blip r:embed="rId4"/>
          <a:stretch>
            <a:fillRect/>
          </a:stretch>
        </p:blipFill>
        <p:spPr>
          <a:xfrm>
            <a:off x="152400" y="3048000"/>
            <a:ext cx="8686800" cy="2514600"/>
          </a:xfrm>
          <a:prstGeom prst="rect">
            <a:avLst/>
          </a:prstGeom>
        </p:spPr>
      </p:pic>
    </p:spTree>
    <p:extLst>
      <p:ext uri="{BB962C8B-B14F-4D97-AF65-F5344CB8AC3E}">
        <p14:creationId xmlns:p14="http://schemas.microsoft.com/office/powerpoint/2010/main" val="370270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Line 2"/>
          <p:cNvSpPr>
            <a:spLocks noChangeShapeType="1"/>
          </p:cNvSpPr>
          <p:nvPr/>
        </p:nvSpPr>
        <p:spPr bwMode="auto">
          <a:xfrm>
            <a:off x="11430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47" name="Oval 3"/>
          <p:cNvSpPr>
            <a:spLocks noChangeArrowheads="1"/>
          </p:cNvSpPr>
          <p:nvPr/>
        </p:nvSpPr>
        <p:spPr bwMode="auto">
          <a:xfrm rot="-7282380">
            <a:off x="2667000" y="5867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48" name="Oval 4"/>
          <p:cNvSpPr>
            <a:spLocks noChangeArrowheads="1"/>
          </p:cNvSpPr>
          <p:nvPr/>
        </p:nvSpPr>
        <p:spPr bwMode="auto">
          <a:xfrm rot="-7282380">
            <a:off x="13716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49" name="Oval 5"/>
          <p:cNvSpPr>
            <a:spLocks noChangeArrowheads="1"/>
          </p:cNvSpPr>
          <p:nvPr/>
        </p:nvSpPr>
        <p:spPr bwMode="auto">
          <a:xfrm rot="-7282380">
            <a:off x="31242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0" name="Oval 6"/>
          <p:cNvSpPr>
            <a:spLocks noChangeArrowheads="1"/>
          </p:cNvSpPr>
          <p:nvPr/>
        </p:nvSpPr>
        <p:spPr bwMode="auto">
          <a:xfrm rot="-7282380">
            <a:off x="17526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1" name="Oval 7"/>
          <p:cNvSpPr>
            <a:spLocks noChangeArrowheads="1"/>
          </p:cNvSpPr>
          <p:nvPr/>
        </p:nvSpPr>
        <p:spPr bwMode="auto">
          <a:xfrm rot="-7282380">
            <a:off x="25146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2" name="Oval 8"/>
          <p:cNvSpPr>
            <a:spLocks noChangeArrowheads="1"/>
          </p:cNvSpPr>
          <p:nvPr/>
        </p:nvSpPr>
        <p:spPr bwMode="auto">
          <a:xfrm rot="-7282380">
            <a:off x="28194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3" name="Oval 9"/>
          <p:cNvSpPr>
            <a:spLocks noChangeArrowheads="1"/>
          </p:cNvSpPr>
          <p:nvPr/>
        </p:nvSpPr>
        <p:spPr bwMode="auto">
          <a:xfrm rot="-7282380">
            <a:off x="20574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4" name="Oval 10"/>
          <p:cNvSpPr>
            <a:spLocks noChangeArrowheads="1"/>
          </p:cNvSpPr>
          <p:nvPr/>
        </p:nvSpPr>
        <p:spPr bwMode="auto">
          <a:xfrm rot="-7282380">
            <a:off x="12954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5" name="Oval 11"/>
          <p:cNvSpPr>
            <a:spLocks noChangeArrowheads="1"/>
          </p:cNvSpPr>
          <p:nvPr/>
        </p:nvSpPr>
        <p:spPr bwMode="auto">
          <a:xfrm rot="-7282380">
            <a:off x="16002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6" name="Oval 12"/>
          <p:cNvSpPr>
            <a:spLocks noChangeArrowheads="1"/>
          </p:cNvSpPr>
          <p:nvPr/>
        </p:nvSpPr>
        <p:spPr bwMode="auto">
          <a:xfrm rot="-7282380">
            <a:off x="18288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30157" name="Oval 13"/>
          <p:cNvSpPr>
            <a:spLocks noChangeArrowheads="1"/>
          </p:cNvSpPr>
          <p:nvPr/>
        </p:nvSpPr>
        <p:spPr bwMode="auto">
          <a:xfrm rot="-7282380">
            <a:off x="24384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8" name="Oval 14"/>
          <p:cNvSpPr>
            <a:spLocks noChangeArrowheads="1"/>
          </p:cNvSpPr>
          <p:nvPr/>
        </p:nvSpPr>
        <p:spPr bwMode="auto">
          <a:xfrm rot="-7282380">
            <a:off x="23622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59" name="Oval 15"/>
          <p:cNvSpPr>
            <a:spLocks noChangeArrowheads="1"/>
          </p:cNvSpPr>
          <p:nvPr/>
        </p:nvSpPr>
        <p:spPr bwMode="auto">
          <a:xfrm rot="-7282380">
            <a:off x="21336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0" name="Text Box 16"/>
          <p:cNvSpPr txBox="1">
            <a:spLocks noChangeArrowheads="1"/>
          </p:cNvSpPr>
          <p:nvPr/>
        </p:nvSpPr>
        <p:spPr bwMode="auto">
          <a:xfrm>
            <a:off x="685800" y="44656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Y</a:t>
            </a:r>
          </a:p>
        </p:txBody>
      </p:sp>
      <p:sp>
        <p:nvSpPr>
          <p:cNvPr id="1030161" name="Line 17"/>
          <p:cNvSpPr>
            <a:spLocks noChangeShapeType="1"/>
          </p:cNvSpPr>
          <p:nvPr/>
        </p:nvSpPr>
        <p:spPr bwMode="auto">
          <a:xfrm>
            <a:off x="11430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2" name="Text Box 18"/>
          <p:cNvSpPr txBox="1">
            <a:spLocks noChangeArrowheads="1"/>
          </p:cNvSpPr>
          <p:nvPr/>
        </p:nvSpPr>
        <p:spPr bwMode="auto">
          <a:xfrm>
            <a:off x="3405188" y="60658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X</a:t>
            </a:r>
          </a:p>
        </p:txBody>
      </p:sp>
      <p:sp>
        <p:nvSpPr>
          <p:cNvPr id="1030163" name="Line 19"/>
          <p:cNvSpPr>
            <a:spLocks noChangeShapeType="1"/>
          </p:cNvSpPr>
          <p:nvPr/>
        </p:nvSpPr>
        <p:spPr bwMode="auto">
          <a:xfrm flipH="1">
            <a:off x="11430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4" name="Oval 20"/>
          <p:cNvSpPr>
            <a:spLocks noChangeArrowheads="1"/>
          </p:cNvSpPr>
          <p:nvPr/>
        </p:nvSpPr>
        <p:spPr bwMode="auto">
          <a:xfrm rot="-7282380">
            <a:off x="12192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5" name="Oval 21"/>
          <p:cNvSpPr>
            <a:spLocks noChangeArrowheads="1"/>
          </p:cNvSpPr>
          <p:nvPr/>
        </p:nvSpPr>
        <p:spPr bwMode="auto">
          <a:xfrm rot="-7282380">
            <a:off x="14478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6" name="Oval 22"/>
          <p:cNvSpPr>
            <a:spLocks noChangeArrowheads="1"/>
          </p:cNvSpPr>
          <p:nvPr/>
        </p:nvSpPr>
        <p:spPr bwMode="auto">
          <a:xfrm rot="-7282380">
            <a:off x="3124200" y="2286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7" name="Oval 23"/>
          <p:cNvSpPr>
            <a:spLocks noChangeArrowheads="1"/>
          </p:cNvSpPr>
          <p:nvPr/>
        </p:nvSpPr>
        <p:spPr bwMode="auto">
          <a:xfrm rot="-7282380">
            <a:off x="32766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8" name="Oval 24"/>
          <p:cNvSpPr>
            <a:spLocks noChangeArrowheads="1"/>
          </p:cNvSpPr>
          <p:nvPr/>
        </p:nvSpPr>
        <p:spPr bwMode="auto">
          <a:xfrm rot="-7282380">
            <a:off x="1676400" y="3505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69" name="Oval 25"/>
          <p:cNvSpPr>
            <a:spLocks noChangeArrowheads="1"/>
          </p:cNvSpPr>
          <p:nvPr/>
        </p:nvSpPr>
        <p:spPr bwMode="auto">
          <a:xfrm rot="-7282380">
            <a:off x="28956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0" name="Oval 26"/>
          <p:cNvSpPr>
            <a:spLocks noChangeArrowheads="1"/>
          </p:cNvSpPr>
          <p:nvPr/>
        </p:nvSpPr>
        <p:spPr bwMode="auto">
          <a:xfrm rot="-7282380">
            <a:off x="25146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1" name="Oval 27"/>
          <p:cNvSpPr>
            <a:spLocks noChangeArrowheads="1"/>
          </p:cNvSpPr>
          <p:nvPr/>
        </p:nvSpPr>
        <p:spPr bwMode="auto">
          <a:xfrm rot="-7282380">
            <a:off x="25908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2" name="Oval 28"/>
          <p:cNvSpPr>
            <a:spLocks noChangeArrowheads="1"/>
          </p:cNvSpPr>
          <p:nvPr/>
        </p:nvSpPr>
        <p:spPr bwMode="auto">
          <a:xfrm rot="-7282380">
            <a:off x="2209800"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3" name="Oval 29"/>
          <p:cNvSpPr>
            <a:spLocks noChangeArrowheads="1"/>
          </p:cNvSpPr>
          <p:nvPr/>
        </p:nvSpPr>
        <p:spPr bwMode="auto">
          <a:xfrm rot="-7282380">
            <a:off x="12954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4" name="Oval 30"/>
          <p:cNvSpPr>
            <a:spLocks noChangeArrowheads="1"/>
          </p:cNvSpPr>
          <p:nvPr/>
        </p:nvSpPr>
        <p:spPr bwMode="auto">
          <a:xfrm rot="-7282380">
            <a:off x="16002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5" name="Oval 31"/>
          <p:cNvSpPr>
            <a:spLocks noChangeArrowheads="1"/>
          </p:cNvSpPr>
          <p:nvPr/>
        </p:nvSpPr>
        <p:spPr bwMode="auto">
          <a:xfrm rot="-7282380">
            <a:off x="1905000" y="3082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30176" name="Oval 32"/>
          <p:cNvSpPr>
            <a:spLocks noChangeArrowheads="1"/>
          </p:cNvSpPr>
          <p:nvPr/>
        </p:nvSpPr>
        <p:spPr bwMode="auto">
          <a:xfrm rot="-7282380">
            <a:off x="28194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7" name="Oval 33"/>
          <p:cNvSpPr>
            <a:spLocks noChangeArrowheads="1"/>
          </p:cNvSpPr>
          <p:nvPr/>
        </p:nvSpPr>
        <p:spPr bwMode="auto">
          <a:xfrm rot="-7282380">
            <a:off x="22860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8" name="Oval 34"/>
          <p:cNvSpPr>
            <a:spLocks noChangeArrowheads="1"/>
          </p:cNvSpPr>
          <p:nvPr/>
        </p:nvSpPr>
        <p:spPr bwMode="auto">
          <a:xfrm rot="-7282380">
            <a:off x="2057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79" name="Text Box 35"/>
          <p:cNvSpPr txBox="1">
            <a:spLocks noChangeArrowheads="1"/>
          </p:cNvSpPr>
          <p:nvPr/>
        </p:nvSpPr>
        <p:spPr bwMode="auto">
          <a:xfrm>
            <a:off x="685800" y="22558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Y</a:t>
            </a:r>
          </a:p>
        </p:txBody>
      </p:sp>
      <p:sp>
        <p:nvSpPr>
          <p:cNvPr id="1030180" name="Line 36"/>
          <p:cNvSpPr>
            <a:spLocks noChangeShapeType="1"/>
          </p:cNvSpPr>
          <p:nvPr/>
        </p:nvSpPr>
        <p:spPr bwMode="auto">
          <a:xfrm>
            <a:off x="11430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1" name="Oval 37"/>
          <p:cNvSpPr>
            <a:spLocks noChangeArrowheads="1"/>
          </p:cNvSpPr>
          <p:nvPr/>
        </p:nvSpPr>
        <p:spPr bwMode="auto">
          <a:xfrm rot="-7282380">
            <a:off x="31242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2" name="Text Box 38"/>
          <p:cNvSpPr txBox="1">
            <a:spLocks noChangeArrowheads="1"/>
          </p:cNvSpPr>
          <p:nvPr/>
        </p:nvSpPr>
        <p:spPr bwMode="auto">
          <a:xfrm>
            <a:off x="3405188" y="38560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X</a:t>
            </a:r>
          </a:p>
        </p:txBody>
      </p:sp>
      <p:sp>
        <p:nvSpPr>
          <p:cNvPr id="1030183" name="Rectangle 39"/>
          <p:cNvSpPr>
            <a:spLocks noChangeArrowheads="1"/>
          </p:cNvSpPr>
          <p:nvPr/>
        </p:nvSpPr>
        <p:spPr bwMode="auto">
          <a:xfrm>
            <a:off x="4343400" y="13716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42" tIns="42672" rIns="85342" bIns="42672"/>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b="0" baseline="0"/>
          </a:p>
        </p:txBody>
      </p:sp>
      <p:sp>
        <p:nvSpPr>
          <p:cNvPr id="1030184" name="Line 40"/>
          <p:cNvSpPr>
            <a:spLocks noChangeShapeType="1"/>
          </p:cNvSpPr>
          <p:nvPr/>
        </p:nvSpPr>
        <p:spPr bwMode="auto">
          <a:xfrm>
            <a:off x="59436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5" name="Oval 41"/>
          <p:cNvSpPr>
            <a:spLocks noChangeArrowheads="1"/>
          </p:cNvSpPr>
          <p:nvPr/>
        </p:nvSpPr>
        <p:spPr bwMode="auto">
          <a:xfrm rot="-7282380">
            <a:off x="60198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6" name="Oval 42"/>
          <p:cNvSpPr>
            <a:spLocks noChangeArrowheads="1"/>
          </p:cNvSpPr>
          <p:nvPr/>
        </p:nvSpPr>
        <p:spPr bwMode="auto">
          <a:xfrm rot="-7282380">
            <a:off x="63246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7" name="Oval 43"/>
          <p:cNvSpPr>
            <a:spLocks noChangeArrowheads="1"/>
          </p:cNvSpPr>
          <p:nvPr/>
        </p:nvSpPr>
        <p:spPr bwMode="auto">
          <a:xfrm rot="-7282380">
            <a:off x="7848600" y="4495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8" name="Oval 44"/>
          <p:cNvSpPr>
            <a:spLocks noChangeArrowheads="1"/>
          </p:cNvSpPr>
          <p:nvPr/>
        </p:nvSpPr>
        <p:spPr bwMode="auto">
          <a:xfrm rot="-7282380">
            <a:off x="77724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89" name="Oval 45"/>
          <p:cNvSpPr>
            <a:spLocks noChangeArrowheads="1"/>
          </p:cNvSpPr>
          <p:nvPr/>
        </p:nvSpPr>
        <p:spPr bwMode="auto">
          <a:xfrm rot="-7282380">
            <a:off x="64008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0" name="Oval 46"/>
          <p:cNvSpPr>
            <a:spLocks noChangeArrowheads="1"/>
          </p:cNvSpPr>
          <p:nvPr/>
        </p:nvSpPr>
        <p:spPr bwMode="auto">
          <a:xfrm rot="-7282380">
            <a:off x="7467600" y="4648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1" name="Oval 47"/>
          <p:cNvSpPr>
            <a:spLocks noChangeArrowheads="1"/>
          </p:cNvSpPr>
          <p:nvPr/>
        </p:nvSpPr>
        <p:spPr bwMode="auto">
          <a:xfrm rot="-7282380">
            <a:off x="73914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2" name="Oval 48"/>
          <p:cNvSpPr>
            <a:spLocks noChangeArrowheads="1"/>
          </p:cNvSpPr>
          <p:nvPr/>
        </p:nvSpPr>
        <p:spPr bwMode="auto">
          <a:xfrm rot="-7282380">
            <a:off x="73152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3" name="Oval 49"/>
          <p:cNvSpPr>
            <a:spLocks noChangeArrowheads="1"/>
          </p:cNvSpPr>
          <p:nvPr/>
        </p:nvSpPr>
        <p:spPr bwMode="auto">
          <a:xfrm rot="-7282380">
            <a:off x="7620000" y="4343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4" name="Oval 50"/>
          <p:cNvSpPr>
            <a:spLocks noChangeArrowheads="1"/>
          </p:cNvSpPr>
          <p:nvPr/>
        </p:nvSpPr>
        <p:spPr bwMode="auto">
          <a:xfrm rot="-7282380">
            <a:off x="66294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30195" name="Oval 51"/>
          <p:cNvSpPr>
            <a:spLocks noChangeArrowheads="1"/>
          </p:cNvSpPr>
          <p:nvPr/>
        </p:nvSpPr>
        <p:spPr bwMode="auto">
          <a:xfrm rot="-7282380">
            <a:off x="76200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6" name="Oval 52"/>
          <p:cNvSpPr>
            <a:spLocks noChangeArrowheads="1"/>
          </p:cNvSpPr>
          <p:nvPr/>
        </p:nvSpPr>
        <p:spPr bwMode="auto">
          <a:xfrm rot="-7282380">
            <a:off x="70104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7" name="Oval 53"/>
          <p:cNvSpPr>
            <a:spLocks noChangeArrowheads="1"/>
          </p:cNvSpPr>
          <p:nvPr/>
        </p:nvSpPr>
        <p:spPr bwMode="auto">
          <a:xfrm rot="-7282380">
            <a:off x="68580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98" name="Text Box 54"/>
          <p:cNvSpPr txBox="1">
            <a:spLocks noChangeArrowheads="1"/>
          </p:cNvSpPr>
          <p:nvPr/>
        </p:nvSpPr>
        <p:spPr bwMode="auto">
          <a:xfrm>
            <a:off x="5486400" y="44656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Y</a:t>
            </a:r>
          </a:p>
        </p:txBody>
      </p:sp>
      <p:sp>
        <p:nvSpPr>
          <p:cNvPr id="1030199" name="Line 55"/>
          <p:cNvSpPr>
            <a:spLocks noChangeShapeType="1"/>
          </p:cNvSpPr>
          <p:nvPr/>
        </p:nvSpPr>
        <p:spPr bwMode="auto">
          <a:xfrm>
            <a:off x="59436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0" name="Line 56"/>
          <p:cNvSpPr>
            <a:spLocks noChangeShapeType="1"/>
          </p:cNvSpPr>
          <p:nvPr/>
        </p:nvSpPr>
        <p:spPr bwMode="auto">
          <a:xfrm flipH="1">
            <a:off x="59436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1" name="Oval 57"/>
          <p:cNvSpPr>
            <a:spLocks noChangeArrowheads="1"/>
          </p:cNvSpPr>
          <p:nvPr/>
        </p:nvSpPr>
        <p:spPr bwMode="auto">
          <a:xfrm rot="-7282380">
            <a:off x="60198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2" name="Oval 58"/>
          <p:cNvSpPr>
            <a:spLocks noChangeArrowheads="1"/>
          </p:cNvSpPr>
          <p:nvPr/>
        </p:nvSpPr>
        <p:spPr bwMode="auto">
          <a:xfrm rot="-7282380">
            <a:off x="6248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3" name="Oval 59"/>
          <p:cNvSpPr>
            <a:spLocks noChangeArrowheads="1"/>
          </p:cNvSpPr>
          <p:nvPr/>
        </p:nvSpPr>
        <p:spPr bwMode="auto">
          <a:xfrm rot="-7282380">
            <a:off x="8153400" y="3200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4" name="Oval 60"/>
          <p:cNvSpPr>
            <a:spLocks noChangeArrowheads="1"/>
          </p:cNvSpPr>
          <p:nvPr/>
        </p:nvSpPr>
        <p:spPr bwMode="auto">
          <a:xfrm rot="-7282380">
            <a:off x="7696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5" name="Oval 61"/>
          <p:cNvSpPr>
            <a:spLocks noChangeArrowheads="1"/>
          </p:cNvSpPr>
          <p:nvPr/>
        </p:nvSpPr>
        <p:spPr bwMode="auto">
          <a:xfrm rot="-7282380">
            <a:off x="66294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6" name="Oval 62"/>
          <p:cNvSpPr>
            <a:spLocks noChangeArrowheads="1"/>
          </p:cNvSpPr>
          <p:nvPr/>
        </p:nvSpPr>
        <p:spPr bwMode="auto">
          <a:xfrm rot="-7282380">
            <a:off x="8153400" y="3505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7" name="Oval 63"/>
          <p:cNvSpPr>
            <a:spLocks noChangeArrowheads="1"/>
          </p:cNvSpPr>
          <p:nvPr/>
        </p:nvSpPr>
        <p:spPr bwMode="auto">
          <a:xfrm rot="-7282380">
            <a:off x="78486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8" name="Oval 64"/>
          <p:cNvSpPr>
            <a:spLocks noChangeArrowheads="1"/>
          </p:cNvSpPr>
          <p:nvPr/>
        </p:nvSpPr>
        <p:spPr bwMode="auto">
          <a:xfrm rot="-7282380">
            <a:off x="7391400" y="2743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09" name="Oval 65"/>
          <p:cNvSpPr>
            <a:spLocks noChangeArrowheads="1"/>
          </p:cNvSpPr>
          <p:nvPr/>
        </p:nvSpPr>
        <p:spPr bwMode="auto">
          <a:xfrm rot="-7282380">
            <a:off x="70104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0" name="Oval 66"/>
          <p:cNvSpPr>
            <a:spLocks noChangeArrowheads="1"/>
          </p:cNvSpPr>
          <p:nvPr/>
        </p:nvSpPr>
        <p:spPr bwMode="auto">
          <a:xfrm rot="-7282380">
            <a:off x="61722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1" name="Oval 67"/>
          <p:cNvSpPr>
            <a:spLocks noChangeArrowheads="1"/>
          </p:cNvSpPr>
          <p:nvPr/>
        </p:nvSpPr>
        <p:spPr bwMode="auto">
          <a:xfrm rot="-7282380">
            <a:off x="64008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2" name="Oval 68"/>
          <p:cNvSpPr>
            <a:spLocks noChangeArrowheads="1"/>
          </p:cNvSpPr>
          <p:nvPr/>
        </p:nvSpPr>
        <p:spPr bwMode="auto">
          <a:xfrm rot="-7282380">
            <a:off x="6705600" y="3082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400" b="0" baseline="0">
              <a:solidFill>
                <a:schemeClr val="tx1"/>
              </a:solidFill>
              <a:latin typeface="Arial" panose="020B0604020202020204" pitchFamily="34" charset="0"/>
            </a:endParaRPr>
          </a:p>
        </p:txBody>
      </p:sp>
      <p:sp>
        <p:nvSpPr>
          <p:cNvPr id="1030213" name="Oval 69"/>
          <p:cNvSpPr>
            <a:spLocks noChangeArrowheads="1"/>
          </p:cNvSpPr>
          <p:nvPr/>
        </p:nvSpPr>
        <p:spPr bwMode="auto">
          <a:xfrm rot="-7282380">
            <a:off x="76200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4" name="Oval 70"/>
          <p:cNvSpPr>
            <a:spLocks noChangeArrowheads="1"/>
          </p:cNvSpPr>
          <p:nvPr/>
        </p:nvSpPr>
        <p:spPr bwMode="auto">
          <a:xfrm rot="-7282380">
            <a:off x="70866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5" name="Oval 71"/>
          <p:cNvSpPr>
            <a:spLocks noChangeArrowheads="1"/>
          </p:cNvSpPr>
          <p:nvPr/>
        </p:nvSpPr>
        <p:spPr bwMode="auto">
          <a:xfrm rot="-7282380">
            <a:off x="7315200"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6" name="Text Box 72"/>
          <p:cNvSpPr txBox="1">
            <a:spLocks noChangeArrowheads="1"/>
          </p:cNvSpPr>
          <p:nvPr/>
        </p:nvSpPr>
        <p:spPr bwMode="auto">
          <a:xfrm>
            <a:off x="5486400" y="22558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Y</a:t>
            </a:r>
          </a:p>
        </p:txBody>
      </p:sp>
      <p:sp>
        <p:nvSpPr>
          <p:cNvPr id="1030217" name="Line 73"/>
          <p:cNvSpPr>
            <a:spLocks noChangeShapeType="1"/>
          </p:cNvSpPr>
          <p:nvPr/>
        </p:nvSpPr>
        <p:spPr bwMode="auto">
          <a:xfrm>
            <a:off x="59436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8" name="Oval 74"/>
          <p:cNvSpPr>
            <a:spLocks noChangeArrowheads="1"/>
          </p:cNvSpPr>
          <p:nvPr/>
        </p:nvSpPr>
        <p:spPr bwMode="auto">
          <a:xfrm rot="-7282380">
            <a:off x="79248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19" name="Text Box 75"/>
          <p:cNvSpPr txBox="1">
            <a:spLocks noChangeArrowheads="1"/>
          </p:cNvSpPr>
          <p:nvPr/>
        </p:nvSpPr>
        <p:spPr bwMode="auto">
          <a:xfrm>
            <a:off x="8205788" y="38560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X</a:t>
            </a:r>
          </a:p>
        </p:txBody>
      </p:sp>
      <p:sp>
        <p:nvSpPr>
          <p:cNvPr id="1030220" name="Text Box 76"/>
          <p:cNvSpPr txBox="1">
            <a:spLocks noChangeArrowheads="1"/>
          </p:cNvSpPr>
          <p:nvPr/>
        </p:nvSpPr>
        <p:spPr bwMode="auto">
          <a:xfrm>
            <a:off x="8229600" y="60658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aseline="0">
                <a:solidFill>
                  <a:schemeClr val="tx1"/>
                </a:solidFill>
                <a:latin typeface="Arial" panose="020B0604020202020204" pitchFamily="34" charset="0"/>
              </a:rPr>
              <a:t>X</a:t>
            </a:r>
          </a:p>
        </p:txBody>
      </p:sp>
      <p:sp>
        <p:nvSpPr>
          <p:cNvPr id="1030221" name="Text Box 77"/>
          <p:cNvSpPr txBox="1">
            <a:spLocks noChangeArrowheads="1"/>
          </p:cNvSpPr>
          <p:nvPr/>
        </p:nvSpPr>
        <p:spPr bwMode="auto">
          <a:xfrm>
            <a:off x="1143000" y="1676400"/>
            <a:ext cx="2667000" cy="40957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aseline="0">
                <a:solidFill>
                  <a:schemeClr val="tx1"/>
                </a:solidFill>
                <a:latin typeface="Arial" panose="020B0604020202020204" pitchFamily="34" charset="0"/>
              </a:rPr>
              <a:t>Linear relationships</a:t>
            </a:r>
          </a:p>
        </p:txBody>
      </p:sp>
      <p:sp>
        <p:nvSpPr>
          <p:cNvPr id="1030222" name="Text Box 78"/>
          <p:cNvSpPr txBox="1">
            <a:spLocks noChangeArrowheads="1"/>
          </p:cNvSpPr>
          <p:nvPr/>
        </p:nvSpPr>
        <p:spPr bwMode="auto">
          <a:xfrm>
            <a:off x="5715000" y="1676400"/>
            <a:ext cx="3200400" cy="409575"/>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aseline="0">
                <a:solidFill>
                  <a:schemeClr val="tx1"/>
                </a:solidFill>
                <a:latin typeface="Arial" panose="020B0604020202020204" pitchFamily="34" charset="0"/>
              </a:rPr>
              <a:t>Curvilinear relationships</a:t>
            </a:r>
          </a:p>
        </p:txBody>
      </p:sp>
      <p:sp>
        <p:nvSpPr>
          <p:cNvPr id="1030223" name="Line 79"/>
          <p:cNvSpPr>
            <a:spLocks noChangeShapeType="1"/>
          </p:cNvSpPr>
          <p:nvPr/>
        </p:nvSpPr>
        <p:spPr bwMode="auto">
          <a:xfrm>
            <a:off x="46482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0224" name="Line 80"/>
          <p:cNvSpPr>
            <a:spLocks noChangeShapeType="1"/>
          </p:cNvSpPr>
          <p:nvPr/>
        </p:nvSpPr>
        <p:spPr bwMode="auto">
          <a:xfrm flipV="1">
            <a:off x="1143000" y="2590800"/>
            <a:ext cx="2362200" cy="1143000"/>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0225" name="Line 81"/>
          <p:cNvSpPr>
            <a:spLocks noChangeShapeType="1"/>
          </p:cNvSpPr>
          <p:nvPr/>
        </p:nvSpPr>
        <p:spPr bwMode="auto">
          <a:xfrm>
            <a:off x="1295400" y="4724400"/>
            <a:ext cx="1828800" cy="1295400"/>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0226" name="Freeform 82"/>
          <p:cNvSpPr>
            <a:spLocks/>
          </p:cNvSpPr>
          <p:nvPr/>
        </p:nvSpPr>
        <p:spPr bwMode="auto">
          <a:xfrm>
            <a:off x="6096000" y="2692400"/>
            <a:ext cx="2209800" cy="1117600"/>
          </a:xfrm>
          <a:custGeom>
            <a:avLst/>
            <a:gdLst>
              <a:gd name="T0" fmla="*/ 0 w 1392"/>
              <a:gd name="T1" fmla="*/ 704 h 704"/>
              <a:gd name="T2" fmla="*/ 720 w 1392"/>
              <a:gd name="T3" fmla="*/ 32 h 704"/>
              <a:gd name="T4" fmla="*/ 1392 w 1392"/>
              <a:gd name="T5" fmla="*/ 512 h 704"/>
            </a:gdLst>
            <a:ahLst/>
            <a:cxnLst>
              <a:cxn ang="0">
                <a:pos x="T0" y="T1"/>
              </a:cxn>
              <a:cxn ang="0">
                <a:pos x="T2" y="T3"/>
              </a:cxn>
              <a:cxn ang="0">
                <a:pos x="T4" y="T5"/>
              </a:cxn>
            </a:cxnLst>
            <a:rect l="0" t="0" r="r" b="b"/>
            <a:pathLst>
              <a:path w="1392" h="704">
                <a:moveTo>
                  <a:pt x="0" y="704"/>
                </a:moveTo>
                <a:cubicBezTo>
                  <a:pt x="244" y="384"/>
                  <a:pt x="488" y="64"/>
                  <a:pt x="720" y="32"/>
                </a:cubicBezTo>
                <a:cubicBezTo>
                  <a:pt x="952" y="0"/>
                  <a:pt x="1172" y="256"/>
                  <a:pt x="1392" y="512"/>
                </a:cubicBezTo>
              </a:path>
            </a:pathLst>
          </a:custGeom>
          <a:noFill/>
          <a:ln w="19050"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0227" name="Freeform 83"/>
          <p:cNvSpPr>
            <a:spLocks/>
          </p:cNvSpPr>
          <p:nvPr/>
        </p:nvSpPr>
        <p:spPr bwMode="auto">
          <a:xfrm>
            <a:off x="6096000" y="4419600"/>
            <a:ext cx="1828800" cy="1447800"/>
          </a:xfrm>
          <a:custGeom>
            <a:avLst/>
            <a:gdLst>
              <a:gd name="T0" fmla="*/ 0 w 1152"/>
              <a:gd name="T1" fmla="*/ 912 h 912"/>
              <a:gd name="T2" fmla="*/ 816 w 1152"/>
              <a:gd name="T3" fmla="*/ 624 h 912"/>
              <a:gd name="T4" fmla="*/ 1152 w 1152"/>
              <a:gd name="T5" fmla="*/ 0 h 912"/>
            </a:gdLst>
            <a:ahLst/>
            <a:cxnLst>
              <a:cxn ang="0">
                <a:pos x="T0" y="T1"/>
              </a:cxn>
              <a:cxn ang="0">
                <a:pos x="T2" y="T3"/>
              </a:cxn>
              <a:cxn ang="0">
                <a:pos x="T4" y="T5"/>
              </a:cxn>
            </a:cxnLst>
            <a:rect l="0" t="0" r="r" b="b"/>
            <a:pathLst>
              <a:path w="1152" h="912">
                <a:moveTo>
                  <a:pt x="0" y="912"/>
                </a:moveTo>
                <a:cubicBezTo>
                  <a:pt x="312" y="844"/>
                  <a:pt x="624" y="776"/>
                  <a:pt x="816" y="624"/>
                </a:cubicBezTo>
                <a:cubicBezTo>
                  <a:pt x="1008" y="472"/>
                  <a:pt x="1080" y="236"/>
                  <a:pt x="1152" y="0"/>
                </a:cubicBezTo>
              </a:path>
            </a:pathLst>
          </a:custGeom>
          <a:noFill/>
          <a:ln w="19050"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0228" name="Rectangle 84"/>
          <p:cNvSpPr>
            <a:spLocks noGrp="1" noChangeArrowheads="1"/>
          </p:cNvSpPr>
          <p:nvPr>
            <p:ph type="title"/>
          </p:nvPr>
        </p:nvSpPr>
        <p:spPr>
          <a:noFill/>
          <a:ln/>
        </p:spPr>
        <p:txBody>
          <a:bodyPr/>
          <a:lstStyle/>
          <a:p>
            <a:r>
              <a:rPr lang="en-US" altLang="en-US" dirty="0"/>
              <a:t>Linear and Non-Linear Relationships</a:t>
            </a:r>
          </a:p>
        </p:txBody>
      </p:sp>
      <p:sp>
        <p:nvSpPr>
          <p:cNvPr id="1030229" name="Rectangle 85"/>
          <p:cNvSpPr>
            <a:spLocks noChangeArrowheads="1"/>
          </p:cNvSpPr>
          <p:nvPr/>
        </p:nvSpPr>
        <p:spPr bwMode="auto">
          <a:xfrm>
            <a:off x="0" y="6510338"/>
            <a:ext cx="785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60000"/>
              <a:buFont typeface="Wingdings" panose="05000000000000000000" pitchFamily="2" charset="2"/>
              <a:buChar char="n"/>
            </a:pPr>
            <a:r>
              <a:rPr lang="en-US" altLang="en-US" sz="1600" b="0" baseline="0" dirty="0">
                <a:solidFill>
                  <a:schemeClr val="tx1"/>
                </a:solidFill>
              </a:rPr>
              <a:t>Slide from: Statistics for Managers Using Microsoft® Excel  4th Edition, 2004 Prentice-Hall</a:t>
            </a:r>
          </a:p>
        </p:txBody>
      </p:sp>
    </p:spTree>
    <p:extLst>
      <p:ext uri="{BB962C8B-B14F-4D97-AF65-F5344CB8AC3E}">
        <p14:creationId xmlns:p14="http://schemas.microsoft.com/office/powerpoint/2010/main" val="2319642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C41-911F-4646-BDC8-B23ECAFE12EF}"/>
              </a:ext>
            </a:extLst>
          </p:cNvPr>
          <p:cNvSpPr>
            <a:spLocks noGrp="1"/>
          </p:cNvSpPr>
          <p:nvPr>
            <p:ph type="title"/>
          </p:nvPr>
        </p:nvSpPr>
        <p:spPr/>
        <p:txBody>
          <a:bodyPr/>
          <a:lstStyle/>
          <a:p>
            <a:r>
              <a:rPr lang="en-US" dirty="0"/>
              <a:t>Interpretation exercise 6</a:t>
            </a:r>
          </a:p>
        </p:txBody>
      </p:sp>
      <p:pic>
        <p:nvPicPr>
          <p:cNvPr id="4" name="Content Placeholder 3">
            <a:extLst>
              <a:ext uri="{FF2B5EF4-FFF2-40B4-BE49-F238E27FC236}">
                <a16:creationId xmlns:a16="http://schemas.microsoft.com/office/drawing/2014/main" id="{8E7CD300-E90F-4D51-B67E-9F12F1B36645}"/>
              </a:ext>
            </a:extLst>
          </p:cNvPr>
          <p:cNvPicPr>
            <a:picLocks noGrp="1" noChangeAspect="1"/>
          </p:cNvPicPr>
          <p:nvPr>
            <p:ph idx="1"/>
          </p:nvPr>
        </p:nvPicPr>
        <p:blipFill>
          <a:blip r:embed="rId3"/>
          <a:stretch>
            <a:fillRect/>
          </a:stretch>
        </p:blipFill>
        <p:spPr>
          <a:xfrm>
            <a:off x="762000" y="1559866"/>
            <a:ext cx="6705600" cy="4939516"/>
          </a:xfrm>
          <a:prstGeom prst="rect">
            <a:avLst/>
          </a:prstGeom>
        </p:spPr>
      </p:pic>
    </p:spTree>
    <p:extLst>
      <p:ext uri="{BB962C8B-B14F-4D97-AF65-F5344CB8AC3E}">
        <p14:creationId xmlns:p14="http://schemas.microsoft.com/office/powerpoint/2010/main" val="82901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C41-911F-4646-BDC8-B23ECAFE12EF}"/>
              </a:ext>
            </a:extLst>
          </p:cNvPr>
          <p:cNvSpPr>
            <a:spLocks noGrp="1"/>
          </p:cNvSpPr>
          <p:nvPr>
            <p:ph type="title"/>
          </p:nvPr>
        </p:nvSpPr>
        <p:spPr/>
        <p:txBody>
          <a:bodyPr/>
          <a:lstStyle/>
          <a:p>
            <a:r>
              <a:rPr lang="en-US" dirty="0"/>
              <a:t>Interpretation exercise 6</a:t>
            </a:r>
          </a:p>
        </p:txBody>
      </p:sp>
      <p:pic>
        <p:nvPicPr>
          <p:cNvPr id="5" name="Picture 4">
            <a:extLst>
              <a:ext uri="{FF2B5EF4-FFF2-40B4-BE49-F238E27FC236}">
                <a16:creationId xmlns:a16="http://schemas.microsoft.com/office/drawing/2014/main" id="{814A9B6B-FAAE-4F18-B2BE-83167D5C7C39}"/>
              </a:ext>
            </a:extLst>
          </p:cNvPr>
          <p:cNvPicPr>
            <a:picLocks noChangeAspect="1"/>
          </p:cNvPicPr>
          <p:nvPr/>
        </p:nvPicPr>
        <p:blipFill>
          <a:blip r:embed="rId3"/>
          <a:stretch>
            <a:fillRect/>
          </a:stretch>
        </p:blipFill>
        <p:spPr>
          <a:xfrm>
            <a:off x="0" y="1355144"/>
            <a:ext cx="6705600" cy="5508171"/>
          </a:xfrm>
          <a:prstGeom prst="rect">
            <a:avLst/>
          </a:prstGeom>
        </p:spPr>
      </p:pic>
    </p:spTree>
    <p:extLst>
      <p:ext uri="{BB962C8B-B14F-4D97-AF65-F5344CB8AC3E}">
        <p14:creationId xmlns:p14="http://schemas.microsoft.com/office/powerpoint/2010/main" val="312047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C41-911F-4646-BDC8-B23ECAFE12EF}"/>
              </a:ext>
            </a:extLst>
          </p:cNvPr>
          <p:cNvSpPr>
            <a:spLocks noGrp="1"/>
          </p:cNvSpPr>
          <p:nvPr>
            <p:ph type="title"/>
          </p:nvPr>
        </p:nvSpPr>
        <p:spPr/>
        <p:txBody>
          <a:bodyPr/>
          <a:lstStyle/>
          <a:p>
            <a:r>
              <a:rPr lang="en-US" dirty="0"/>
              <a:t>Interpretation exercise 6</a:t>
            </a:r>
          </a:p>
        </p:txBody>
      </p:sp>
      <p:pic>
        <p:nvPicPr>
          <p:cNvPr id="6" name="Content Placeholder 5">
            <a:extLst>
              <a:ext uri="{FF2B5EF4-FFF2-40B4-BE49-F238E27FC236}">
                <a16:creationId xmlns:a16="http://schemas.microsoft.com/office/drawing/2014/main" id="{C37332C6-6553-45DF-8BCA-B20E9EED4EDA}"/>
              </a:ext>
            </a:extLst>
          </p:cNvPr>
          <p:cNvPicPr>
            <a:picLocks noGrp="1" noChangeAspect="1"/>
          </p:cNvPicPr>
          <p:nvPr>
            <p:ph idx="1"/>
          </p:nvPr>
        </p:nvPicPr>
        <p:blipFill>
          <a:blip r:embed="rId3"/>
          <a:stretch>
            <a:fillRect/>
          </a:stretch>
        </p:blipFill>
        <p:spPr>
          <a:xfrm>
            <a:off x="160183" y="2156344"/>
            <a:ext cx="6666110" cy="4701656"/>
          </a:xfrm>
          <a:prstGeom prst="rect">
            <a:avLst/>
          </a:prstGeom>
        </p:spPr>
      </p:pic>
      <p:pic>
        <p:nvPicPr>
          <p:cNvPr id="7" name="Picture 6">
            <a:extLst>
              <a:ext uri="{FF2B5EF4-FFF2-40B4-BE49-F238E27FC236}">
                <a16:creationId xmlns:a16="http://schemas.microsoft.com/office/drawing/2014/main" id="{F5411D53-D73D-4E3F-AFC7-9CFB6E21B67B}"/>
              </a:ext>
            </a:extLst>
          </p:cNvPr>
          <p:cNvPicPr>
            <a:picLocks noChangeAspect="1"/>
          </p:cNvPicPr>
          <p:nvPr/>
        </p:nvPicPr>
        <p:blipFill>
          <a:blip r:embed="rId4"/>
          <a:stretch>
            <a:fillRect/>
          </a:stretch>
        </p:blipFill>
        <p:spPr>
          <a:xfrm>
            <a:off x="5650763" y="195264"/>
            <a:ext cx="3219450" cy="2990850"/>
          </a:xfrm>
          <a:prstGeom prst="rect">
            <a:avLst/>
          </a:prstGeom>
        </p:spPr>
      </p:pic>
    </p:spTree>
    <p:extLst>
      <p:ext uri="{BB962C8B-B14F-4D97-AF65-F5344CB8AC3E}">
        <p14:creationId xmlns:p14="http://schemas.microsoft.com/office/powerpoint/2010/main" val="1170304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9F7A-BDBE-4BC0-9F87-758876E03DFC}"/>
              </a:ext>
            </a:extLst>
          </p:cNvPr>
          <p:cNvSpPr>
            <a:spLocks noGrp="1"/>
          </p:cNvSpPr>
          <p:nvPr>
            <p:ph type="title"/>
          </p:nvPr>
        </p:nvSpPr>
        <p:spPr/>
        <p:txBody>
          <a:bodyPr/>
          <a:lstStyle/>
          <a:p>
            <a:r>
              <a:rPr lang="en-US" dirty="0"/>
              <a:t>Interpretation exercise 6</a:t>
            </a:r>
          </a:p>
        </p:txBody>
      </p:sp>
      <p:pic>
        <p:nvPicPr>
          <p:cNvPr id="4" name="Content Placeholder 3">
            <a:extLst>
              <a:ext uri="{FF2B5EF4-FFF2-40B4-BE49-F238E27FC236}">
                <a16:creationId xmlns:a16="http://schemas.microsoft.com/office/drawing/2014/main" id="{149824B4-28A5-45B8-9D9D-A6BAFC7D7CB9}"/>
              </a:ext>
            </a:extLst>
          </p:cNvPr>
          <p:cNvPicPr>
            <a:picLocks noGrp="1" noChangeAspect="1"/>
          </p:cNvPicPr>
          <p:nvPr>
            <p:ph idx="1"/>
          </p:nvPr>
        </p:nvPicPr>
        <p:blipFill>
          <a:blip r:embed="rId2"/>
          <a:stretch>
            <a:fillRect/>
          </a:stretch>
        </p:blipFill>
        <p:spPr>
          <a:xfrm>
            <a:off x="244591" y="2438400"/>
            <a:ext cx="8439437" cy="3048000"/>
          </a:xfrm>
          <a:prstGeom prst="rect">
            <a:avLst/>
          </a:prstGeom>
        </p:spPr>
      </p:pic>
    </p:spTree>
    <p:extLst>
      <p:ext uri="{BB962C8B-B14F-4D97-AF65-F5344CB8AC3E}">
        <p14:creationId xmlns:p14="http://schemas.microsoft.com/office/powerpoint/2010/main" val="35930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C41-911F-4646-BDC8-B23ECAFE12EF}"/>
              </a:ext>
            </a:extLst>
          </p:cNvPr>
          <p:cNvSpPr>
            <a:spLocks noGrp="1"/>
          </p:cNvSpPr>
          <p:nvPr>
            <p:ph type="title"/>
          </p:nvPr>
        </p:nvSpPr>
        <p:spPr/>
        <p:txBody>
          <a:bodyPr/>
          <a:lstStyle/>
          <a:p>
            <a:r>
              <a:rPr lang="en-US" dirty="0"/>
              <a:t>Interpretation exercise 6</a:t>
            </a:r>
          </a:p>
        </p:txBody>
      </p:sp>
      <p:sp>
        <p:nvSpPr>
          <p:cNvPr id="5" name="Content Placeholder 4">
            <a:extLst>
              <a:ext uri="{FF2B5EF4-FFF2-40B4-BE49-F238E27FC236}">
                <a16:creationId xmlns:a16="http://schemas.microsoft.com/office/drawing/2014/main" id="{7220E2A0-CD26-4C6D-B2D3-F69B7515CB3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12731B-07F0-42E4-B978-360080DD60E5}"/>
              </a:ext>
            </a:extLst>
          </p:cNvPr>
          <p:cNvPicPr>
            <a:picLocks noChangeAspect="1"/>
          </p:cNvPicPr>
          <p:nvPr/>
        </p:nvPicPr>
        <p:blipFill>
          <a:blip r:embed="rId3"/>
          <a:stretch>
            <a:fillRect/>
          </a:stretch>
        </p:blipFill>
        <p:spPr>
          <a:xfrm>
            <a:off x="304800" y="1825624"/>
            <a:ext cx="7641137" cy="4786553"/>
          </a:xfrm>
          <a:prstGeom prst="rect">
            <a:avLst/>
          </a:prstGeom>
        </p:spPr>
      </p:pic>
    </p:spTree>
    <p:extLst>
      <p:ext uri="{BB962C8B-B14F-4D97-AF65-F5344CB8AC3E}">
        <p14:creationId xmlns:p14="http://schemas.microsoft.com/office/powerpoint/2010/main" val="1683566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9F7A-BDBE-4BC0-9F87-758876E03DFC}"/>
              </a:ext>
            </a:extLst>
          </p:cNvPr>
          <p:cNvSpPr>
            <a:spLocks noGrp="1"/>
          </p:cNvSpPr>
          <p:nvPr>
            <p:ph type="title"/>
          </p:nvPr>
        </p:nvSpPr>
        <p:spPr/>
        <p:txBody>
          <a:bodyPr/>
          <a:lstStyle/>
          <a:p>
            <a:r>
              <a:rPr lang="en-US" dirty="0"/>
              <a:t>Interpretation exercise 6</a:t>
            </a:r>
          </a:p>
        </p:txBody>
      </p:sp>
      <p:sp>
        <p:nvSpPr>
          <p:cNvPr id="5" name="Content Placeholder 4">
            <a:extLst>
              <a:ext uri="{FF2B5EF4-FFF2-40B4-BE49-F238E27FC236}">
                <a16:creationId xmlns:a16="http://schemas.microsoft.com/office/drawing/2014/main" id="{E20C7575-F709-49B6-B2CF-2BE4EE2EC5F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7F5FB7D-3124-4756-83C0-74E6F12CDD40}"/>
              </a:ext>
            </a:extLst>
          </p:cNvPr>
          <p:cNvPicPr>
            <a:picLocks noChangeAspect="1"/>
          </p:cNvPicPr>
          <p:nvPr/>
        </p:nvPicPr>
        <p:blipFill>
          <a:blip r:embed="rId2"/>
          <a:stretch>
            <a:fillRect/>
          </a:stretch>
        </p:blipFill>
        <p:spPr>
          <a:xfrm>
            <a:off x="347800" y="2438400"/>
            <a:ext cx="8448400" cy="3695217"/>
          </a:xfrm>
          <a:prstGeom prst="rect">
            <a:avLst/>
          </a:prstGeom>
        </p:spPr>
      </p:pic>
    </p:spTree>
    <p:extLst>
      <p:ext uri="{BB962C8B-B14F-4D97-AF65-F5344CB8AC3E}">
        <p14:creationId xmlns:p14="http://schemas.microsoft.com/office/powerpoint/2010/main" val="1680080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9F7A-BDBE-4BC0-9F87-758876E03DFC}"/>
              </a:ext>
            </a:extLst>
          </p:cNvPr>
          <p:cNvSpPr>
            <a:spLocks noGrp="1"/>
          </p:cNvSpPr>
          <p:nvPr>
            <p:ph type="title"/>
          </p:nvPr>
        </p:nvSpPr>
        <p:spPr/>
        <p:txBody>
          <a:bodyPr/>
          <a:lstStyle/>
          <a:p>
            <a:r>
              <a:rPr lang="en-US" dirty="0"/>
              <a:t>Interpretation exercise 6</a:t>
            </a:r>
          </a:p>
        </p:txBody>
      </p:sp>
      <p:pic>
        <p:nvPicPr>
          <p:cNvPr id="3" name="Picture 2">
            <a:extLst>
              <a:ext uri="{FF2B5EF4-FFF2-40B4-BE49-F238E27FC236}">
                <a16:creationId xmlns:a16="http://schemas.microsoft.com/office/drawing/2014/main" id="{A16ECA6A-9199-4BA5-B431-70F39A8383A1}"/>
              </a:ext>
            </a:extLst>
          </p:cNvPr>
          <p:cNvPicPr>
            <a:picLocks noChangeAspect="1"/>
          </p:cNvPicPr>
          <p:nvPr/>
        </p:nvPicPr>
        <p:blipFill>
          <a:blip r:embed="rId3"/>
          <a:stretch>
            <a:fillRect/>
          </a:stretch>
        </p:blipFill>
        <p:spPr>
          <a:xfrm>
            <a:off x="381000" y="4191000"/>
            <a:ext cx="7702379" cy="2590800"/>
          </a:xfrm>
          <a:prstGeom prst="rect">
            <a:avLst/>
          </a:prstGeom>
        </p:spPr>
      </p:pic>
      <p:pic>
        <p:nvPicPr>
          <p:cNvPr id="4" name="Picture 3">
            <a:extLst>
              <a:ext uri="{FF2B5EF4-FFF2-40B4-BE49-F238E27FC236}">
                <a16:creationId xmlns:a16="http://schemas.microsoft.com/office/drawing/2014/main" id="{8B0F5E68-42A0-4945-9205-6B80C55D6694}"/>
              </a:ext>
            </a:extLst>
          </p:cNvPr>
          <p:cNvPicPr>
            <a:picLocks noChangeAspect="1"/>
          </p:cNvPicPr>
          <p:nvPr/>
        </p:nvPicPr>
        <p:blipFill>
          <a:blip r:embed="rId4"/>
          <a:stretch>
            <a:fillRect/>
          </a:stretch>
        </p:blipFill>
        <p:spPr>
          <a:xfrm>
            <a:off x="533400" y="2862262"/>
            <a:ext cx="3474680" cy="871537"/>
          </a:xfrm>
          <a:prstGeom prst="rect">
            <a:avLst/>
          </a:prstGeom>
        </p:spPr>
      </p:pic>
    </p:spTree>
    <p:extLst>
      <p:ext uri="{BB962C8B-B14F-4D97-AF65-F5344CB8AC3E}">
        <p14:creationId xmlns:p14="http://schemas.microsoft.com/office/powerpoint/2010/main" val="3968227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exercise 7</a:t>
            </a:r>
          </a:p>
        </p:txBody>
      </p:sp>
      <p:pic>
        <p:nvPicPr>
          <p:cNvPr id="4" name="Content Placeholder 3"/>
          <p:cNvPicPr>
            <a:picLocks noGrp="1"/>
          </p:cNvPicPr>
          <p:nvPr>
            <p:ph idx="1"/>
          </p:nvPr>
        </p:nvPicPr>
        <p:blipFill>
          <a:blip r:embed="rId2"/>
          <a:stretch>
            <a:fillRect/>
          </a:stretch>
        </p:blipFill>
        <p:spPr>
          <a:xfrm>
            <a:off x="0" y="1524000"/>
            <a:ext cx="9097108" cy="685800"/>
          </a:xfrm>
          <a:prstGeom prst="rect">
            <a:avLst/>
          </a:prstGeom>
        </p:spPr>
      </p:pic>
      <p:pic>
        <p:nvPicPr>
          <p:cNvPr id="5" name="Picture 4"/>
          <p:cNvPicPr/>
          <p:nvPr/>
        </p:nvPicPr>
        <p:blipFill>
          <a:blip r:embed="rId3"/>
          <a:stretch>
            <a:fillRect/>
          </a:stretch>
        </p:blipFill>
        <p:spPr>
          <a:xfrm>
            <a:off x="152400" y="2362200"/>
            <a:ext cx="8610600" cy="2286000"/>
          </a:xfrm>
          <a:prstGeom prst="rect">
            <a:avLst/>
          </a:prstGeom>
        </p:spPr>
      </p:pic>
    </p:spTree>
    <p:extLst>
      <p:ext uri="{BB962C8B-B14F-4D97-AF65-F5344CB8AC3E}">
        <p14:creationId xmlns:p14="http://schemas.microsoft.com/office/powerpoint/2010/main" val="2305369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0E6B-E566-4F93-9E95-BAC972BA9A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768FDBA-F58D-4091-B9A5-4F185A0C7A82}"/>
              </a:ext>
            </a:extLst>
          </p:cNvPr>
          <p:cNvPicPr>
            <a:picLocks noGrp="1" noChangeAspect="1"/>
          </p:cNvPicPr>
          <p:nvPr>
            <p:ph idx="1"/>
          </p:nvPr>
        </p:nvPicPr>
        <p:blipFill>
          <a:blip r:embed="rId2"/>
          <a:stretch>
            <a:fillRect/>
          </a:stretch>
        </p:blipFill>
        <p:spPr>
          <a:xfrm>
            <a:off x="304800" y="1064281"/>
            <a:ext cx="8068932" cy="5775286"/>
          </a:xfrm>
          <a:prstGeom prst="rect">
            <a:avLst/>
          </a:prstGeom>
        </p:spPr>
      </p:pic>
    </p:spTree>
    <p:extLst>
      <p:ext uri="{BB962C8B-B14F-4D97-AF65-F5344CB8AC3E}">
        <p14:creationId xmlns:p14="http://schemas.microsoft.com/office/powerpoint/2010/main" val="209834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075C-5B70-44BD-BC90-C4161C20680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A22F5B1-9A7D-4358-8CD5-D06348A9F4A5}"/>
              </a:ext>
            </a:extLst>
          </p:cNvPr>
          <p:cNvPicPr>
            <a:picLocks noGrp="1" noChangeAspect="1"/>
          </p:cNvPicPr>
          <p:nvPr>
            <p:ph idx="1"/>
          </p:nvPr>
        </p:nvPicPr>
        <p:blipFill>
          <a:blip r:embed="rId2"/>
          <a:stretch>
            <a:fillRect/>
          </a:stretch>
        </p:blipFill>
        <p:spPr>
          <a:xfrm>
            <a:off x="306774" y="609600"/>
            <a:ext cx="8530452" cy="6007015"/>
          </a:xfrm>
          <a:prstGeom prst="rect">
            <a:avLst/>
          </a:prstGeom>
        </p:spPr>
      </p:pic>
    </p:spTree>
    <p:extLst>
      <p:ext uri="{BB962C8B-B14F-4D97-AF65-F5344CB8AC3E}">
        <p14:creationId xmlns:p14="http://schemas.microsoft.com/office/powerpoint/2010/main" val="56057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F6D84A0-BE5B-4BA3-98BE-EDBF86E06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049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CEDC-A891-4D54-8421-3FBB630C52B2}"/>
              </a:ext>
            </a:extLst>
          </p:cNvPr>
          <p:cNvSpPr>
            <a:spLocks noGrp="1"/>
          </p:cNvSpPr>
          <p:nvPr>
            <p:ph type="title"/>
          </p:nvPr>
        </p:nvSpPr>
        <p:spPr/>
        <p:txBody>
          <a:bodyPr/>
          <a:lstStyle/>
          <a:p>
            <a:r>
              <a:rPr lang="en-US" dirty="0">
                <a:solidFill>
                  <a:schemeClr val="accent1"/>
                </a:solidFill>
              </a:rPr>
              <a:t>A real example with modeling </a:t>
            </a:r>
          </a:p>
        </p:txBody>
      </p:sp>
      <p:pic>
        <p:nvPicPr>
          <p:cNvPr id="4" name="Content Placeholder 3">
            <a:extLst>
              <a:ext uri="{FF2B5EF4-FFF2-40B4-BE49-F238E27FC236}">
                <a16:creationId xmlns:a16="http://schemas.microsoft.com/office/drawing/2014/main" id="{F1B27942-FE2B-4819-B2A1-65B7273E98E2}"/>
              </a:ext>
            </a:extLst>
          </p:cNvPr>
          <p:cNvPicPr>
            <a:picLocks noGrp="1" noChangeAspect="1"/>
          </p:cNvPicPr>
          <p:nvPr>
            <p:ph idx="1"/>
          </p:nvPr>
        </p:nvPicPr>
        <p:blipFill>
          <a:blip r:embed="rId2"/>
          <a:stretch>
            <a:fillRect/>
          </a:stretch>
        </p:blipFill>
        <p:spPr>
          <a:xfrm>
            <a:off x="628650" y="1447800"/>
            <a:ext cx="7883429" cy="5334000"/>
          </a:xfrm>
          <a:prstGeom prst="rect">
            <a:avLst/>
          </a:prstGeom>
        </p:spPr>
      </p:pic>
    </p:spTree>
    <p:extLst>
      <p:ext uri="{BB962C8B-B14F-4D97-AF65-F5344CB8AC3E}">
        <p14:creationId xmlns:p14="http://schemas.microsoft.com/office/powerpoint/2010/main" val="14938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F303-6407-44E6-8118-7C188A8C13E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5D25DE5-FF2B-40B5-810F-D0D9D11D9E22}"/>
              </a:ext>
            </a:extLst>
          </p:cNvPr>
          <p:cNvPicPr>
            <a:picLocks noGrp="1" noChangeAspect="1"/>
          </p:cNvPicPr>
          <p:nvPr>
            <p:ph idx="1"/>
          </p:nvPr>
        </p:nvPicPr>
        <p:blipFill>
          <a:blip r:embed="rId2"/>
          <a:stretch>
            <a:fillRect/>
          </a:stretch>
        </p:blipFill>
        <p:spPr>
          <a:xfrm>
            <a:off x="91968" y="1690690"/>
            <a:ext cx="8836946" cy="4557710"/>
          </a:xfrm>
          <a:prstGeom prst="rect">
            <a:avLst/>
          </a:prstGeom>
        </p:spPr>
      </p:pic>
    </p:spTree>
    <p:extLst>
      <p:ext uri="{BB962C8B-B14F-4D97-AF65-F5344CB8AC3E}">
        <p14:creationId xmlns:p14="http://schemas.microsoft.com/office/powerpoint/2010/main" val="3347996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33E9-8079-492F-8BE5-6AA3E68DEBE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B7BFCC5-0466-4585-BF8C-E081CE16092A}"/>
              </a:ext>
            </a:extLst>
          </p:cNvPr>
          <p:cNvPicPr>
            <a:picLocks noGrp="1" noChangeAspect="1"/>
          </p:cNvPicPr>
          <p:nvPr>
            <p:ph idx="1"/>
          </p:nvPr>
        </p:nvPicPr>
        <p:blipFill>
          <a:blip r:embed="rId2"/>
          <a:stretch>
            <a:fillRect/>
          </a:stretch>
        </p:blipFill>
        <p:spPr>
          <a:xfrm>
            <a:off x="800100" y="389371"/>
            <a:ext cx="7543799" cy="6327859"/>
          </a:xfrm>
          <a:prstGeom prst="rect">
            <a:avLst/>
          </a:prstGeom>
        </p:spPr>
      </p:pic>
    </p:spTree>
    <p:extLst>
      <p:ext uri="{BB962C8B-B14F-4D97-AF65-F5344CB8AC3E}">
        <p14:creationId xmlns:p14="http://schemas.microsoft.com/office/powerpoint/2010/main" val="2287579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F56D-B448-43B2-B555-8218B983319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457829C-2F8A-44EC-AEF4-7FABC3F9103D}"/>
              </a:ext>
            </a:extLst>
          </p:cNvPr>
          <p:cNvPicPr>
            <a:picLocks noGrp="1" noChangeAspect="1"/>
          </p:cNvPicPr>
          <p:nvPr>
            <p:ph idx="1"/>
          </p:nvPr>
        </p:nvPicPr>
        <p:blipFill>
          <a:blip r:embed="rId2"/>
          <a:stretch>
            <a:fillRect/>
          </a:stretch>
        </p:blipFill>
        <p:spPr>
          <a:xfrm>
            <a:off x="457200" y="1447800"/>
            <a:ext cx="8435689" cy="4651848"/>
          </a:xfrm>
          <a:prstGeom prst="rect">
            <a:avLst/>
          </a:prstGeom>
        </p:spPr>
      </p:pic>
    </p:spTree>
    <p:extLst>
      <p:ext uri="{BB962C8B-B14F-4D97-AF65-F5344CB8AC3E}">
        <p14:creationId xmlns:p14="http://schemas.microsoft.com/office/powerpoint/2010/main" val="1255968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8402-D260-4D0D-920E-48052B9288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BD1973-AB19-4C86-B50D-43871A7257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7B40EFC-9AB9-4179-9294-5640B9B991C2}"/>
              </a:ext>
            </a:extLst>
          </p:cNvPr>
          <p:cNvPicPr>
            <a:picLocks noChangeAspect="1"/>
          </p:cNvPicPr>
          <p:nvPr/>
        </p:nvPicPr>
        <p:blipFill>
          <a:blip r:embed="rId2"/>
          <a:stretch>
            <a:fillRect/>
          </a:stretch>
        </p:blipFill>
        <p:spPr>
          <a:xfrm>
            <a:off x="152400" y="1143000"/>
            <a:ext cx="8610600" cy="4726887"/>
          </a:xfrm>
          <a:prstGeom prst="rect">
            <a:avLst/>
          </a:prstGeom>
        </p:spPr>
      </p:pic>
    </p:spTree>
    <p:extLst>
      <p:ext uri="{BB962C8B-B14F-4D97-AF65-F5344CB8AC3E}">
        <p14:creationId xmlns:p14="http://schemas.microsoft.com/office/powerpoint/2010/main" val="3280627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5BD7-1496-4B76-9DD4-6FC297A83E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0B5548-CAA8-46C3-92C1-F497E5BFFA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2BB687-DC73-419E-8464-003808B2F352}"/>
              </a:ext>
            </a:extLst>
          </p:cNvPr>
          <p:cNvPicPr>
            <a:picLocks noChangeAspect="1"/>
          </p:cNvPicPr>
          <p:nvPr/>
        </p:nvPicPr>
        <p:blipFill>
          <a:blip r:embed="rId3"/>
          <a:stretch>
            <a:fillRect/>
          </a:stretch>
        </p:blipFill>
        <p:spPr>
          <a:xfrm>
            <a:off x="314325" y="1690689"/>
            <a:ext cx="8515350" cy="4693168"/>
          </a:xfrm>
          <a:prstGeom prst="rect">
            <a:avLst/>
          </a:prstGeom>
        </p:spPr>
      </p:pic>
    </p:spTree>
    <p:extLst>
      <p:ext uri="{BB962C8B-B14F-4D97-AF65-F5344CB8AC3E}">
        <p14:creationId xmlns:p14="http://schemas.microsoft.com/office/powerpoint/2010/main" val="3323700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8E26-081B-4D73-95FA-252F881507C7}"/>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07603371-2796-424C-9FCF-523049EA62D3}"/>
              </a:ext>
            </a:extLst>
          </p:cNvPr>
          <p:cNvSpPr>
            <a:spLocks noGrp="1"/>
          </p:cNvSpPr>
          <p:nvPr>
            <p:ph idx="1"/>
          </p:nvPr>
        </p:nvSpPr>
        <p:spPr>
          <a:xfrm>
            <a:off x="152400" y="1371600"/>
            <a:ext cx="8763000" cy="5333999"/>
          </a:xfrm>
        </p:spPr>
        <p:txBody>
          <a:bodyPr>
            <a:normAutofit/>
          </a:bodyPr>
          <a:lstStyle/>
          <a:p>
            <a:r>
              <a:rPr lang="en-US" dirty="0">
                <a:solidFill>
                  <a:srgbClr val="7030A0"/>
                </a:solidFill>
              </a:rPr>
              <a:t>Write down an appropriate model for the following under 5 different sets of assumptions. Explain the interpretation of each parameter in your model.</a:t>
            </a:r>
          </a:p>
          <a:p>
            <a:pPr lvl="1"/>
            <a:r>
              <a:rPr lang="en-US" dirty="0">
                <a:solidFill>
                  <a:srgbClr val="7030A0"/>
                </a:solidFill>
              </a:rPr>
              <a:t>Outcome = average systolic blood pressure during CPR </a:t>
            </a:r>
          </a:p>
          <a:p>
            <a:pPr lvl="1"/>
            <a:r>
              <a:rPr lang="en-US" dirty="0">
                <a:solidFill>
                  <a:srgbClr val="7030A0"/>
                </a:solidFill>
              </a:rPr>
              <a:t>Predictor = time since start of COVID</a:t>
            </a:r>
          </a:p>
          <a:p>
            <a:pPr lvl="1"/>
            <a:endParaRPr lang="en-US" dirty="0">
              <a:solidFill>
                <a:srgbClr val="7030A0"/>
              </a:solidFill>
            </a:endParaRPr>
          </a:p>
          <a:p>
            <a:r>
              <a:rPr lang="en-US" dirty="0">
                <a:solidFill>
                  <a:srgbClr val="7030A0"/>
                </a:solidFill>
              </a:rPr>
              <a:t>1) Assume that the slope is constant (same before and after COVID) and that there is no jump in average DBP when COVID hits.</a:t>
            </a:r>
          </a:p>
          <a:p>
            <a:r>
              <a:rPr lang="en-US" dirty="0">
                <a:solidFill>
                  <a:srgbClr val="7030A0"/>
                </a:solidFill>
              </a:rPr>
              <a:t>2) Assume that the slope is constant but there is a possible jump when COVID hits.</a:t>
            </a:r>
          </a:p>
          <a:p>
            <a:r>
              <a:rPr lang="en-US" dirty="0">
                <a:solidFill>
                  <a:srgbClr val="7030A0"/>
                </a:solidFill>
              </a:rPr>
              <a:t>3) Assume the slope is zero but there is a possible jump when COVID hits.</a:t>
            </a:r>
          </a:p>
          <a:p>
            <a:r>
              <a:rPr lang="en-US" dirty="0">
                <a:solidFill>
                  <a:srgbClr val="7030A0"/>
                </a:solidFill>
              </a:rPr>
              <a:t>4) Assume that the slope can change when COVID hits, but there is no jump.</a:t>
            </a:r>
          </a:p>
          <a:p>
            <a:r>
              <a:rPr lang="en-US" dirty="0">
                <a:solidFill>
                  <a:srgbClr val="7030A0"/>
                </a:solidFill>
              </a:rPr>
              <a:t>5) Assume that the slope can change and a jump may occur when COVID hits.</a:t>
            </a:r>
          </a:p>
          <a:p>
            <a:endParaRPr lang="en-US" dirty="0">
              <a:solidFill>
                <a:schemeClr val="accent1"/>
              </a:solidFill>
            </a:endParaRPr>
          </a:p>
          <a:p>
            <a:r>
              <a:rPr lang="en-US" dirty="0">
                <a:solidFill>
                  <a:schemeClr val="accent1"/>
                </a:solidFill>
              </a:rPr>
              <a:t>Repeat the problem above with survival as the outcome.</a:t>
            </a:r>
          </a:p>
        </p:txBody>
      </p:sp>
    </p:spTree>
    <p:extLst>
      <p:ext uri="{BB962C8B-B14F-4D97-AF65-F5344CB8AC3E}">
        <p14:creationId xmlns:p14="http://schemas.microsoft.com/office/powerpoint/2010/main" val="62291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74437E-7A72-48E5-BD6E-5A5F7592F925}"/>
              </a:ext>
            </a:extLst>
          </p:cNvPr>
          <p:cNvPicPr>
            <a:picLocks noChangeAspect="1"/>
          </p:cNvPicPr>
          <p:nvPr/>
        </p:nvPicPr>
        <p:blipFill>
          <a:blip r:embed="rId3"/>
          <a:stretch>
            <a:fillRect/>
          </a:stretch>
        </p:blipFill>
        <p:spPr>
          <a:xfrm>
            <a:off x="304800" y="219075"/>
            <a:ext cx="8534400" cy="6419850"/>
          </a:xfrm>
          <a:prstGeom prst="rect">
            <a:avLst/>
          </a:prstGeom>
        </p:spPr>
      </p:pic>
    </p:spTree>
    <p:extLst>
      <p:ext uri="{BB962C8B-B14F-4D97-AF65-F5344CB8AC3E}">
        <p14:creationId xmlns:p14="http://schemas.microsoft.com/office/powerpoint/2010/main" val="54273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74F5-C01D-4E27-BE30-F5F161317C10}"/>
              </a:ext>
            </a:extLst>
          </p:cNvPr>
          <p:cNvSpPr>
            <a:spLocks noGrp="1"/>
          </p:cNvSpPr>
          <p:nvPr>
            <p:ph type="title"/>
          </p:nvPr>
        </p:nvSpPr>
        <p:spPr/>
        <p:txBody>
          <a:bodyPr/>
          <a:lstStyle/>
          <a:p>
            <a:r>
              <a:rPr lang="en-US" dirty="0"/>
              <a:t>Duration of CPR predicting survival</a:t>
            </a:r>
          </a:p>
        </p:txBody>
      </p:sp>
      <p:sp>
        <p:nvSpPr>
          <p:cNvPr id="3" name="Content Placeholder 2">
            <a:extLst>
              <a:ext uri="{FF2B5EF4-FFF2-40B4-BE49-F238E27FC236}">
                <a16:creationId xmlns:a16="http://schemas.microsoft.com/office/drawing/2014/main" id="{50557DD8-8AE5-475C-82E5-7075BD50017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9565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BBD6-28B5-41E5-8D76-5A44B4AD29C1}"/>
              </a:ext>
            </a:extLst>
          </p:cNvPr>
          <p:cNvSpPr>
            <a:spLocks noGrp="1"/>
          </p:cNvSpPr>
          <p:nvPr>
            <p:ph type="title"/>
          </p:nvPr>
        </p:nvSpPr>
        <p:spPr/>
        <p:txBody>
          <a:bodyPr/>
          <a:lstStyle/>
          <a:p>
            <a:r>
              <a:rPr lang="en-US" dirty="0"/>
              <a:t>Homework 0 on modelling</a:t>
            </a:r>
          </a:p>
        </p:txBody>
      </p:sp>
      <p:sp>
        <p:nvSpPr>
          <p:cNvPr id="3" name="Content Placeholder 2">
            <a:extLst>
              <a:ext uri="{FF2B5EF4-FFF2-40B4-BE49-F238E27FC236}">
                <a16:creationId xmlns:a16="http://schemas.microsoft.com/office/drawing/2014/main" id="{15136252-ECC7-4AD4-A3D6-3952B0915E71}"/>
              </a:ext>
            </a:extLst>
          </p:cNvPr>
          <p:cNvSpPr>
            <a:spLocks noGrp="1"/>
          </p:cNvSpPr>
          <p:nvPr>
            <p:ph idx="1"/>
          </p:nvPr>
        </p:nvSpPr>
        <p:spPr/>
        <p:txBody>
          <a:bodyPr/>
          <a:lstStyle/>
          <a:p>
            <a:r>
              <a:rPr lang="en-US" dirty="0"/>
              <a:t>Read the book chapter on biostatistics and interpreting clinical studies</a:t>
            </a:r>
          </a:p>
        </p:txBody>
      </p:sp>
    </p:spTree>
    <p:extLst>
      <p:ext uri="{BB962C8B-B14F-4D97-AF65-F5344CB8AC3E}">
        <p14:creationId xmlns:p14="http://schemas.microsoft.com/office/powerpoint/2010/main" val="28123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non-linear relationships</a:t>
            </a:r>
          </a:p>
        </p:txBody>
      </p:sp>
      <p:sp>
        <p:nvSpPr>
          <p:cNvPr id="3" name="Content Placeholder 2"/>
          <p:cNvSpPr>
            <a:spLocks noGrp="1"/>
          </p:cNvSpPr>
          <p:nvPr>
            <p:ph idx="1"/>
          </p:nvPr>
        </p:nvSpPr>
        <p:spPr/>
        <p:txBody>
          <a:bodyPr/>
          <a:lstStyle/>
          <a:p>
            <a:r>
              <a:rPr lang="en-US" dirty="0"/>
              <a:t>Change the form of the model from a straight line to whatever you want.</a:t>
            </a:r>
          </a:p>
          <a:p>
            <a:pPr lvl="1"/>
            <a:r>
              <a:rPr lang="en-US" dirty="0"/>
              <a:t>Linear: Y</a:t>
            </a:r>
            <a:r>
              <a:rPr lang="en-US" baseline="-25000" dirty="0"/>
              <a:t>i</a:t>
            </a:r>
            <a:r>
              <a:rPr lang="en-US" dirty="0"/>
              <a:t> ~ N(β</a:t>
            </a:r>
            <a:r>
              <a:rPr lang="en-US" baseline="-25000" dirty="0"/>
              <a:t>0</a:t>
            </a:r>
            <a:r>
              <a:rPr lang="en-US" dirty="0"/>
              <a:t> + β</a:t>
            </a:r>
            <a:r>
              <a:rPr lang="en-US" baseline="-25000" dirty="0"/>
              <a:t>1</a:t>
            </a:r>
            <a:r>
              <a:rPr lang="en-US" dirty="0"/>
              <a:t>x</a:t>
            </a:r>
            <a:r>
              <a:rPr lang="en-US" baseline="-25000" dirty="0"/>
              <a:t>i</a:t>
            </a:r>
            <a:r>
              <a:rPr lang="en-US" dirty="0"/>
              <a:t> , </a:t>
            </a:r>
            <a:r>
              <a:rPr lang="en-US" sz="2100" dirty="0"/>
              <a:t>σ</a:t>
            </a:r>
            <a:r>
              <a:rPr lang="en-US" sz="2100" baseline="30000" dirty="0"/>
              <a:t>2 </a:t>
            </a:r>
            <a:r>
              <a:rPr lang="en-US" sz="2100" dirty="0"/>
              <a:t>)</a:t>
            </a:r>
          </a:p>
          <a:p>
            <a:r>
              <a:rPr lang="en-US" dirty="0"/>
              <a:t>Quadratic: </a:t>
            </a:r>
          </a:p>
          <a:p>
            <a:pPr lvl="1"/>
            <a:r>
              <a:rPr lang="en-US" sz="2000" dirty="0"/>
              <a:t>Option 1: Y</a:t>
            </a:r>
            <a:r>
              <a:rPr lang="en-US" sz="2000" baseline="-25000" dirty="0"/>
              <a:t>i</a:t>
            </a:r>
            <a:r>
              <a:rPr lang="en-US" sz="2000" dirty="0"/>
              <a:t> ~ N(β</a:t>
            </a:r>
            <a:r>
              <a:rPr lang="en-US" sz="2000" baseline="-25000" dirty="0"/>
              <a:t>0</a:t>
            </a:r>
            <a:r>
              <a:rPr lang="en-US" sz="2000" dirty="0"/>
              <a:t> + β</a:t>
            </a:r>
            <a:r>
              <a:rPr lang="en-US" sz="2000" baseline="-25000" dirty="0"/>
              <a:t>2</a:t>
            </a:r>
            <a:r>
              <a:rPr lang="en-US" sz="2000" dirty="0"/>
              <a:t>x</a:t>
            </a:r>
            <a:r>
              <a:rPr lang="en-US" sz="2000" baseline="-25000" dirty="0"/>
              <a:t>i</a:t>
            </a:r>
            <a:r>
              <a:rPr lang="en-US" sz="2000" baseline="30000" dirty="0"/>
              <a:t>2</a:t>
            </a:r>
            <a:r>
              <a:rPr lang="en-US" sz="2000" dirty="0"/>
              <a:t> , σ</a:t>
            </a:r>
            <a:r>
              <a:rPr lang="en-US" sz="2000" baseline="30000" dirty="0"/>
              <a:t>2 </a:t>
            </a:r>
            <a:r>
              <a:rPr lang="en-US" sz="2000" dirty="0"/>
              <a:t>)</a:t>
            </a:r>
          </a:p>
          <a:p>
            <a:pPr lvl="1"/>
            <a:r>
              <a:rPr lang="en-US" sz="2000" dirty="0"/>
              <a:t>Option 2: Y</a:t>
            </a:r>
            <a:r>
              <a:rPr lang="en-US" sz="2000" baseline="-25000" dirty="0"/>
              <a:t>i</a:t>
            </a:r>
            <a:r>
              <a:rPr lang="en-US" sz="2000" dirty="0"/>
              <a:t> ~ N(β</a:t>
            </a:r>
            <a:r>
              <a:rPr lang="en-US" sz="2000" baseline="-25000" dirty="0"/>
              <a:t>0</a:t>
            </a:r>
            <a:r>
              <a:rPr lang="en-US" sz="2000" dirty="0"/>
              <a:t> + β</a:t>
            </a:r>
            <a:r>
              <a:rPr lang="en-US" sz="2000" baseline="-25000" dirty="0"/>
              <a:t>1</a:t>
            </a:r>
            <a:r>
              <a:rPr lang="en-US" sz="2000" dirty="0"/>
              <a:t>x</a:t>
            </a:r>
            <a:r>
              <a:rPr lang="en-US" sz="2000" baseline="-25000" dirty="0"/>
              <a:t>i</a:t>
            </a:r>
            <a:r>
              <a:rPr lang="en-US" sz="2000" dirty="0"/>
              <a:t> + β</a:t>
            </a:r>
            <a:r>
              <a:rPr lang="en-US" sz="2000" baseline="-25000" dirty="0"/>
              <a:t>2</a:t>
            </a:r>
            <a:r>
              <a:rPr lang="en-US" sz="2000" dirty="0"/>
              <a:t>x</a:t>
            </a:r>
            <a:r>
              <a:rPr lang="en-US" sz="2000" baseline="-25000" dirty="0"/>
              <a:t>i</a:t>
            </a:r>
            <a:r>
              <a:rPr lang="en-US" sz="2000" baseline="30000" dirty="0"/>
              <a:t>2</a:t>
            </a:r>
            <a:r>
              <a:rPr lang="en-US" sz="2000" dirty="0"/>
              <a:t> , σ</a:t>
            </a:r>
            <a:r>
              <a:rPr lang="en-US" sz="2000" baseline="30000" dirty="0"/>
              <a:t>2 </a:t>
            </a:r>
            <a:r>
              <a:rPr lang="en-US" sz="2000" dirty="0"/>
              <a:t>)</a:t>
            </a:r>
          </a:p>
          <a:p>
            <a:r>
              <a:rPr lang="en-US" dirty="0"/>
              <a:t>Piecewise linear:    </a:t>
            </a:r>
          </a:p>
          <a:p>
            <a:pPr lvl="1"/>
            <a:r>
              <a:rPr lang="en-US" dirty="0"/>
              <a:t>Y</a:t>
            </a:r>
            <a:r>
              <a:rPr lang="en-US" baseline="-25000" dirty="0"/>
              <a:t>i</a:t>
            </a:r>
            <a:r>
              <a:rPr lang="en-US" dirty="0"/>
              <a:t> ~ N(β</a:t>
            </a:r>
            <a:r>
              <a:rPr lang="en-US" baseline="-25000" dirty="0"/>
              <a:t>0</a:t>
            </a:r>
            <a:r>
              <a:rPr lang="en-US" dirty="0"/>
              <a:t> + β</a:t>
            </a:r>
            <a:r>
              <a:rPr lang="en-US" baseline="-25000" dirty="0"/>
              <a:t>1</a:t>
            </a:r>
            <a:r>
              <a:rPr lang="en-US" dirty="0"/>
              <a:t>x</a:t>
            </a:r>
            <a:r>
              <a:rPr lang="en-US" baseline="-25000" dirty="0"/>
              <a:t>i</a:t>
            </a:r>
            <a:r>
              <a:rPr lang="en-US" dirty="0"/>
              <a:t> + β</a:t>
            </a:r>
            <a:r>
              <a:rPr lang="en-US" baseline="-25000" dirty="0"/>
              <a:t>2</a:t>
            </a:r>
            <a:r>
              <a:rPr lang="en-US" dirty="0"/>
              <a:t>1{x</a:t>
            </a:r>
            <a:r>
              <a:rPr lang="en-US" baseline="-25000" dirty="0"/>
              <a:t>i</a:t>
            </a:r>
            <a:r>
              <a:rPr lang="en-US" dirty="0"/>
              <a:t> &gt; 1}(x</a:t>
            </a:r>
            <a:r>
              <a:rPr lang="en-US" baseline="-25000" dirty="0"/>
              <a:t>i</a:t>
            </a:r>
            <a:r>
              <a:rPr lang="en-US" dirty="0"/>
              <a:t>-1) + β</a:t>
            </a:r>
            <a:r>
              <a:rPr lang="en-US" baseline="-25000" dirty="0"/>
              <a:t>3</a:t>
            </a:r>
            <a:r>
              <a:rPr lang="en-US" dirty="0"/>
              <a:t>1{x</a:t>
            </a:r>
            <a:r>
              <a:rPr lang="en-US" baseline="-25000" dirty="0"/>
              <a:t>i</a:t>
            </a:r>
            <a:r>
              <a:rPr lang="en-US" dirty="0"/>
              <a:t> &gt; 2}(x</a:t>
            </a:r>
            <a:r>
              <a:rPr lang="en-US" baseline="-25000" dirty="0"/>
              <a:t>i</a:t>
            </a:r>
            <a:r>
              <a:rPr lang="en-US" dirty="0"/>
              <a:t>-2) , σ</a:t>
            </a:r>
            <a:r>
              <a:rPr lang="en-US" baseline="30000" dirty="0"/>
              <a:t>2 </a:t>
            </a:r>
            <a:r>
              <a:rPr lang="en-US" dirty="0"/>
              <a:t>)</a:t>
            </a:r>
            <a:endParaRPr lang="en-US" baseline="-25000" dirty="0"/>
          </a:p>
          <a:p>
            <a:r>
              <a:rPr lang="en-US" dirty="0"/>
              <a:t>Step function: </a:t>
            </a:r>
          </a:p>
          <a:p>
            <a:pPr lvl="1"/>
            <a:r>
              <a:rPr lang="en-US" dirty="0"/>
              <a:t>Y</a:t>
            </a:r>
            <a:r>
              <a:rPr lang="en-US" baseline="-25000" dirty="0"/>
              <a:t>i</a:t>
            </a:r>
            <a:r>
              <a:rPr lang="en-US" dirty="0"/>
              <a:t> ~ N(β</a:t>
            </a:r>
            <a:r>
              <a:rPr lang="en-US" baseline="-25000" dirty="0"/>
              <a:t>0</a:t>
            </a:r>
            <a:r>
              <a:rPr lang="en-US" dirty="0"/>
              <a:t> + β</a:t>
            </a:r>
            <a:r>
              <a:rPr lang="en-US" baseline="-25000" dirty="0"/>
              <a:t>1</a:t>
            </a:r>
            <a:r>
              <a:rPr lang="en-US" dirty="0"/>
              <a:t>1{x</a:t>
            </a:r>
            <a:r>
              <a:rPr lang="en-US" baseline="-25000" dirty="0"/>
              <a:t>i</a:t>
            </a:r>
            <a:r>
              <a:rPr lang="en-US" dirty="0"/>
              <a:t> ∈ (0,1)} + β</a:t>
            </a:r>
            <a:r>
              <a:rPr lang="en-US" baseline="-25000" dirty="0"/>
              <a:t>2</a:t>
            </a:r>
            <a:r>
              <a:rPr lang="en-US" dirty="0"/>
              <a:t>1{x</a:t>
            </a:r>
            <a:r>
              <a:rPr lang="en-US" baseline="-25000" dirty="0"/>
              <a:t>i</a:t>
            </a:r>
            <a:r>
              <a:rPr lang="en-US" dirty="0"/>
              <a:t> ∈ (1,2)} + … , σ</a:t>
            </a:r>
            <a:r>
              <a:rPr lang="en-US" baseline="30000" dirty="0"/>
              <a:t>2 </a:t>
            </a:r>
            <a:r>
              <a:rPr lang="en-US" dirty="0"/>
              <a:t>)</a:t>
            </a:r>
          </a:p>
        </p:txBody>
      </p:sp>
      <p:cxnSp>
        <p:nvCxnSpPr>
          <p:cNvPr id="6" name="Straight Connector 5"/>
          <p:cNvCxnSpPr/>
          <p:nvPr/>
        </p:nvCxnSpPr>
        <p:spPr>
          <a:xfrm>
            <a:off x="2971800" y="4910653"/>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71800" y="6728279"/>
            <a:ext cx="1600200"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71800" y="6206053"/>
            <a:ext cx="800100" cy="5334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3771900" y="6118679"/>
            <a:ext cx="876300" cy="88720"/>
          </a:xfrm>
          <a:prstGeom prst="line">
            <a:avLst/>
          </a:prstGeom>
          <a:ln/>
        </p:spPr>
        <p:style>
          <a:lnRef idx="3">
            <a:schemeClr val="dk1"/>
          </a:lnRef>
          <a:fillRef idx="0">
            <a:schemeClr val="dk1"/>
          </a:fillRef>
          <a:effectRef idx="2">
            <a:schemeClr val="dk1"/>
          </a:effectRef>
          <a:fontRef idx="minor">
            <a:schemeClr val="tx1"/>
          </a:fontRef>
        </p:style>
      </p:cxnSp>
      <p:sp>
        <p:nvSpPr>
          <p:cNvPr id="18" name="Freeform 17"/>
          <p:cNvSpPr/>
          <p:nvPr/>
        </p:nvSpPr>
        <p:spPr>
          <a:xfrm>
            <a:off x="372208" y="5902733"/>
            <a:ext cx="1503485" cy="624417"/>
          </a:xfrm>
          <a:custGeom>
            <a:avLst/>
            <a:gdLst>
              <a:gd name="connsiteX0" fmla="*/ 0 w 1503485"/>
              <a:gd name="connsiteY0" fmla="*/ 26377 h 624417"/>
              <a:gd name="connsiteX1" fmla="*/ 123092 w 1503485"/>
              <a:gd name="connsiteY1" fmla="*/ 351692 h 624417"/>
              <a:gd name="connsiteX2" fmla="*/ 378069 w 1503485"/>
              <a:gd name="connsiteY2" fmla="*/ 545123 h 624417"/>
              <a:gd name="connsiteX3" fmla="*/ 668215 w 1503485"/>
              <a:gd name="connsiteY3" fmla="*/ 624253 h 624417"/>
              <a:gd name="connsiteX4" fmla="*/ 1081454 w 1503485"/>
              <a:gd name="connsiteY4" fmla="*/ 527538 h 624417"/>
              <a:gd name="connsiteX5" fmla="*/ 1371600 w 1503485"/>
              <a:gd name="connsiteY5" fmla="*/ 263769 h 624417"/>
              <a:gd name="connsiteX6" fmla="*/ 1503485 w 1503485"/>
              <a:gd name="connsiteY6" fmla="*/ 0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485" h="624417">
                <a:moveTo>
                  <a:pt x="0" y="26377"/>
                </a:moveTo>
                <a:cubicBezTo>
                  <a:pt x="30040" y="145805"/>
                  <a:pt x="60081" y="265234"/>
                  <a:pt x="123092" y="351692"/>
                </a:cubicBezTo>
                <a:cubicBezTo>
                  <a:pt x="186103" y="438150"/>
                  <a:pt x="287215" y="499696"/>
                  <a:pt x="378069" y="545123"/>
                </a:cubicBezTo>
                <a:cubicBezTo>
                  <a:pt x="468923" y="590550"/>
                  <a:pt x="550984" y="627184"/>
                  <a:pt x="668215" y="624253"/>
                </a:cubicBezTo>
                <a:cubicBezTo>
                  <a:pt x="785446" y="621322"/>
                  <a:pt x="964223" y="587619"/>
                  <a:pt x="1081454" y="527538"/>
                </a:cubicBezTo>
                <a:cubicBezTo>
                  <a:pt x="1198685" y="467457"/>
                  <a:pt x="1301262" y="351692"/>
                  <a:pt x="1371600" y="263769"/>
                </a:cubicBezTo>
                <a:cubicBezTo>
                  <a:pt x="1441939" y="175846"/>
                  <a:pt x="1472712" y="87923"/>
                  <a:pt x="1503485"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9" name="Straight Connector 18"/>
          <p:cNvCxnSpPr/>
          <p:nvPr/>
        </p:nvCxnSpPr>
        <p:spPr>
          <a:xfrm>
            <a:off x="152400" y="49530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52400" y="6770626"/>
            <a:ext cx="1600200"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633546" y="5585279"/>
            <a:ext cx="700454" cy="533400"/>
          </a:xfrm>
          <a:prstGeom prst="line">
            <a:avLst/>
          </a:prstGeom>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3976BD0-08C0-418F-86E0-4F1F0427A219}"/>
              </a:ext>
            </a:extLst>
          </p:cNvPr>
          <p:cNvCxnSpPr/>
          <p:nvPr/>
        </p:nvCxnSpPr>
        <p:spPr>
          <a:xfrm>
            <a:off x="6096000" y="4908271"/>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0C81C1-7B00-43B4-A4E9-AE9D4542052C}"/>
              </a:ext>
            </a:extLst>
          </p:cNvPr>
          <p:cNvCxnSpPr/>
          <p:nvPr/>
        </p:nvCxnSpPr>
        <p:spPr>
          <a:xfrm flipH="1" flipV="1">
            <a:off x="6096000" y="6725897"/>
            <a:ext cx="1600200"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8C5947-D6AD-4F47-A429-B57E9CF8427F}"/>
              </a:ext>
            </a:extLst>
          </p:cNvPr>
          <p:cNvCxnSpPr>
            <a:cxnSpLocks/>
          </p:cNvCxnSpPr>
          <p:nvPr/>
        </p:nvCxnSpPr>
        <p:spPr>
          <a:xfrm>
            <a:off x="6096000" y="6527150"/>
            <a:ext cx="611331"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AF28B2B-70A1-4C56-88E4-438C03A933C9}"/>
              </a:ext>
            </a:extLst>
          </p:cNvPr>
          <p:cNvCxnSpPr>
            <a:cxnSpLocks/>
          </p:cNvCxnSpPr>
          <p:nvPr/>
        </p:nvCxnSpPr>
        <p:spPr>
          <a:xfrm>
            <a:off x="6705600" y="6223022"/>
            <a:ext cx="611331"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9255E1B-093A-4CED-916A-2DDD9CAD5545}"/>
              </a:ext>
            </a:extLst>
          </p:cNvPr>
          <p:cNvCxnSpPr>
            <a:cxnSpLocks/>
          </p:cNvCxnSpPr>
          <p:nvPr/>
        </p:nvCxnSpPr>
        <p:spPr>
          <a:xfrm>
            <a:off x="7334251" y="5822671"/>
            <a:ext cx="61133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5134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1436</TotalTime>
  <Words>2542</Words>
  <Application>Microsoft Office PowerPoint</Application>
  <PresentationFormat>On-screen Show (4:3)</PresentationFormat>
  <Paragraphs>339</Paragraphs>
  <Slides>56</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Calibri</vt:lpstr>
      <vt:lpstr>Calibri Light</vt:lpstr>
      <vt:lpstr>Symbol</vt:lpstr>
      <vt:lpstr>Tahoma</vt:lpstr>
      <vt:lpstr>Times New Roman</vt:lpstr>
      <vt:lpstr>Wingdings</vt:lpstr>
      <vt:lpstr>Office Theme</vt:lpstr>
      <vt:lpstr>Equation</vt:lpstr>
      <vt:lpstr>Clip</vt:lpstr>
      <vt:lpstr>Chapter 15 Regression Modeling (Understanding interesting relationships between variables)</vt:lpstr>
      <vt:lpstr>Scatter Plots of Data with Various Correlation Coefficients</vt:lpstr>
      <vt:lpstr>Linear Regression Models</vt:lpstr>
      <vt:lpstr>Linear and Non-Linear Relationships</vt:lpstr>
      <vt:lpstr>PowerPoint Presentation</vt:lpstr>
      <vt:lpstr>PowerPoint Presentation</vt:lpstr>
      <vt:lpstr>Duration of CPR predicting survival</vt:lpstr>
      <vt:lpstr>Homework 0 on modelling</vt:lpstr>
      <vt:lpstr>Modeling non-linear relationships</vt:lpstr>
      <vt:lpstr>PowerPoint Presentation</vt:lpstr>
      <vt:lpstr>PowerPoint Presentation</vt:lpstr>
      <vt:lpstr>PowerPoint Presentation</vt:lpstr>
      <vt:lpstr>How to estimate parameters from the data</vt:lpstr>
      <vt:lpstr>Hypothesis testing</vt:lpstr>
      <vt:lpstr>Confidence intervals</vt:lpstr>
      <vt:lpstr>Qualitative checks on plausibility of model assumptions</vt:lpstr>
      <vt:lpstr>Residual =  observed - predicted</vt:lpstr>
      <vt:lpstr>Residual Analysis for Linearity</vt:lpstr>
      <vt:lpstr>Residual Analysis for  Homoscedasticity </vt:lpstr>
      <vt:lpstr>PowerPoint Presentation</vt:lpstr>
      <vt:lpstr>PowerPoint Presentation</vt:lpstr>
      <vt:lpstr>PowerPoint Presentation</vt:lpstr>
      <vt:lpstr>Homework 1 on modelling</vt:lpstr>
      <vt:lpstr>Avoiding Confounding</vt:lpstr>
      <vt:lpstr>Avoiding Confounding</vt:lpstr>
      <vt:lpstr>Controlling or adjusting for more variables</vt:lpstr>
      <vt:lpstr>multicollinearity</vt:lpstr>
      <vt:lpstr>What if my outcome is binary?</vt:lpstr>
      <vt:lpstr>How to interpret results from logistic regression</vt:lpstr>
      <vt:lpstr>Odds and odds ratios are not intuitive</vt:lpstr>
      <vt:lpstr>What distribution?</vt:lpstr>
      <vt:lpstr>Another look</vt:lpstr>
      <vt:lpstr>Yet another look</vt:lpstr>
      <vt:lpstr>Interpretation exercise 1</vt:lpstr>
      <vt:lpstr>Interpretation exercise 2</vt:lpstr>
      <vt:lpstr>Interpretation exercise 3</vt:lpstr>
      <vt:lpstr>Stopped here.</vt:lpstr>
      <vt:lpstr>Interpretation exercise 4</vt:lpstr>
      <vt:lpstr>Interpretation exercise 5</vt:lpstr>
      <vt:lpstr>Interpretation exercise 6</vt:lpstr>
      <vt:lpstr>Interpretation exercise 6</vt:lpstr>
      <vt:lpstr>Interpretation exercise 6</vt:lpstr>
      <vt:lpstr>Interpretation exercise 6</vt:lpstr>
      <vt:lpstr>Interpretation exercise 6</vt:lpstr>
      <vt:lpstr>Interpretation exercise 6</vt:lpstr>
      <vt:lpstr>Interpretation exercise 6</vt:lpstr>
      <vt:lpstr>Interpretation exercise 7</vt:lpstr>
      <vt:lpstr>PowerPoint Presentation</vt:lpstr>
      <vt:lpstr>PowerPoint Presentation</vt:lpstr>
      <vt:lpstr>A real example with modeling </vt:lpstr>
      <vt:lpstr>PowerPoint Presentation</vt:lpstr>
      <vt:lpstr>PowerPoint Presentation</vt:lpstr>
      <vt:lpstr>PowerPoint Presentation</vt:lpstr>
      <vt:lpstr>PowerPoint Presentation</vt:lpstr>
      <vt:lpstr>PowerPoint Presentation</vt:lpstr>
      <vt:lpstr>Homework</vt:lpstr>
    </vt:vector>
  </TitlesOfParts>
  <Company>Intermountain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dttruon1</dc:creator>
  <cp:lastModifiedBy>Ron Reeder</cp:lastModifiedBy>
  <cp:revision>129</cp:revision>
  <dcterms:created xsi:type="dcterms:W3CDTF">2012-11-26T23:09:07Z</dcterms:created>
  <dcterms:modified xsi:type="dcterms:W3CDTF">2021-12-01T04:19:20Z</dcterms:modified>
</cp:coreProperties>
</file>