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4.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3"/>
  </p:notesMasterIdLst>
  <p:sldIdLst>
    <p:sldId id="256" r:id="rId2"/>
    <p:sldId id="257" r:id="rId3"/>
    <p:sldId id="258" r:id="rId4"/>
    <p:sldId id="259" r:id="rId5"/>
    <p:sldId id="260" r:id="rId6"/>
    <p:sldId id="261" r:id="rId7"/>
    <p:sldId id="262" r:id="rId8"/>
    <p:sldId id="263" r:id="rId9"/>
    <p:sldId id="355" r:id="rId10"/>
    <p:sldId id="377" r:id="rId11"/>
    <p:sldId id="379" r:id="rId12"/>
    <p:sldId id="265" r:id="rId13"/>
    <p:sldId id="380" r:id="rId14"/>
    <p:sldId id="381" r:id="rId15"/>
    <p:sldId id="266" r:id="rId16"/>
    <p:sldId id="267" r:id="rId17"/>
    <p:sldId id="359" r:id="rId18"/>
    <p:sldId id="356" r:id="rId19"/>
    <p:sldId id="357" r:id="rId20"/>
    <p:sldId id="268" r:id="rId21"/>
    <p:sldId id="363" r:id="rId22"/>
    <p:sldId id="362" r:id="rId23"/>
    <p:sldId id="364" r:id="rId24"/>
    <p:sldId id="360" r:id="rId25"/>
    <p:sldId id="274" r:id="rId26"/>
    <p:sldId id="275" r:id="rId27"/>
    <p:sldId id="277" r:id="rId28"/>
    <p:sldId id="276" r:id="rId29"/>
    <p:sldId id="278" r:id="rId30"/>
    <p:sldId id="279" r:id="rId31"/>
    <p:sldId id="280" r:id="rId32"/>
    <p:sldId id="281" r:id="rId33"/>
    <p:sldId id="282" r:id="rId34"/>
    <p:sldId id="283" r:id="rId35"/>
    <p:sldId id="284" r:id="rId36"/>
    <p:sldId id="285" r:id="rId37"/>
    <p:sldId id="286" r:id="rId38"/>
    <p:sldId id="287" r:id="rId39"/>
    <p:sldId id="383" r:id="rId40"/>
    <p:sldId id="384" r:id="rId41"/>
    <p:sldId id="385" r:id="rId42"/>
    <p:sldId id="386" r:id="rId43"/>
    <p:sldId id="388" r:id="rId44"/>
    <p:sldId id="387" r:id="rId45"/>
    <p:sldId id="290" r:id="rId46"/>
    <p:sldId id="297" r:id="rId47"/>
    <p:sldId id="288" r:id="rId48"/>
    <p:sldId id="289" r:id="rId49"/>
    <p:sldId id="361" r:id="rId50"/>
    <p:sldId id="365" r:id="rId51"/>
    <p:sldId id="366" r:id="rId52"/>
    <p:sldId id="291" r:id="rId53"/>
    <p:sldId id="367" r:id="rId54"/>
    <p:sldId id="368" r:id="rId55"/>
    <p:sldId id="369" r:id="rId56"/>
    <p:sldId id="370" r:id="rId57"/>
    <p:sldId id="293" r:id="rId58"/>
    <p:sldId id="294" r:id="rId59"/>
    <p:sldId id="371" r:id="rId60"/>
    <p:sldId id="296" r:id="rId61"/>
    <p:sldId id="295" r:id="rId62"/>
    <p:sldId id="298" r:id="rId63"/>
    <p:sldId id="299" r:id="rId64"/>
    <p:sldId id="300" r:id="rId65"/>
    <p:sldId id="301" r:id="rId66"/>
    <p:sldId id="303" r:id="rId67"/>
    <p:sldId id="389" r:id="rId68"/>
    <p:sldId id="372" r:id="rId69"/>
    <p:sldId id="339" r:id="rId70"/>
    <p:sldId id="340" r:id="rId71"/>
    <p:sldId id="341" r:id="rId72"/>
    <p:sldId id="304" r:id="rId73"/>
    <p:sldId id="305" r:id="rId74"/>
    <p:sldId id="306" r:id="rId75"/>
    <p:sldId id="307" r:id="rId76"/>
    <p:sldId id="308" r:id="rId77"/>
    <p:sldId id="309" r:id="rId78"/>
    <p:sldId id="310" r:id="rId79"/>
    <p:sldId id="311" r:id="rId80"/>
    <p:sldId id="312" r:id="rId81"/>
    <p:sldId id="313" r:id="rId82"/>
    <p:sldId id="314" r:id="rId83"/>
    <p:sldId id="315" r:id="rId84"/>
    <p:sldId id="316" r:id="rId85"/>
    <p:sldId id="317" r:id="rId86"/>
    <p:sldId id="318" r:id="rId87"/>
    <p:sldId id="319" r:id="rId88"/>
    <p:sldId id="320" r:id="rId89"/>
    <p:sldId id="332" r:id="rId90"/>
    <p:sldId id="333" r:id="rId91"/>
    <p:sldId id="334" r:id="rId92"/>
    <p:sldId id="335" r:id="rId93"/>
    <p:sldId id="336" r:id="rId94"/>
    <p:sldId id="337" r:id="rId95"/>
    <p:sldId id="373" r:id="rId96"/>
    <p:sldId id="374" r:id="rId97"/>
    <p:sldId id="342" r:id="rId98"/>
    <p:sldId id="343" r:id="rId99"/>
    <p:sldId id="344" r:id="rId100"/>
    <p:sldId id="345" r:id="rId101"/>
    <p:sldId id="346" r:id="rId102"/>
    <p:sldId id="347" r:id="rId103"/>
    <p:sldId id="375" r:id="rId104"/>
    <p:sldId id="348" r:id="rId105"/>
    <p:sldId id="349" r:id="rId106"/>
    <p:sldId id="350" r:id="rId107"/>
    <p:sldId id="351" r:id="rId108"/>
    <p:sldId id="352" r:id="rId109"/>
    <p:sldId id="353" r:id="rId110"/>
    <p:sldId id="354" r:id="rId111"/>
    <p:sldId id="376"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76" autoAdjust="0"/>
  </p:normalViewPr>
  <p:slideViewPr>
    <p:cSldViewPr snapToGrid="0">
      <p:cViewPr varScale="1">
        <p:scale>
          <a:sx n="97" d="100"/>
          <a:sy n="97" d="100"/>
        </p:scale>
        <p:origin x="10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7FDFA0-28CB-4625-898C-C4EF51248121}"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981755-B5D8-4DC6-88C6-DA7602C1DFCF}" type="slidenum">
              <a:rPr lang="en-US" smtClean="0"/>
              <a:t>‹#›</a:t>
            </a:fld>
            <a:endParaRPr lang="en-US"/>
          </a:p>
        </p:txBody>
      </p:sp>
    </p:spTree>
    <p:extLst>
      <p:ext uri="{BB962C8B-B14F-4D97-AF65-F5344CB8AC3E}">
        <p14:creationId xmlns:p14="http://schemas.microsoft.com/office/powerpoint/2010/main" val="2146164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is from</a:t>
            </a:r>
            <a:r>
              <a:rPr lang="en-US" baseline="0" dirty="0"/>
              <a:t> the 2017-2018 academic, non-faculty statistician salary report by the American Statistical Association. </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5</a:t>
            </a:fld>
            <a:endParaRPr lang="en-US"/>
          </a:p>
        </p:txBody>
      </p:sp>
    </p:spTree>
    <p:extLst>
      <p:ext uri="{BB962C8B-B14F-4D97-AF65-F5344CB8AC3E}">
        <p14:creationId xmlns:p14="http://schemas.microsoft.com/office/powerpoint/2010/main" val="266913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1-pbinom(4,size</a:t>
            </a:r>
            <a:r>
              <a:rPr lang="en-US" baseline="0" dirty="0"/>
              <a:t> = 20, p=1/2) = 0.994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1-pbinom(5,size</a:t>
            </a:r>
            <a:r>
              <a:rPr lang="en-US" baseline="0" dirty="0"/>
              <a:t> = 20, p=1/2) = 0.979</a:t>
            </a:r>
            <a:endParaRPr lang="en-US" dirty="0"/>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16</a:t>
            </a:fld>
            <a:endParaRPr lang="en-US"/>
          </a:p>
        </p:txBody>
      </p:sp>
    </p:spTree>
    <p:extLst>
      <p:ext uri="{BB962C8B-B14F-4D97-AF65-F5344CB8AC3E}">
        <p14:creationId xmlns:p14="http://schemas.microsoft.com/office/powerpoint/2010/main" val="208503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P-value = 1-pbinom(10, size=20,p=0.20) = 0.0006.  </a:t>
            </a:r>
          </a:p>
        </p:txBody>
      </p:sp>
      <p:sp>
        <p:nvSpPr>
          <p:cNvPr id="4" name="Slide Number Placeholder 3"/>
          <p:cNvSpPr>
            <a:spLocks noGrp="1"/>
          </p:cNvSpPr>
          <p:nvPr>
            <p:ph type="sldNum" sz="quarter" idx="10"/>
          </p:nvPr>
        </p:nvSpPr>
        <p:spPr/>
        <p:txBody>
          <a:bodyPr/>
          <a:lstStyle/>
          <a:p>
            <a:fld id="{CD981755-B5D8-4DC6-88C6-DA7602C1DFCF}" type="slidenum">
              <a:rPr lang="en-US" smtClean="0"/>
              <a:t>17</a:t>
            </a:fld>
            <a:endParaRPr lang="en-US"/>
          </a:p>
        </p:txBody>
      </p:sp>
    </p:spTree>
    <p:extLst>
      <p:ext uri="{BB962C8B-B14F-4D97-AF65-F5344CB8AC3E}">
        <p14:creationId xmlns:p14="http://schemas.microsoft.com/office/powerpoint/2010/main" val="3353204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Is (93, 117) $k/year a valid 97.3% CI for the median young statistician salary if the distribution is continuous?
https://www.polleverywhere.com/multiple_choice_polls/r0MdaEcjK5TNHH5cJD4nJ</a:t>
            </a:r>
          </a:p>
        </p:txBody>
      </p:sp>
      <p:sp>
        <p:nvSpPr>
          <p:cNvPr id="4" name="Slide Number Placeholder 3"/>
          <p:cNvSpPr>
            <a:spLocks noGrp="1"/>
          </p:cNvSpPr>
          <p:nvPr>
            <p:ph type="sldNum" sz="quarter" idx="5"/>
          </p:nvPr>
        </p:nvSpPr>
        <p:spPr/>
        <p:txBody>
          <a:bodyPr/>
          <a:lstStyle/>
          <a:p>
            <a:fld id="{CD981755-B5D8-4DC6-88C6-DA7602C1DFCF}" type="slidenum">
              <a:rPr lang="en-US" smtClean="0"/>
              <a:t>18</a:t>
            </a:fld>
            <a:endParaRPr lang="en-US"/>
          </a:p>
        </p:txBody>
      </p:sp>
      <p:sp>
        <p:nvSpPr>
          <p:cNvPr id="5" name="TextBox 4">
            <a:extLst>
              <a:ext uri="{FF2B5EF4-FFF2-40B4-BE49-F238E27FC236}">
                <a16:creationId xmlns:a16="http://schemas.microsoft.com/office/drawing/2014/main" id="{579B8097-3E1B-43FD-ABDF-5D22466E72F4}"/>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62589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Is [93, 117] $k/year a valid 97.3% CI for the median young statistician salary if the distribution is not continuous?
https://www.polleverywhere.com/multiple_choice_polls/7hk65pXDzhKGN7dpQ6L9L</a:t>
            </a:r>
          </a:p>
        </p:txBody>
      </p:sp>
      <p:sp>
        <p:nvSpPr>
          <p:cNvPr id="4" name="Slide Number Placeholder 3"/>
          <p:cNvSpPr>
            <a:spLocks noGrp="1"/>
          </p:cNvSpPr>
          <p:nvPr>
            <p:ph type="sldNum" sz="quarter" idx="5"/>
          </p:nvPr>
        </p:nvSpPr>
        <p:spPr/>
        <p:txBody>
          <a:bodyPr/>
          <a:lstStyle/>
          <a:p>
            <a:fld id="{CD981755-B5D8-4DC6-88C6-DA7602C1DFCF}" type="slidenum">
              <a:rPr lang="en-US" smtClean="0"/>
              <a:t>19</a:t>
            </a:fld>
            <a:endParaRPr lang="en-US"/>
          </a:p>
        </p:txBody>
      </p:sp>
      <p:sp>
        <p:nvSpPr>
          <p:cNvPr id="5" name="TextBox 4">
            <a:extLst>
              <a:ext uri="{FF2B5EF4-FFF2-40B4-BE49-F238E27FC236}">
                <a16:creationId xmlns:a16="http://schemas.microsoft.com/office/drawing/2014/main" id="{BA455921-3935-48BD-95CB-7382826D809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34012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20</a:t>
            </a:fld>
            <a:endParaRPr lang="en-US"/>
          </a:p>
        </p:txBody>
      </p:sp>
    </p:spTree>
    <p:extLst>
      <p:ext uri="{BB962C8B-B14F-4D97-AF65-F5344CB8AC3E}">
        <p14:creationId xmlns:p14="http://schemas.microsoft.com/office/powerpoint/2010/main" val="3897797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sometimes considered</a:t>
            </a:r>
            <a:r>
              <a:rPr lang="en-US" baseline="0" dirty="0"/>
              <a:t> a test of the equality of means (or medians), though it is possible that the p-value would be low even when the means or medians are the same due to other asymmetry in the difference.  This test is certainly most powerful for differences in location.  It is a test of whether the high values (in absolute value) systematically are negative vs. positive.  If so, the null is likely to be rejected.</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32</a:t>
            </a:fld>
            <a:endParaRPr lang="en-US"/>
          </a:p>
        </p:txBody>
      </p:sp>
    </p:spTree>
    <p:extLst>
      <p:ext uri="{BB962C8B-B14F-4D97-AF65-F5344CB8AC3E}">
        <p14:creationId xmlns:p14="http://schemas.microsoft.com/office/powerpoint/2010/main" val="40416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36</a:t>
            </a:fld>
            <a:endParaRPr lang="en-US"/>
          </a:p>
        </p:txBody>
      </p:sp>
    </p:spTree>
    <p:extLst>
      <p:ext uri="{BB962C8B-B14F-4D97-AF65-F5344CB8AC3E}">
        <p14:creationId xmlns:p14="http://schemas.microsoft.com/office/powerpoint/2010/main" val="3399136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null hypothesis every configuration of negative and positive ranks is equally likely. </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37</a:t>
            </a:fld>
            <a:endParaRPr lang="en-US"/>
          </a:p>
        </p:txBody>
      </p:sp>
    </p:spTree>
    <p:extLst>
      <p:ext uri="{BB962C8B-B14F-4D97-AF65-F5344CB8AC3E}">
        <p14:creationId xmlns:p14="http://schemas.microsoft.com/office/powerpoint/2010/main" val="322492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alternative is that</a:t>
            </a:r>
            <a:r>
              <a:rPr lang="en-US" baseline="0" dirty="0"/>
              <a:t> mean(x) &gt; mean(y), then</a:t>
            </a:r>
            <a:r>
              <a:rPr lang="en-US" dirty="0"/>
              <a:t> P-value</a:t>
            </a:r>
            <a:r>
              <a:rPr lang="en-US" baseline="0" dirty="0"/>
              <a:t> = P(</a:t>
            </a:r>
            <a:r>
              <a:rPr lang="en-US" sz="1200" kern="1200" dirty="0">
                <a:solidFill>
                  <a:schemeClr val="tx1"/>
                </a:solidFill>
                <a:effectLst/>
                <a:latin typeface="+mn-lt"/>
                <a:ea typeface="+mn-ea"/>
                <a:cs typeface="+mn-cs"/>
              </a:rPr>
              <a:t>≥ 1</a:t>
            </a:r>
            <a:r>
              <a:rPr lang="en-US" baseline="0" dirty="0"/>
              <a:t> | null) = 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alternative is that</a:t>
            </a:r>
            <a:r>
              <a:rPr lang="en-US" baseline="0" dirty="0"/>
              <a:t> mean(x) </a:t>
            </a:r>
            <a:r>
              <a:rPr lang="en-US" sz="1200" kern="1200" dirty="0">
                <a:solidFill>
                  <a:schemeClr val="tx1"/>
                </a:solidFill>
                <a:effectLst/>
                <a:latin typeface="+mn-lt"/>
                <a:ea typeface="+mn-ea"/>
                <a:cs typeface="+mn-cs"/>
              </a:rPr>
              <a:t>≠</a:t>
            </a:r>
            <a:r>
              <a:rPr lang="en-US" baseline="0" dirty="0"/>
              <a:t> mean(y), then</a:t>
            </a:r>
            <a:r>
              <a:rPr lang="en-US" dirty="0"/>
              <a:t> P-value</a:t>
            </a:r>
            <a:r>
              <a:rPr lang="en-US" baseline="0" dirty="0"/>
              <a:t> = P(</a:t>
            </a:r>
            <a:r>
              <a:rPr lang="en-US" sz="1200" kern="1200" dirty="0">
                <a:solidFill>
                  <a:schemeClr val="tx1"/>
                </a:solidFill>
                <a:effectLst/>
                <a:latin typeface="+mn-lt"/>
                <a:ea typeface="+mn-ea"/>
                <a:cs typeface="+mn-cs"/>
              </a:rPr>
              <a:t>≤ 1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5 </a:t>
            </a:r>
            <a:r>
              <a:rPr lang="en-US" baseline="0" dirty="0"/>
              <a:t>| null) = 2/8 + 2/8 = 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that the null and alternative can only be specified with mean/median if we additionally assume that the differences are symmetric about some point (not necessarily zero). Then we are essentially testing whether the point they are symmetric about is zero or not.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38</a:t>
            </a:fld>
            <a:endParaRPr lang="en-US"/>
          </a:p>
        </p:txBody>
      </p:sp>
    </p:spTree>
    <p:extLst>
      <p:ext uri="{BB962C8B-B14F-4D97-AF65-F5344CB8AC3E}">
        <p14:creationId xmlns:p14="http://schemas.microsoft.com/office/powerpoint/2010/main" val="399287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41</a:t>
            </a:fld>
            <a:endParaRPr lang="en-US"/>
          </a:p>
        </p:txBody>
      </p:sp>
    </p:spTree>
    <p:extLst>
      <p:ext uri="{BB962C8B-B14F-4D97-AF65-F5344CB8AC3E}">
        <p14:creationId xmlns:p14="http://schemas.microsoft.com/office/powerpoint/2010/main" val="397925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data is actually for a biostatistic</a:t>
            </a:r>
            <a:r>
              <a:rPr lang="en-US" baseline="0" dirty="0"/>
              <a:t>s department.  A statistics department would pay less than this.  A math department would pay less still, and industry would pay more.  Essentially, you earn more the more applied the work is.</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a:t>
            </a:fld>
            <a:endParaRPr lang="en-US"/>
          </a:p>
        </p:txBody>
      </p:sp>
    </p:spTree>
    <p:extLst>
      <p:ext uri="{BB962C8B-B14F-4D97-AF65-F5344CB8AC3E}">
        <p14:creationId xmlns:p14="http://schemas.microsoft.com/office/powerpoint/2010/main" val="2250844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null hypothesis every configuration of negative and positive ranks is equally likely. </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42</a:t>
            </a:fld>
            <a:endParaRPr lang="en-US"/>
          </a:p>
        </p:txBody>
      </p:sp>
    </p:spTree>
    <p:extLst>
      <p:ext uri="{BB962C8B-B14F-4D97-AF65-F5344CB8AC3E}">
        <p14:creationId xmlns:p14="http://schemas.microsoft.com/office/powerpoint/2010/main" val="2981272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alternative is that</a:t>
            </a:r>
            <a:r>
              <a:rPr lang="en-US" baseline="0" dirty="0"/>
              <a:t> mean(x) &gt; mean(y), then</a:t>
            </a:r>
            <a:r>
              <a:rPr lang="en-US" dirty="0"/>
              <a:t> P-value</a:t>
            </a:r>
            <a:r>
              <a:rPr lang="en-US" baseline="0" dirty="0"/>
              <a:t> = P(</a:t>
            </a:r>
            <a:r>
              <a:rPr lang="en-US" sz="1200" kern="1200" dirty="0">
                <a:solidFill>
                  <a:schemeClr val="tx1"/>
                </a:solidFill>
                <a:effectLst/>
                <a:latin typeface="+mn-lt"/>
                <a:ea typeface="+mn-ea"/>
                <a:cs typeface="+mn-cs"/>
              </a:rPr>
              <a:t>≥ 1</a:t>
            </a:r>
            <a:r>
              <a:rPr lang="en-US" baseline="0" dirty="0"/>
              <a:t> | null) = 7/8.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alternative is that</a:t>
            </a:r>
            <a:r>
              <a:rPr lang="en-US" baseline="0" dirty="0"/>
              <a:t> mean(x) </a:t>
            </a:r>
            <a:r>
              <a:rPr lang="en-US" sz="1200" kern="1200" dirty="0">
                <a:solidFill>
                  <a:schemeClr val="tx1"/>
                </a:solidFill>
                <a:effectLst/>
                <a:latin typeface="+mn-lt"/>
                <a:ea typeface="+mn-ea"/>
                <a:cs typeface="+mn-cs"/>
              </a:rPr>
              <a:t>≠</a:t>
            </a:r>
            <a:r>
              <a:rPr lang="en-US" baseline="0" dirty="0"/>
              <a:t> mean(y), then</a:t>
            </a:r>
            <a:r>
              <a:rPr lang="en-US" dirty="0"/>
              <a:t> P-value</a:t>
            </a:r>
            <a:r>
              <a:rPr lang="en-US" baseline="0" dirty="0"/>
              <a:t> = P(</a:t>
            </a:r>
            <a:r>
              <a:rPr lang="en-US" sz="1200" kern="1200" dirty="0">
                <a:solidFill>
                  <a:schemeClr val="tx1"/>
                </a:solidFill>
                <a:effectLst/>
                <a:latin typeface="+mn-lt"/>
                <a:ea typeface="+mn-ea"/>
                <a:cs typeface="+mn-cs"/>
              </a:rPr>
              <a:t>≤ 1 or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5 </a:t>
            </a:r>
            <a:r>
              <a:rPr lang="en-US" baseline="0" dirty="0"/>
              <a:t>| null) = 2/8 + 2/8 = ½.</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that the null and alternative can only be specified with mean/median if we additionally assume that the differences are symmetric about some point (not necessarily zero). Then we are essentially testing whether the point they are symmetric about is zero or not.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44</a:t>
            </a:fld>
            <a:endParaRPr lang="en-US"/>
          </a:p>
        </p:txBody>
      </p:sp>
    </p:spTree>
    <p:extLst>
      <p:ext uri="{BB962C8B-B14F-4D97-AF65-F5344CB8AC3E}">
        <p14:creationId xmlns:p14="http://schemas.microsoft.com/office/powerpoint/2010/main" val="1619198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45</a:t>
            </a:fld>
            <a:endParaRPr lang="en-US"/>
          </a:p>
        </p:txBody>
      </p:sp>
    </p:spTree>
    <p:extLst>
      <p:ext uri="{BB962C8B-B14F-4D97-AF65-F5344CB8AC3E}">
        <p14:creationId xmlns:p14="http://schemas.microsoft.com/office/powerpoint/2010/main" val="9444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that for the calculation of the expectation, it is important that the two components are independent so that the expected value of the product is the product of the expected value.</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47</a:t>
            </a:fld>
            <a:endParaRPr lang="en-US"/>
          </a:p>
        </p:txBody>
      </p:sp>
    </p:spTree>
    <p:extLst>
      <p:ext uri="{BB962C8B-B14F-4D97-AF65-F5344CB8AC3E}">
        <p14:creationId xmlns:p14="http://schemas.microsoft.com/office/powerpoint/2010/main" val="36784242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if you use the</a:t>
            </a:r>
            <a:r>
              <a:rPr lang="en-US" baseline="0" dirty="0"/>
              <a:t> normal approximation for the signed rank test, it is still less sensitive to outliers.</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48</a:t>
            </a:fld>
            <a:endParaRPr lang="en-US"/>
          </a:p>
        </p:txBody>
      </p:sp>
    </p:spTree>
    <p:extLst>
      <p:ext uri="{BB962C8B-B14F-4D97-AF65-F5344CB8AC3E}">
        <p14:creationId xmlns:p14="http://schemas.microsoft.com/office/powerpoint/2010/main" val="191140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summing the positive ranks provides a test statistic that is more powerful that simply counting the number of positive differences, what about summing the positive differences themselves?  Yes. However, the impact of outliers is different.</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52</a:t>
            </a:fld>
            <a:endParaRPr lang="en-US"/>
          </a:p>
        </p:txBody>
      </p:sp>
    </p:spTree>
    <p:extLst>
      <p:ext uri="{BB962C8B-B14F-4D97-AF65-F5344CB8AC3E}">
        <p14:creationId xmlns:p14="http://schemas.microsoft.com/office/powerpoint/2010/main" val="9178260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For the example with surveys before and after watching a political advertisement, which test would you use?
https://www.polleverywhere.com/multiple_choice_polls/EHEQJ3EuTOIg74qQhppQy</a:t>
            </a:r>
          </a:p>
        </p:txBody>
      </p:sp>
      <p:sp>
        <p:nvSpPr>
          <p:cNvPr id="4" name="Slide Number Placeholder 3"/>
          <p:cNvSpPr>
            <a:spLocks noGrp="1"/>
          </p:cNvSpPr>
          <p:nvPr>
            <p:ph type="sldNum" sz="quarter" idx="5"/>
          </p:nvPr>
        </p:nvSpPr>
        <p:spPr/>
        <p:txBody>
          <a:bodyPr/>
          <a:lstStyle/>
          <a:p>
            <a:fld id="{CD981755-B5D8-4DC6-88C6-DA7602C1DFCF}" type="slidenum">
              <a:rPr lang="en-US" smtClean="0"/>
              <a:t>53</a:t>
            </a:fld>
            <a:endParaRPr lang="en-US"/>
          </a:p>
        </p:txBody>
      </p:sp>
      <p:sp>
        <p:nvSpPr>
          <p:cNvPr id="5" name="TextBox 4">
            <a:extLst>
              <a:ext uri="{FF2B5EF4-FFF2-40B4-BE49-F238E27FC236}">
                <a16:creationId xmlns:a16="http://schemas.microsoft.com/office/drawing/2014/main" id="{56722FE8-E407-443B-9467-79FFA656CC0F}"/>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58606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54</a:t>
            </a:fld>
            <a:endParaRPr lang="en-US"/>
          </a:p>
        </p:txBody>
      </p:sp>
    </p:spTree>
    <p:extLst>
      <p:ext uri="{BB962C8B-B14F-4D97-AF65-F5344CB8AC3E}">
        <p14:creationId xmlns:p14="http://schemas.microsoft.com/office/powerpoint/2010/main" val="50120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null hypothesis every configuration of negative and positive ranks is equally likely. </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55</a:t>
            </a:fld>
            <a:endParaRPr lang="en-US"/>
          </a:p>
        </p:txBody>
      </p:sp>
    </p:spTree>
    <p:extLst>
      <p:ext uri="{BB962C8B-B14F-4D97-AF65-F5344CB8AC3E}">
        <p14:creationId xmlns:p14="http://schemas.microsoft.com/office/powerpoint/2010/main" val="2325392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Under the null hypothesis every configuration of negative and positive ranks is equally likely. </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56</a:t>
            </a:fld>
            <a:endParaRPr lang="en-US"/>
          </a:p>
        </p:txBody>
      </p:sp>
    </p:spTree>
    <p:extLst>
      <p:ext uri="{BB962C8B-B14F-4D97-AF65-F5344CB8AC3E}">
        <p14:creationId xmlns:p14="http://schemas.microsoft.com/office/powerpoint/2010/main" val="113575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P-value = 1-pbinom(10, size=20,p=1/2) = 0.412.  Notice that 10 is used rather than 11 since we want the probability that</a:t>
            </a:r>
            <a:r>
              <a:rPr lang="en-US" baseline="0" dirty="0"/>
              <a:t> the test statistic would be larger than or equal to 11, so we take 1 minus the probability that it would be 10 or less under the null.</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8</a:t>
            </a:fld>
            <a:endParaRPr lang="en-US"/>
          </a:p>
        </p:txBody>
      </p:sp>
    </p:spTree>
    <p:extLst>
      <p:ext uri="{BB962C8B-B14F-4D97-AF65-F5344CB8AC3E}">
        <p14:creationId xmlns:p14="http://schemas.microsoft.com/office/powerpoint/2010/main" val="15728999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considering that is</a:t>
            </a:r>
            <a:r>
              <a:rPr lang="en-US" baseline="0" dirty="0"/>
              <a:t> what it is powerful to detect, how wrong is that really?  Why not call it a test of means though?  Simply because both are not greatly affected by outliers—that it.</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60</a:t>
            </a:fld>
            <a:endParaRPr lang="en-US"/>
          </a:p>
        </p:txBody>
      </p:sp>
    </p:spTree>
    <p:extLst>
      <p:ext uri="{BB962C8B-B14F-4D97-AF65-F5344CB8AC3E}">
        <p14:creationId xmlns:p14="http://schemas.microsoft.com/office/powerpoint/2010/main" val="7322735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a:t>
            </a:r>
            <a:r>
              <a:rPr lang="en-US" baseline="0" dirty="0"/>
              <a:t> tests, as you can see from U, are asymptotically normal.  The asymptotic mean and variances can be found in the book if needed.  You can also see from U why we state a one-sided alternative in the way that we do.</a:t>
            </a:r>
          </a:p>
          <a:p>
            <a:endParaRPr lang="en-US" baseline="0" dirty="0"/>
          </a:p>
          <a:p>
            <a:r>
              <a:rPr lang="en-US" baseline="0" dirty="0"/>
              <a:t>Note the for the U statistic, you should give a half point when X = Y, in order to be consistent with out we describe handling ties next.</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61</a:t>
            </a:fld>
            <a:endParaRPr lang="en-US"/>
          </a:p>
        </p:txBody>
      </p:sp>
    </p:spTree>
    <p:extLst>
      <p:ext uri="{BB962C8B-B14F-4D97-AF65-F5344CB8AC3E}">
        <p14:creationId xmlns:p14="http://schemas.microsoft.com/office/powerpoint/2010/main" val="262160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62</a:t>
            </a:fld>
            <a:endParaRPr lang="en-US"/>
          </a:p>
        </p:txBody>
      </p:sp>
    </p:spTree>
    <p:extLst>
      <p:ext uri="{BB962C8B-B14F-4D97-AF65-F5344CB8AC3E}">
        <p14:creationId xmlns:p14="http://schemas.microsoft.com/office/powerpoint/2010/main" val="10888302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sample is too large to do reasonably by hand,</a:t>
            </a:r>
            <a:r>
              <a:rPr lang="en-US" baseline="0" dirty="0"/>
              <a:t> but you could certainly be asked to compute the outcome of the test statistic </a:t>
            </a:r>
            <a:endParaRPr lang="en-US" dirty="0"/>
          </a:p>
          <a:p>
            <a:endParaRPr lang="en-US" dirty="0"/>
          </a:p>
          <a:p>
            <a:r>
              <a:rPr lang="en-US" dirty="0"/>
              <a:t>Code to perform test: </a:t>
            </a:r>
          </a:p>
          <a:p>
            <a:endParaRPr lang="en-US" dirty="0"/>
          </a:p>
          <a:p>
            <a:r>
              <a:rPr lang="en-US" dirty="0"/>
              <a:t>data a;</a:t>
            </a:r>
          </a:p>
          <a:p>
            <a:r>
              <a:rPr lang="en-US" dirty="0"/>
              <a:t>	group = 1;</a:t>
            </a:r>
          </a:p>
          <a:p>
            <a:r>
              <a:rPr lang="en-US" dirty="0"/>
              <a:t>	x = 7; output;</a:t>
            </a:r>
          </a:p>
          <a:p>
            <a:r>
              <a:rPr lang="en-US" dirty="0"/>
              <a:t>	x = 14; output;</a:t>
            </a:r>
          </a:p>
          <a:p>
            <a:r>
              <a:rPr lang="en-US" dirty="0"/>
              <a:t>	x = 21; output;</a:t>
            </a:r>
          </a:p>
          <a:p>
            <a:r>
              <a:rPr lang="en-US" dirty="0"/>
              <a:t>	x = 23; output;</a:t>
            </a:r>
          </a:p>
          <a:p>
            <a:r>
              <a:rPr lang="en-US" dirty="0"/>
              <a:t>	x = 47; output;</a:t>
            </a:r>
          </a:p>
          <a:p>
            <a:r>
              <a:rPr lang="en-US" dirty="0"/>
              <a:t>	x = 62; output;</a:t>
            </a:r>
          </a:p>
          <a:p>
            <a:r>
              <a:rPr lang="en-US" dirty="0"/>
              <a:t>	x = 71; output;</a:t>
            </a:r>
          </a:p>
          <a:p>
            <a:r>
              <a:rPr lang="en-US" dirty="0"/>
              <a:t>	x = 87; output;</a:t>
            </a:r>
          </a:p>
          <a:p>
            <a:r>
              <a:rPr lang="en-US" dirty="0"/>
              <a:t>	x = 120; output;</a:t>
            </a:r>
          </a:p>
          <a:p>
            <a:r>
              <a:rPr lang="en-US" dirty="0"/>
              <a:t>	x = 225; output;</a:t>
            </a:r>
          </a:p>
          <a:p>
            <a:r>
              <a:rPr lang="en-US" dirty="0"/>
              <a:t>	x = 246; output;</a:t>
            </a:r>
          </a:p>
          <a:p>
            <a:r>
              <a:rPr lang="en-US" dirty="0"/>
              <a:t>	x = 261; output;</a:t>
            </a:r>
          </a:p>
          <a:p>
            <a:r>
              <a:rPr lang="en-US" dirty="0"/>
              <a:t>	group = 2;</a:t>
            </a:r>
          </a:p>
          <a:p>
            <a:r>
              <a:rPr lang="en-US" dirty="0"/>
              <a:t>	x = 33; output;</a:t>
            </a:r>
          </a:p>
          <a:p>
            <a:r>
              <a:rPr lang="en-US" dirty="0"/>
              <a:t>	x = 47; output;</a:t>
            </a:r>
          </a:p>
          <a:p>
            <a:r>
              <a:rPr lang="en-US" dirty="0"/>
              <a:t>	x = 55; output;</a:t>
            </a:r>
          </a:p>
          <a:p>
            <a:r>
              <a:rPr lang="en-US" dirty="0"/>
              <a:t>	x = 56; output;</a:t>
            </a:r>
          </a:p>
          <a:p>
            <a:r>
              <a:rPr lang="en-US" dirty="0"/>
              <a:t>	x = 104; output;</a:t>
            </a:r>
          </a:p>
          <a:p>
            <a:r>
              <a:rPr lang="en-US" dirty="0"/>
              <a:t>	x = 176; output;</a:t>
            </a:r>
          </a:p>
          <a:p>
            <a:r>
              <a:rPr lang="en-US" dirty="0"/>
              <a:t>	x = 182; output;</a:t>
            </a:r>
          </a:p>
          <a:p>
            <a:r>
              <a:rPr lang="en-US" dirty="0"/>
              <a:t>	x = 220; output;</a:t>
            </a:r>
          </a:p>
          <a:p>
            <a:r>
              <a:rPr lang="en-US" dirty="0"/>
              <a:t>	x = 239; output;</a:t>
            </a:r>
          </a:p>
          <a:p>
            <a:r>
              <a:rPr lang="en-US" dirty="0"/>
              <a:t>	x = 246; output;</a:t>
            </a:r>
          </a:p>
          <a:p>
            <a:r>
              <a:rPr lang="en-US" dirty="0"/>
              <a:t>	x = 320; output;</a:t>
            </a:r>
          </a:p>
          <a:p>
            <a:r>
              <a:rPr lang="en-US" dirty="0"/>
              <a:t>run;</a:t>
            </a:r>
          </a:p>
          <a:p>
            <a:endParaRPr lang="en-US" dirty="0"/>
          </a:p>
          <a:p>
            <a:r>
              <a:rPr lang="en-US" dirty="0" err="1"/>
              <a:t>proc</a:t>
            </a:r>
            <a:r>
              <a:rPr lang="en-US" dirty="0"/>
              <a:t> npar1way data = a </a:t>
            </a:r>
            <a:r>
              <a:rPr lang="en-US" dirty="0" err="1"/>
              <a:t>wilcoxon</a:t>
            </a:r>
            <a:r>
              <a:rPr lang="en-US" dirty="0"/>
              <a:t>;</a:t>
            </a:r>
          </a:p>
          <a:p>
            <a:r>
              <a:rPr lang="en-US" dirty="0"/>
              <a:t>	class group;</a:t>
            </a:r>
          </a:p>
          <a:p>
            <a:r>
              <a:rPr lang="en-US" dirty="0"/>
              <a:t>	</a:t>
            </a:r>
            <a:r>
              <a:rPr lang="en-US" dirty="0" err="1"/>
              <a:t>var</a:t>
            </a:r>
            <a:r>
              <a:rPr lang="en-US" dirty="0"/>
              <a:t> x;</a:t>
            </a:r>
          </a:p>
          <a:p>
            <a:r>
              <a:rPr lang="en-US" dirty="0"/>
              <a:t>run;</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63</a:t>
            </a:fld>
            <a:endParaRPr lang="en-US"/>
          </a:p>
        </p:txBody>
      </p:sp>
    </p:spTree>
    <p:extLst>
      <p:ext uri="{BB962C8B-B14F-4D97-AF65-F5344CB8AC3E}">
        <p14:creationId xmlns:p14="http://schemas.microsoft.com/office/powerpoint/2010/main" val="3275061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64</a:t>
            </a:fld>
            <a:endParaRPr lang="en-US"/>
          </a:p>
        </p:txBody>
      </p:sp>
    </p:spTree>
    <p:extLst>
      <p:ext uri="{BB962C8B-B14F-4D97-AF65-F5344CB8AC3E}">
        <p14:creationId xmlns:p14="http://schemas.microsoft.com/office/powerpoint/2010/main" val="2241919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P-value (two-sided) = 0.40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sided?</a:t>
            </a:r>
          </a:p>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65</a:t>
            </a:fld>
            <a:endParaRPr lang="en-US"/>
          </a:p>
        </p:txBody>
      </p:sp>
    </p:spTree>
    <p:extLst>
      <p:ext uri="{BB962C8B-B14F-4D97-AF65-F5344CB8AC3E}">
        <p14:creationId xmlns:p14="http://schemas.microsoft.com/office/powerpoint/2010/main" val="40635451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P-value (1-sided) = 1/(</a:t>
            </a:r>
            <a:r>
              <a:rPr lang="en-US" baseline="0" dirty="0"/>
              <a:t>12 choose 3).</a:t>
            </a:r>
          </a:p>
          <a:p>
            <a:r>
              <a:rPr lang="en-US" dirty="0"/>
              <a:t>P-value (2-sided) = 2/(</a:t>
            </a:r>
            <a:r>
              <a:rPr lang="en-US" baseline="0" dirty="0"/>
              <a:t>12 choose 3).</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66</a:t>
            </a:fld>
            <a:endParaRPr lang="en-US"/>
          </a:p>
        </p:txBody>
      </p:sp>
    </p:spTree>
    <p:extLst>
      <p:ext uri="{BB962C8B-B14F-4D97-AF65-F5344CB8AC3E}">
        <p14:creationId xmlns:p14="http://schemas.microsoft.com/office/powerpoint/2010/main" val="1243156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81755-B5D8-4DC6-88C6-DA7602C1DFCF}" type="slidenum">
              <a:rPr lang="en-US" smtClean="0"/>
              <a:t>67</a:t>
            </a:fld>
            <a:endParaRPr lang="en-US"/>
          </a:p>
        </p:txBody>
      </p:sp>
    </p:spTree>
    <p:extLst>
      <p:ext uri="{BB962C8B-B14F-4D97-AF65-F5344CB8AC3E}">
        <p14:creationId xmlns:p14="http://schemas.microsoft.com/office/powerpoint/2010/main" val="21960917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Difference in averages (NZT – Placebo)= 115 – 99 = 16.</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70</a:t>
            </a:fld>
            <a:endParaRPr lang="en-US"/>
          </a:p>
        </p:txBody>
      </p:sp>
    </p:spTree>
    <p:extLst>
      <p:ext uri="{BB962C8B-B14F-4D97-AF65-F5344CB8AC3E}">
        <p14:creationId xmlns:p14="http://schemas.microsoft.com/office/powerpoint/2010/main" val="181001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are there?  Well, 12, but</a:t>
            </a:r>
            <a:r>
              <a:rPr lang="en-US" baseline="0" dirty="0"/>
              <a:t> they come in pairs.  For every permutation, there’s another permutation with the exact same arrangement of placebo and NZT.  So you could look just at 6.</a:t>
            </a:r>
          </a:p>
          <a:p>
            <a:endParaRPr lang="en-US" baseline="0" dirty="0"/>
          </a:p>
          <a:p>
            <a:r>
              <a:rPr lang="en-US" dirty="0"/>
              <a:t>Note</a:t>
            </a:r>
            <a:r>
              <a:rPr lang="en-US" baseline="0" dirty="0"/>
              <a:t> that under the null hypothesis, every permutation and therefore every test statistic is equally likely.  </a:t>
            </a:r>
          </a:p>
          <a:p>
            <a:endParaRPr lang="en-US" baseline="0" dirty="0"/>
          </a:p>
          <a:p>
            <a:r>
              <a:rPr lang="en-US" baseline="0" dirty="0"/>
              <a:t>Consider adding an additional slide with the details worked out (a table for each permutation).</a:t>
            </a:r>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71</a:t>
            </a:fld>
            <a:endParaRPr lang="en-US"/>
          </a:p>
        </p:txBody>
      </p:sp>
    </p:spTree>
    <p:extLst>
      <p:ext uri="{BB962C8B-B14F-4D97-AF65-F5344CB8AC3E}">
        <p14:creationId xmlns:p14="http://schemas.microsoft.com/office/powerpoint/2010/main" val="2950508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Would the methodology of the previous example be sound if 90% of new statisticians earn 100k/year?
https://www.polleverywhere.com/multiple_choice_polls/LDXRBjT99t5C0YkyQy9qb</a:t>
            </a:r>
          </a:p>
        </p:txBody>
      </p:sp>
      <p:sp>
        <p:nvSpPr>
          <p:cNvPr id="4" name="Slide Number Placeholder 3"/>
          <p:cNvSpPr>
            <a:spLocks noGrp="1"/>
          </p:cNvSpPr>
          <p:nvPr>
            <p:ph type="sldNum" sz="quarter" idx="5"/>
          </p:nvPr>
        </p:nvSpPr>
        <p:spPr/>
        <p:txBody>
          <a:bodyPr/>
          <a:lstStyle/>
          <a:p>
            <a:fld id="{CD981755-B5D8-4DC6-88C6-DA7602C1DFCF}" type="slidenum">
              <a:rPr lang="en-US" smtClean="0"/>
              <a:t>9</a:t>
            </a:fld>
            <a:endParaRPr lang="en-US"/>
          </a:p>
        </p:txBody>
      </p:sp>
      <p:sp>
        <p:nvSpPr>
          <p:cNvPr id="5" name="TextBox 4">
            <a:extLst>
              <a:ext uri="{FF2B5EF4-FFF2-40B4-BE49-F238E27FC236}">
                <a16:creationId xmlns:a16="http://schemas.microsoft.com/office/drawing/2014/main" id="{8612AA28-C659-4215-A43B-500707BE071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915699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Dilated</a:t>
            </a:r>
            <a:r>
              <a:rPr lang="en-US" baseline="0" dirty="0"/>
              <a:t> ventricles – Wikipedia</a:t>
            </a:r>
          </a:p>
          <a:p>
            <a:pPr marL="171450" indent="-171450">
              <a:buFont typeface="Arial" panose="020B0604020202020204" pitchFamily="34" charset="0"/>
              <a:buChar char="•"/>
            </a:pPr>
            <a:r>
              <a:rPr lang="en-US" baseline="0" dirty="0"/>
              <a:t>Atrial – to the atrium of the heart</a:t>
            </a:r>
          </a:p>
          <a:p>
            <a:pPr marL="171450" indent="-171450">
              <a:buFont typeface="Arial" panose="020B0604020202020204" pitchFamily="34" charset="0"/>
              <a:buChar char="•"/>
            </a:pPr>
            <a:r>
              <a:rPr lang="en-US" baseline="0" dirty="0"/>
              <a:t>Pleural – to the pleural space (surrounding the lungs)</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77</a:t>
            </a:fld>
            <a:endParaRPr lang="en-US"/>
          </a:p>
        </p:txBody>
      </p:sp>
    </p:spTree>
    <p:extLst>
      <p:ext uri="{BB962C8B-B14F-4D97-AF65-F5344CB8AC3E}">
        <p14:creationId xmlns:p14="http://schemas.microsoft.com/office/powerpoint/2010/main" val="34423661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79</a:t>
            </a:fld>
            <a:endParaRPr lang="en-US"/>
          </a:p>
        </p:txBody>
      </p:sp>
    </p:spTree>
    <p:extLst>
      <p:ext uri="{BB962C8B-B14F-4D97-AF65-F5344CB8AC3E}">
        <p14:creationId xmlns:p14="http://schemas.microsoft.com/office/powerpoint/2010/main" val="14857324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82</a:t>
            </a:fld>
            <a:endParaRPr lang="en-US"/>
          </a:p>
        </p:txBody>
      </p:sp>
    </p:spTree>
    <p:extLst>
      <p:ext uri="{BB962C8B-B14F-4D97-AF65-F5344CB8AC3E}">
        <p14:creationId xmlns:p14="http://schemas.microsoft.com/office/powerpoint/2010/main" val="21653365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87</a:t>
            </a:fld>
            <a:endParaRPr lang="en-US"/>
          </a:p>
        </p:txBody>
      </p:sp>
    </p:spTree>
    <p:extLst>
      <p:ext uri="{BB962C8B-B14F-4D97-AF65-F5344CB8AC3E}">
        <p14:creationId xmlns:p14="http://schemas.microsoft.com/office/powerpoint/2010/main" val="39073217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testing many hypotheses</a:t>
            </a:r>
            <a:r>
              <a:rPr lang="en-US" baseline="0" dirty="0"/>
              <a:t> is familiar, but let me lay it out.  Jay is interested in knowing if ventricle size is associated with poor neurologic functioning.  He has many different ways of measuring neurologic function.  For this example, let’s assume he has 100 different ways of measuring the outcome so he performs 100 statistical tests.  If there is no association between ventricle size and any of these outcomes, we would expect about 5% of these tests to have p-values less than 0.05.  So we would expect about 5 false positives. </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88</a:t>
            </a:fld>
            <a:endParaRPr lang="en-US"/>
          </a:p>
        </p:txBody>
      </p:sp>
    </p:spTree>
    <p:extLst>
      <p:ext uri="{BB962C8B-B14F-4D97-AF65-F5344CB8AC3E}">
        <p14:creationId xmlns:p14="http://schemas.microsoft.com/office/powerpoint/2010/main" val="33772766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test statistic should be chosen that can discriminate well.</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89</a:t>
            </a:fld>
            <a:endParaRPr lang="en-US"/>
          </a:p>
        </p:txBody>
      </p:sp>
    </p:spTree>
    <p:extLst>
      <p:ext uri="{BB962C8B-B14F-4D97-AF65-F5344CB8AC3E}">
        <p14:creationId xmlns:p14="http://schemas.microsoft.com/office/powerpoint/2010/main" val="38546284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test statistic should be chosen that can discriminate well.</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90</a:t>
            </a:fld>
            <a:endParaRPr lang="en-US"/>
          </a:p>
        </p:txBody>
      </p:sp>
    </p:spTree>
    <p:extLst>
      <p:ext uri="{BB962C8B-B14F-4D97-AF65-F5344CB8AC3E}">
        <p14:creationId xmlns:p14="http://schemas.microsoft.com/office/powerpoint/2010/main" val="19933562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93</a:t>
            </a:fld>
            <a:endParaRPr lang="en-US"/>
          </a:p>
        </p:txBody>
      </p:sp>
    </p:spTree>
    <p:extLst>
      <p:ext uri="{BB962C8B-B14F-4D97-AF65-F5344CB8AC3E}">
        <p14:creationId xmlns:p14="http://schemas.microsoft.com/office/powerpoint/2010/main" val="376626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brief</a:t>
            </a:r>
            <a:r>
              <a:rPr lang="en-US" baseline="0" dirty="0"/>
              <a:t> presentation, I will show the problem of testing many hypotheses.  I’ll describe some traditional approaches to overcome the problem, and I’ll introduce a new strategy called the ‘false discovery rate.’  The concept of false discovery rate is relatively new; it was first described in 1995, and in 2005, the original paper was in the top 25 sited statistics papers.</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98</a:t>
            </a:fld>
            <a:endParaRPr lang="en-US"/>
          </a:p>
        </p:txBody>
      </p:sp>
    </p:spTree>
    <p:extLst>
      <p:ext uri="{BB962C8B-B14F-4D97-AF65-F5344CB8AC3E}">
        <p14:creationId xmlns:p14="http://schemas.microsoft.com/office/powerpoint/2010/main" val="21282931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of testing many hypotheses</a:t>
            </a:r>
            <a:r>
              <a:rPr lang="en-US" baseline="0" dirty="0"/>
              <a:t> is familiar, but let me lay it out.  Jay is interested in knowing if ventricle size is associated with poor neurologic functioning.  He has many different ways of measuring neurologic function.  For this example, let’s assume he has 100 different ways of measuring the outcome so he performs 100 statistical tests.  If there is no association between ventricle size and any of these outcomes, we would expect about 5% of these tests to have p-values less than 0.05.  So we would expect about 5 false positives. </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99</a:t>
            </a:fld>
            <a:endParaRPr lang="en-US"/>
          </a:p>
        </p:txBody>
      </p:sp>
    </p:spTree>
    <p:extLst>
      <p:ext uri="{BB962C8B-B14F-4D97-AF65-F5344CB8AC3E}">
        <p14:creationId xmlns:p14="http://schemas.microsoft.com/office/powerpoint/2010/main" val="267169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 is we were assuming a continuous distribution or at least that 100 wouldn’t occur with positive probability.</a:t>
            </a:r>
          </a:p>
        </p:txBody>
      </p:sp>
      <p:sp>
        <p:nvSpPr>
          <p:cNvPr id="4" name="Slide Number Placeholder 3"/>
          <p:cNvSpPr>
            <a:spLocks noGrp="1"/>
          </p:cNvSpPr>
          <p:nvPr>
            <p:ph type="sldNum" sz="quarter" idx="10"/>
          </p:nvPr>
        </p:nvSpPr>
        <p:spPr/>
        <p:txBody>
          <a:bodyPr/>
          <a:lstStyle/>
          <a:p>
            <a:fld id="{CD981755-B5D8-4DC6-88C6-DA7602C1DFCF}" type="slidenum">
              <a:rPr lang="en-US" smtClean="0"/>
              <a:t>10</a:t>
            </a:fld>
            <a:endParaRPr lang="en-US"/>
          </a:p>
        </p:txBody>
      </p:sp>
    </p:spTree>
    <p:extLst>
      <p:ext uri="{BB962C8B-B14F-4D97-AF65-F5344CB8AC3E}">
        <p14:creationId xmlns:p14="http://schemas.microsoft.com/office/powerpoint/2010/main" val="263500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common way to overcome this problem is the </a:t>
            </a:r>
            <a:r>
              <a:rPr lang="en-US" dirty="0" err="1"/>
              <a:t>Bonferroni</a:t>
            </a:r>
            <a:r>
              <a:rPr lang="en-US" dirty="0"/>
              <a:t> method, in which you divide alpha</a:t>
            </a:r>
            <a:r>
              <a:rPr lang="en-US" baseline="0" dirty="0"/>
              <a:t> by the number of tests that are performed.</a:t>
            </a:r>
          </a:p>
          <a:p>
            <a:endParaRPr lang="en-US" baseline="0" dirty="0"/>
          </a:p>
          <a:p>
            <a:r>
              <a:rPr lang="en-US" baseline="0" dirty="0"/>
              <a:t>For STATS: This controls the family wise error rate in the strong sense, meaning that no matter whether the hypotheses are true or false, the probability of erroneously rejecting one is no more than 5%.  In other words, you are really performing a single hypothesis test to determine if there are any associations from any of the sub-tests.  If that is really your goal, this would typically not be the most powerful approach.  If we contemplate this long, I think we may realize that it isn’t what we actually want at all.</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100</a:t>
            </a:fld>
            <a:endParaRPr lang="en-US"/>
          </a:p>
        </p:txBody>
      </p:sp>
    </p:spTree>
    <p:extLst>
      <p:ext uri="{BB962C8B-B14F-4D97-AF65-F5344CB8AC3E}">
        <p14:creationId xmlns:p14="http://schemas.microsoft.com/office/powerpoint/2010/main" val="40195932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that illustrates a</a:t>
            </a:r>
            <a:r>
              <a:rPr lang="en-US" baseline="0" dirty="0"/>
              <a:t> problem with the traditional logic.  [Describe slide]</a:t>
            </a:r>
          </a:p>
          <a:p>
            <a:endParaRPr lang="en-US" baseline="0" dirty="0"/>
          </a:p>
          <a:p>
            <a:r>
              <a:rPr lang="en-US" baseline="0" dirty="0"/>
              <a:t>For Stats: Technically, we only conclude that ventricle size is associated with at least one of these outcomes, since we are really only doing a single, global hypothesis test.</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101</a:t>
            </a:fld>
            <a:endParaRPr lang="en-US"/>
          </a:p>
        </p:txBody>
      </p:sp>
    </p:spTree>
    <p:extLst>
      <p:ext uri="{BB962C8B-B14F-4D97-AF65-F5344CB8AC3E}">
        <p14:creationId xmlns:p14="http://schemas.microsoft.com/office/powerpoint/2010/main" val="3911416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slide]</a:t>
            </a:r>
          </a:p>
          <a:p>
            <a:endParaRPr lang="en-US" baseline="0" dirty="0"/>
          </a:p>
          <a:p>
            <a:r>
              <a:rPr lang="en-US" baseline="0" dirty="0"/>
              <a:t>So what we are seeing is that as the number of tests increases, the power of each tests to identify a relationship decreases.  It seems paradoxical that the same 20 tests with the same data will have a different conclusion simply because we decided to perform some additional tests.</a:t>
            </a:r>
          </a:p>
          <a:p>
            <a:endParaRPr lang="en-US" baseline="0" dirty="0"/>
          </a:p>
          <a:p>
            <a:r>
              <a:rPr lang="en-US" baseline="0" dirty="0"/>
              <a:t>For Stats: This is not a paradox, because we are performing A SINGLE GLOBAL hypothesis test.</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102</a:t>
            </a:fld>
            <a:endParaRPr lang="en-US"/>
          </a:p>
        </p:txBody>
      </p:sp>
    </p:spTree>
    <p:extLst>
      <p:ext uri="{BB962C8B-B14F-4D97-AF65-F5344CB8AC3E}">
        <p14:creationId xmlns:p14="http://schemas.microsoft.com/office/powerpoint/2010/main" val="2593427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a:t>
            </a:r>
            <a:r>
              <a:rPr lang="en-US" baseline="0" dirty="0"/>
              <a:t> slide]</a:t>
            </a:r>
          </a:p>
          <a:p>
            <a:endParaRPr lang="en-US" baseline="0" dirty="0"/>
          </a:p>
          <a:p>
            <a:r>
              <a:rPr lang="en-US" baseline="0" dirty="0"/>
              <a:t>If we knew that we were reviewing a manuscript from Deliberate David, we could be confident in his results, even if he didn’t adjust for multiplicity.  The problem is, nobody knows if you are a Deliberate David or a Carless Carl, and there is a good chance that any effects shown by Careless Carl are erroneous.</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104</a:t>
            </a:fld>
            <a:endParaRPr lang="en-US"/>
          </a:p>
        </p:txBody>
      </p:sp>
    </p:spTree>
    <p:extLst>
      <p:ext uri="{BB962C8B-B14F-4D97-AF65-F5344CB8AC3E}">
        <p14:creationId xmlns:p14="http://schemas.microsoft.com/office/powerpoint/2010/main" val="3517756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doing an</a:t>
            </a:r>
            <a:r>
              <a:rPr lang="en-US" baseline="0" dirty="0"/>
              <a:t> exploratory investigation but you have many tests, a more modern and moderate approach might allow you to adjust for multiplicity without destroying your power.  </a:t>
            </a:r>
            <a:r>
              <a:rPr lang="en-US" dirty="0"/>
              <a:t>The concept</a:t>
            </a:r>
            <a:r>
              <a:rPr lang="en-US" baseline="0" dirty="0"/>
              <a:t> of FDR was first described in 1995 by </a:t>
            </a:r>
            <a:r>
              <a:rPr lang="en-US" baseline="0" dirty="0" err="1"/>
              <a:t>Benjamini</a:t>
            </a:r>
            <a:r>
              <a:rPr lang="en-US" baseline="0" dirty="0"/>
              <a:t> and Hochberg. </a:t>
            </a:r>
          </a:p>
          <a:p>
            <a:endParaRPr lang="en-US" baseline="0" dirty="0"/>
          </a:p>
          <a:p>
            <a:r>
              <a:rPr lang="en-US" baseline="0" dirty="0"/>
              <a:t> [Describe slide]</a:t>
            </a:r>
          </a:p>
          <a:p>
            <a:endParaRPr lang="en-US" baseline="0" dirty="0"/>
          </a:p>
          <a:p>
            <a:r>
              <a:rPr lang="en-US" baseline="0" dirty="0"/>
              <a:t>The question then, is how can we know if results come from Deliberate David or Careless Carl.</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105</a:t>
            </a:fld>
            <a:endParaRPr lang="en-US"/>
          </a:p>
        </p:txBody>
      </p:sp>
    </p:spTree>
    <p:extLst>
      <p:ext uri="{BB962C8B-B14F-4D97-AF65-F5344CB8AC3E}">
        <p14:creationId xmlns:p14="http://schemas.microsoft.com/office/powerpoint/2010/main" val="2597116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question is: How do you know if a researcher is a DD or a CC.  When</a:t>
            </a:r>
            <a:r>
              <a:rPr lang="en-US" baseline="0" dirty="0"/>
              <a:t> there is no effect at all, p-values are spread fairly evenly from 0 to 1, which is what we see in this example.  CC’s FDR is estimated to be about 30%, meaning that of his ‘discoveries’ with p-values less than 0.05, 30% of them are spurious.  So we can’t be too confident in his results, and we may need to consider a lower threshold.  Perhaps we should only call his results ‘significant’ if they have p-values less that 2.5%.</a:t>
            </a:r>
          </a:p>
        </p:txBody>
      </p:sp>
      <p:sp>
        <p:nvSpPr>
          <p:cNvPr id="4" name="Slide Number Placeholder 3"/>
          <p:cNvSpPr>
            <a:spLocks noGrp="1"/>
          </p:cNvSpPr>
          <p:nvPr>
            <p:ph type="sldNum" sz="quarter" idx="10"/>
          </p:nvPr>
        </p:nvSpPr>
        <p:spPr/>
        <p:txBody>
          <a:bodyPr/>
          <a:lstStyle/>
          <a:p>
            <a:fld id="{3DB68F17-8629-4D9B-8E87-1837451A6B2A}" type="slidenum">
              <a:rPr lang="en-US" smtClean="0"/>
              <a:t>106</a:t>
            </a:fld>
            <a:endParaRPr lang="en-US"/>
          </a:p>
        </p:txBody>
      </p:sp>
    </p:spTree>
    <p:extLst>
      <p:ext uri="{BB962C8B-B14F-4D97-AF65-F5344CB8AC3E}">
        <p14:creationId xmlns:p14="http://schemas.microsoft.com/office/powerpoint/2010/main" val="3780990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the other hand, when there</a:t>
            </a:r>
            <a:r>
              <a:rPr lang="en-US" baseline="0" dirty="0"/>
              <a:t> are true effects, many of the p-values will be quite small, leading to a very skewed distribution.  The false discovery rate here is estimated to be less than 2%.  So, more than 98% of the ‘discoveries’ with p-values less than 0.05 are true effects.  We can be confident in his claims.</a:t>
            </a:r>
          </a:p>
        </p:txBody>
      </p:sp>
      <p:sp>
        <p:nvSpPr>
          <p:cNvPr id="4" name="Slide Number Placeholder 3"/>
          <p:cNvSpPr>
            <a:spLocks noGrp="1"/>
          </p:cNvSpPr>
          <p:nvPr>
            <p:ph type="sldNum" sz="quarter" idx="10"/>
          </p:nvPr>
        </p:nvSpPr>
        <p:spPr/>
        <p:txBody>
          <a:bodyPr/>
          <a:lstStyle/>
          <a:p>
            <a:fld id="{3DB68F17-8629-4D9B-8E87-1837451A6B2A}" type="slidenum">
              <a:rPr lang="en-US" smtClean="0"/>
              <a:t>107</a:t>
            </a:fld>
            <a:endParaRPr lang="en-US"/>
          </a:p>
        </p:txBody>
      </p:sp>
    </p:spTree>
    <p:extLst>
      <p:ext uri="{BB962C8B-B14F-4D97-AF65-F5344CB8AC3E}">
        <p14:creationId xmlns:p14="http://schemas.microsoft.com/office/powerpoint/2010/main" val="117244395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a:t>
            </a:r>
            <a:r>
              <a:rPr lang="en-US" baseline="0" dirty="0"/>
              <a:t> the individual p-values from DD and CC.  The left panel is from DD, and you can see the first column shows the raw p-value.  The second column shows the </a:t>
            </a:r>
            <a:r>
              <a:rPr lang="en-US" baseline="0" dirty="0" err="1"/>
              <a:t>Bonferroni</a:t>
            </a:r>
            <a:r>
              <a:rPr lang="en-US" baseline="0" dirty="0"/>
              <a:t>-adjusted p-values.  This adjustment is very conservative and results in a major loss of power so that only 5 results are deemed ‘significant’ at the 0.05 level.  The FDR-adjusted p-values in the third column use a more moderate adjustment.  Based on this adjustment all 20 of the results shown are considered ‘significant.’ </a:t>
            </a:r>
          </a:p>
          <a:p>
            <a:endParaRPr lang="en-US" baseline="0" dirty="0"/>
          </a:p>
          <a:p>
            <a:r>
              <a:rPr lang="en-US" baseline="0" dirty="0"/>
              <a:t>The panel on the right shows CC’s p-values and adjusted p-values.  After adjustment with either strategy, no results are considered ‘significant’ at the 0.05 level.  </a:t>
            </a:r>
          </a:p>
          <a:p>
            <a:endParaRPr lang="en-US" baseline="0" dirty="0"/>
          </a:p>
          <a:p>
            <a:r>
              <a:rPr lang="en-US" baseline="0" dirty="0"/>
              <a:t>This is exactly what you want to see.  You want power to detect effects when they are real without accidentally finding a lot of spurious effects.</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108</a:t>
            </a:fld>
            <a:endParaRPr lang="en-US"/>
          </a:p>
        </p:txBody>
      </p:sp>
    </p:spTree>
    <p:extLst>
      <p:ext uri="{BB962C8B-B14F-4D97-AF65-F5344CB8AC3E}">
        <p14:creationId xmlns:p14="http://schemas.microsoft.com/office/powerpoint/2010/main" val="42929922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histogram of the 36 p-value</a:t>
            </a:r>
            <a:r>
              <a:rPr lang="en-US" baseline="0" dirty="0"/>
              <a:t> from </a:t>
            </a:r>
            <a:r>
              <a:rPr lang="en-US" baseline="0" dirty="0" err="1"/>
              <a:t>Vinoh</a:t>
            </a:r>
            <a:r>
              <a:rPr lang="en-US" baseline="0" dirty="0"/>
              <a:t>.  So, is Jay a DD or a CC?  It looks to me like he’s somewhere in the middle, but closer to DD.</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109</a:t>
            </a:fld>
            <a:endParaRPr lang="en-US"/>
          </a:p>
        </p:txBody>
      </p:sp>
    </p:spTree>
    <p:extLst>
      <p:ext uri="{BB962C8B-B14F-4D97-AF65-F5344CB8AC3E}">
        <p14:creationId xmlns:p14="http://schemas.microsoft.com/office/powerpoint/2010/main" val="345680810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lowest 20 p-values</a:t>
            </a:r>
            <a:r>
              <a:rPr lang="en-US" baseline="0" dirty="0"/>
              <a:t> from </a:t>
            </a:r>
            <a:r>
              <a:rPr lang="en-US" baseline="0" dirty="0" err="1"/>
              <a:t>Vinoh</a:t>
            </a:r>
            <a:r>
              <a:rPr lang="en-US" baseline="0" dirty="0"/>
              <a:t>.  With the ultra conservative </a:t>
            </a:r>
            <a:r>
              <a:rPr lang="en-US" baseline="0" dirty="0" err="1"/>
              <a:t>Bonferroni</a:t>
            </a:r>
            <a:r>
              <a:rPr lang="en-US" baseline="0" dirty="0"/>
              <a:t> adjustment, no effects are ‘significant,’ but with the FDR adjustment 9 effects are significant at the 0.15 level.  We usually use 0.05 for the significance level, so why would I use 15% here?  With FDR, the interpretation is quite different than a traditional p-value.  It is useful to refer to these as q-values rather than as p-values to emphasize the different meaning. If we accept a q-value of &lt; 15% as significant, then roughly 15% of our ‘significant’ results will be spurious.  But that means that roughly 7 or 8 of the 9 are real.  A false discovery rate of 15% seems acceptable to me.  I would conclude that these 9 effects are significant, but, when considered with the associated scatter plots, perhaps the effects are not particularly strong.</a:t>
            </a:r>
            <a:endParaRPr lang="en-US" dirty="0"/>
          </a:p>
        </p:txBody>
      </p:sp>
      <p:sp>
        <p:nvSpPr>
          <p:cNvPr id="4" name="Slide Number Placeholder 3"/>
          <p:cNvSpPr>
            <a:spLocks noGrp="1"/>
          </p:cNvSpPr>
          <p:nvPr>
            <p:ph type="sldNum" sz="quarter" idx="10"/>
          </p:nvPr>
        </p:nvSpPr>
        <p:spPr/>
        <p:txBody>
          <a:bodyPr/>
          <a:lstStyle/>
          <a:p>
            <a:fld id="{3DB68F17-8629-4D9B-8E87-1837451A6B2A}" type="slidenum">
              <a:rPr lang="en-US" smtClean="0"/>
              <a:t>110</a:t>
            </a:fld>
            <a:endParaRPr lang="en-US"/>
          </a:p>
        </p:txBody>
      </p:sp>
    </p:spTree>
    <p:extLst>
      <p:ext uri="{BB962C8B-B14F-4D97-AF65-F5344CB8AC3E}">
        <p14:creationId xmlns:p14="http://schemas.microsoft.com/office/powerpoint/2010/main" val="2450141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reject the null hypothesis or you may not, but the interpretation is quite different.</a:t>
            </a:r>
          </a:p>
        </p:txBody>
      </p:sp>
      <p:sp>
        <p:nvSpPr>
          <p:cNvPr id="4" name="Slide Number Placeholder 3"/>
          <p:cNvSpPr>
            <a:spLocks noGrp="1"/>
          </p:cNvSpPr>
          <p:nvPr>
            <p:ph type="sldNum" sz="quarter" idx="10"/>
          </p:nvPr>
        </p:nvSpPr>
        <p:spPr/>
        <p:txBody>
          <a:bodyPr/>
          <a:lstStyle/>
          <a:p>
            <a:fld id="{CD981755-B5D8-4DC6-88C6-DA7602C1DFCF}" type="slidenum">
              <a:rPr lang="en-US" smtClean="0"/>
              <a:t>11</a:t>
            </a:fld>
            <a:endParaRPr lang="en-US"/>
          </a:p>
        </p:txBody>
      </p:sp>
    </p:spTree>
    <p:extLst>
      <p:ext uri="{BB962C8B-B14F-4D97-AF65-F5344CB8AC3E}">
        <p14:creationId xmlns:p14="http://schemas.microsoft.com/office/powerpoint/2010/main" val="234991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P-value = 1-pbinom(10, size=20,p=0.20) = 0.0006.  </a:t>
            </a:r>
          </a:p>
        </p:txBody>
      </p:sp>
      <p:sp>
        <p:nvSpPr>
          <p:cNvPr id="4" name="Slide Number Placeholder 3"/>
          <p:cNvSpPr>
            <a:spLocks noGrp="1"/>
          </p:cNvSpPr>
          <p:nvPr>
            <p:ph type="sldNum" sz="quarter" idx="10"/>
          </p:nvPr>
        </p:nvSpPr>
        <p:spPr/>
        <p:txBody>
          <a:bodyPr/>
          <a:lstStyle/>
          <a:p>
            <a:fld id="{CD981755-B5D8-4DC6-88C6-DA7602C1DFCF}" type="slidenum">
              <a:rPr lang="en-US" smtClean="0"/>
              <a:t>12</a:t>
            </a:fld>
            <a:endParaRPr lang="en-US"/>
          </a:p>
        </p:txBody>
      </p:sp>
    </p:spTree>
    <p:extLst>
      <p:ext uri="{BB962C8B-B14F-4D97-AF65-F5344CB8AC3E}">
        <p14:creationId xmlns:p14="http://schemas.microsoft.com/office/powerpoint/2010/main" val="449440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P-value = 1-pbinom(10, size=20,p=0.20) = 0.0006.  </a:t>
            </a:r>
          </a:p>
        </p:txBody>
      </p:sp>
      <p:sp>
        <p:nvSpPr>
          <p:cNvPr id="4" name="Slide Number Placeholder 3"/>
          <p:cNvSpPr>
            <a:spLocks noGrp="1"/>
          </p:cNvSpPr>
          <p:nvPr>
            <p:ph type="sldNum" sz="quarter" idx="10"/>
          </p:nvPr>
        </p:nvSpPr>
        <p:spPr/>
        <p:txBody>
          <a:bodyPr/>
          <a:lstStyle/>
          <a:p>
            <a:fld id="{CD981755-B5D8-4DC6-88C6-DA7602C1DFCF}" type="slidenum">
              <a:rPr lang="en-US" smtClean="0"/>
              <a:t>13</a:t>
            </a:fld>
            <a:endParaRPr lang="en-US"/>
          </a:p>
        </p:txBody>
      </p:sp>
    </p:spTree>
    <p:extLst>
      <p:ext uri="{BB962C8B-B14F-4D97-AF65-F5344CB8AC3E}">
        <p14:creationId xmlns:p14="http://schemas.microsoft.com/office/powerpoint/2010/main" val="155621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981755-B5D8-4DC6-88C6-DA7602C1DFCF}" type="slidenum">
              <a:rPr lang="en-US" smtClean="0"/>
              <a:t>15</a:t>
            </a:fld>
            <a:endParaRPr lang="en-US"/>
          </a:p>
        </p:txBody>
      </p:sp>
    </p:spTree>
    <p:extLst>
      <p:ext uri="{BB962C8B-B14F-4D97-AF65-F5344CB8AC3E}">
        <p14:creationId xmlns:p14="http://schemas.microsoft.com/office/powerpoint/2010/main" val="2466995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4D94BF-89B5-433F-BEA2-1A474F2FD02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322093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D94BF-89B5-433F-BEA2-1A474F2FD02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2971810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D94BF-89B5-433F-BEA2-1A474F2FD02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363726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D94BF-89B5-433F-BEA2-1A474F2FD02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169301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4D94BF-89B5-433F-BEA2-1A474F2FD02F}" type="datetimeFigureOut">
              <a:rPr lang="en-US" smtClean="0"/>
              <a:t>11/3/2021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120054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4D94BF-89B5-433F-BEA2-1A474F2FD02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1365181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4D94BF-89B5-433F-BEA2-1A474F2FD02F}" type="datetimeFigureOut">
              <a:rPr lang="en-US" smtClean="0"/>
              <a:t>11/3/2021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3540826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4D94BF-89B5-433F-BEA2-1A474F2FD02F}" type="datetimeFigureOut">
              <a:rPr lang="en-US" smtClean="0"/>
              <a:t>11/3/2021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1853706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4D94BF-89B5-433F-BEA2-1A474F2FD02F}" type="datetimeFigureOut">
              <a:rPr lang="en-US" smtClean="0"/>
              <a:t>11/3/2021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2106764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4D94BF-89B5-433F-BEA2-1A474F2FD02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34185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4D94BF-89B5-433F-BEA2-1A474F2FD02F}" type="datetimeFigureOut">
              <a:rPr lang="en-US" smtClean="0"/>
              <a:t>11/3/2021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EC1CC-A45A-4C07-97B0-E54ECF588A32}" type="slidenum">
              <a:rPr lang="en-US" smtClean="0"/>
              <a:t>‹#›</a:t>
            </a:fld>
            <a:endParaRPr lang="en-US"/>
          </a:p>
        </p:txBody>
      </p:sp>
    </p:spTree>
    <p:extLst>
      <p:ext uri="{BB962C8B-B14F-4D97-AF65-F5344CB8AC3E}">
        <p14:creationId xmlns:p14="http://schemas.microsoft.com/office/powerpoint/2010/main" val="375940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D94BF-89B5-433F-BEA2-1A474F2FD02F}" type="datetimeFigureOut">
              <a:rPr lang="en-US" smtClean="0"/>
              <a:t>11/3/2021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EC1CC-A45A-4C07-97B0-E54ECF588A32}" type="slidenum">
              <a:rPr lang="en-US" smtClean="0"/>
              <a:t>‹#›</a:t>
            </a:fld>
            <a:endParaRPr lang="en-US"/>
          </a:p>
        </p:txBody>
      </p:sp>
    </p:spTree>
    <p:extLst>
      <p:ext uri="{BB962C8B-B14F-4D97-AF65-F5344CB8AC3E}">
        <p14:creationId xmlns:p14="http://schemas.microsoft.com/office/powerpoint/2010/main" val="378145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ffRl9L-vBr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amstat.org/ASA/Your-Career/Salary-Information.asp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www.ajnr.org/content/30/9/1792" TargetMode="Externa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14</a:t>
            </a:r>
          </a:p>
        </p:txBody>
      </p:sp>
      <p:sp>
        <p:nvSpPr>
          <p:cNvPr id="3" name="Subtitle 2"/>
          <p:cNvSpPr>
            <a:spLocks noGrp="1"/>
          </p:cNvSpPr>
          <p:nvPr>
            <p:ph type="subTitle" idx="1"/>
          </p:nvPr>
        </p:nvSpPr>
        <p:spPr/>
        <p:txBody>
          <a:bodyPr/>
          <a:lstStyle/>
          <a:p>
            <a:r>
              <a:rPr lang="en-US" dirty="0"/>
              <a:t>Non-parametric tests</a:t>
            </a:r>
          </a:p>
        </p:txBody>
      </p:sp>
    </p:spTree>
    <p:extLst>
      <p:ext uri="{BB962C8B-B14F-4D97-AF65-F5344CB8AC3E}">
        <p14:creationId xmlns:p14="http://schemas.microsoft.com/office/powerpoint/2010/main" val="3702251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14.2.1 – Statistician Salary – Sign test</a:t>
            </a:r>
          </a:p>
        </p:txBody>
      </p:sp>
      <p:sp>
        <p:nvSpPr>
          <p:cNvPr id="3" name="Content Placeholder 2"/>
          <p:cNvSpPr>
            <a:spLocks noGrp="1"/>
          </p:cNvSpPr>
          <p:nvPr>
            <p:ph idx="1"/>
          </p:nvPr>
        </p:nvSpPr>
        <p:spPr>
          <a:xfrm>
            <a:off x="838200" y="1825624"/>
            <a:ext cx="10515600" cy="4534535"/>
          </a:xfrm>
        </p:spPr>
        <p:txBody>
          <a:bodyPr>
            <a:normAutofit fontScale="92500" lnSpcReduction="10000"/>
          </a:bodyPr>
          <a:lstStyle/>
          <a:p>
            <a:r>
              <a:rPr lang="en-US" dirty="0"/>
              <a:t>Suppose you surveyed 2,000,000 (intentionally extreme) young statisticians and these are the reported salaries (in thousands of dollars per year):</a:t>
            </a:r>
          </a:p>
          <a:p>
            <a:r>
              <a:rPr lang="en-US" dirty="0"/>
              <a:t> 60, </a:t>
            </a:r>
            <a:r>
              <a:rPr lang="en-US" dirty="0">
                <a:solidFill>
                  <a:srgbClr val="FF0000"/>
                </a:solidFill>
              </a:rPr>
              <a:t>100, 100, 100, 100, … , 100, 100, 100, 100, 100</a:t>
            </a:r>
            <a:r>
              <a:rPr lang="en-US" dirty="0"/>
              <a:t>, 117, 122, 136, 136, 139, 142</a:t>
            </a:r>
          </a:p>
          <a:p>
            <a:r>
              <a:rPr lang="en-US" dirty="0"/>
              <a:t>Test the null hypothesis that the median salary for young statisticians is 100k/year against the alternative that it is higher.</a:t>
            </a:r>
          </a:p>
          <a:p>
            <a:pPr lvl="1"/>
            <a:r>
              <a:rPr lang="en-US" dirty="0"/>
              <a:t>H</a:t>
            </a:r>
            <a:r>
              <a:rPr lang="en-US" baseline="-25000" dirty="0"/>
              <a:t>0</a:t>
            </a:r>
            <a:r>
              <a:rPr lang="en-US" dirty="0"/>
              <a:t>: median = 100k</a:t>
            </a:r>
          </a:p>
          <a:p>
            <a:pPr lvl="1"/>
            <a:r>
              <a:rPr lang="en-US" dirty="0"/>
              <a:t>H</a:t>
            </a:r>
            <a:r>
              <a:rPr lang="en-US" baseline="-25000" dirty="0"/>
              <a:t>1</a:t>
            </a:r>
            <a:r>
              <a:rPr lang="en-US" dirty="0"/>
              <a:t>: median &gt; 100k</a:t>
            </a:r>
          </a:p>
          <a:p>
            <a:r>
              <a:rPr lang="en-US" dirty="0">
                <a:solidFill>
                  <a:srgbClr val="0070C0"/>
                </a:solidFill>
              </a:rPr>
              <a:t>Σ 1{X</a:t>
            </a:r>
            <a:r>
              <a:rPr lang="en-US" baseline="-25000" dirty="0">
                <a:solidFill>
                  <a:srgbClr val="0070C0"/>
                </a:solidFill>
              </a:rPr>
              <a:t>i</a:t>
            </a:r>
            <a:r>
              <a:rPr lang="en-US" dirty="0">
                <a:solidFill>
                  <a:srgbClr val="0070C0"/>
                </a:solidFill>
              </a:rPr>
              <a:t> ≥ 100k} ~ BIN(2,000,000; 1/2) under the null hypothesis???</a:t>
            </a:r>
          </a:p>
          <a:p>
            <a:r>
              <a:rPr lang="en-US" dirty="0">
                <a:solidFill>
                  <a:srgbClr val="0070C0"/>
                </a:solidFill>
              </a:rPr>
              <a:t>Then p-value = P(BIN(2,000,000; 1/2) ≥ 2x10</a:t>
            </a:r>
            <a:r>
              <a:rPr lang="en-US" baseline="30000" dirty="0">
                <a:solidFill>
                  <a:srgbClr val="0070C0"/>
                </a:solidFill>
              </a:rPr>
              <a:t>6</a:t>
            </a:r>
            <a:r>
              <a:rPr lang="en-US" dirty="0">
                <a:solidFill>
                  <a:srgbClr val="0070C0"/>
                </a:solidFill>
              </a:rPr>
              <a:t> – 6) ≈ 0</a:t>
            </a:r>
          </a:p>
          <a:p>
            <a:r>
              <a:rPr lang="en-US" dirty="0">
                <a:solidFill>
                  <a:srgbClr val="0070C0"/>
                </a:solidFill>
              </a:rPr>
              <a:t>But, uh, the null hypothesis is obviously true. What went wrong?</a:t>
            </a:r>
          </a:p>
        </p:txBody>
      </p:sp>
    </p:spTree>
    <p:extLst>
      <p:ext uri="{BB962C8B-B14F-4D97-AF65-F5344CB8AC3E}">
        <p14:creationId xmlns:p14="http://schemas.microsoft.com/office/powerpoint/2010/main" val="86833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Traditional approaches: Bonferroni</a:t>
            </a:r>
          </a:p>
        </p:txBody>
      </p:sp>
      <p:sp>
        <p:nvSpPr>
          <p:cNvPr id="3" name="Content Placeholder 2"/>
          <p:cNvSpPr>
            <a:spLocks noGrp="1"/>
          </p:cNvSpPr>
          <p:nvPr>
            <p:ph idx="1"/>
          </p:nvPr>
        </p:nvSpPr>
        <p:spPr/>
        <p:txBody>
          <a:bodyPr/>
          <a:lstStyle/>
          <a:p>
            <a:r>
              <a:rPr lang="en-US" dirty="0"/>
              <a:t>Bonferroni suggests using </a:t>
            </a:r>
            <a:r>
              <a:rPr lang="el-GR" dirty="0"/>
              <a:t>α</a:t>
            </a:r>
            <a:r>
              <a:rPr lang="en-US" dirty="0"/>
              <a:t> = 0.05/100 = 0.0005.</a:t>
            </a:r>
          </a:p>
          <a:p>
            <a:r>
              <a:rPr lang="en-US" dirty="0"/>
              <a:t>Probability of a false positive will be no higher than 100</a:t>
            </a:r>
            <a:r>
              <a:rPr lang="el-GR" dirty="0"/>
              <a:t> α</a:t>
            </a:r>
            <a:r>
              <a:rPr lang="en-US" dirty="0"/>
              <a:t> = 0.05.</a:t>
            </a:r>
          </a:p>
          <a:p>
            <a:pPr lvl="1"/>
            <a:r>
              <a:rPr lang="en-US" dirty="0"/>
              <a:t>Show why this works with 2 tests.</a:t>
            </a:r>
          </a:p>
          <a:p>
            <a:endParaRPr lang="en-US" dirty="0"/>
          </a:p>
        </p:txBody>
      </p:sp>
    </p:spTree>
    <p:extLst>
      <p:ext uri="{BB962C8B-B14F-4D97-AF65-F5344CB8AC3E}">
        <p14:creationId xmlns:p14="http://schemas.microsoft.com/office/powerpoint/2010/main" val="6387075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tradition?</a:t>
            </a:r>
          </a:p>
        </p:txBody>
      </p:sp>
      <p:sp>
        <p:nvSpPr>
          <p:cNvPr id="3" name="Content Placeholder 2"/>
          <p:cNvSpPr>
            <a:spLocks noGrp="1"/>
          </p:cNvSpPr>
          <p:nvPr>
            <p:ph idx="1"/>
          </p:nvPr>
        </p:nvSpPr>
        <p:spPr/>
        <p:txBody>
          <a:bodyPr/>
          <a:lstStyle/>
          <a:p>
            <a:r>
              <a:rPr lang="en-US" dirty="0"/>
              <a:t>A researcher performs </a:t>
            </a:r>
            <a:r>
              <a:rPr lang="en-US" u="sng" dirty="0"/>
              <a:t>20</a:t>
            </a:r>
            <a:r>
              <a:rPr lang="en-US" dirty="0"/>
              <a:t> tests.</a:t>
            </a:r>
          </a:p>
          <a:p>
            <a:pPr lvl="1"/>
            <a:r>
              <a:rPr lang="en-US" dirty="0"/>
              <a:t>P-values are all 0.001, below the threshold of 0.05/20 = .0025</a:t>
            </a:r>
          </a:p>
          <a:p>
            <a:pPr lvl="1"/>
            <a:r>
              <a:rPr lang="en-US" dirty="0"/>
              <a:t>We conclude that ventricle size is associated with all 20 outcomes. =)</a:t>
            </a:r>
          </a:p>
        </p:txBody>
      </p:sp>
    </p:spTree>
    <p:extLst>
      <p:ext uri="{BB962C8B-B14F-4D97-AF65-F5344CB8AC3E}">
        <p14:creationId xmlns:p14="http://schemas.microsoft.com/office/powerpoint/2010/main" val="275533307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wrong with tradition?</a:t>
            </a:r>
          </a:p>
        </p:txBody>
      </p:sp>
      <p:sp>
        <p:nvSpPr>
          <p:cNvPr id="3" name="Content Placeholder 2"/>
          <p:cNvSpPr>
            <a:spLocks noGrp="1"/>
          </p:cNvSpPr>
          <p:nvPr>
            <p:ph idx="1"/>
          </p:nvPr>
        </p:nvSpPr>
        <p:spPr/>
        <p:txBody>
          <a:bodyPr>
            <a:normAutofit/>
          </a:bodyPr>
          <a:lstStyle/>
          <a:p>
            <a:r>
              <a:rPr lang="en-US" dirty="0"/>
              <a:t>Researcher performs the same </a:t>
            </a:r>
            <a:r>
              <a:rPr lang="en-US" u="sng" dirty="0"/>
              <a:t>20</a:t>
            </a:r>
            <a:r>
              <a:rPr lang="en-US" dirty="0"/>
              <a:t> tests but adds </a:t>
            </a:r>
            <a:r>
              <a:rPr lang="en-US" u="sng" dirty="0"/>
              <a:t>80</a:t>
            </a:r>
            <a:r>
              <a:rPr lang="en-US" dirty="0"/>
              <a:t> more outcomes of interest (100 total tests) with the SAME DATA.</a:t>
            </a:r>
          </a:p>
          <a:p>
            <a:r>
              <a:rPr lang="en-US" dirty="0"/>
              <a:t>P-values are still 0.001 for the original 20 tests, but now they are </a:t>
            </a:r>
            <a:r>
              <a:rPr lang="en-US" b="1" i="1" dirty="0"/>
              <a:t>above</a:t>
            </a:r>
            <a:r>
              <a:rPr lang="en-US" dirty="0"/>
              <a:t> the threshold of .05/</a:t>
            </a:r>
            <a:r>
              <a:rPr lang="en-US" b="1" dirty="0"/>
              <a:t>100</a:t>
            </a:r>
            <a:r>
              <a:rPr lang="en-US" dirty="0"/>
              <a:t> = .0005</a:t>
            </a:r>
          </a:p>
          <a:p>
            <a:r>
              <a:rPr lang="en-US" dirty="0"/>
              <a:t>We conclude that ventricle size </a:t>
            </a:r>
            <a:r>
              <a:rPr lang="en-US" b="1" dirty="0"/>
              <a:t>may not be</a:t>
            </a:r>
            <a:r>
              <a:rPr lang="en-US" dirty="0"/>
              <a:t> associated with any of the original 20 outcomes. =(</a:t>
            </a:r>
          </a:p>
        </p:txBody>
      </p:sp>
    </p:spTree>
    <p:extLst>
      <p:ext uri="{BB962C8B-B14F-4D97-AF65-F5344CB8AC3E}">
        <p14:creationId xmlns:p14="http://schemas.microsoft.com/office/powerpoint/2010/main" val="39656495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9785E-FA7B-4D08-A7CD-86B8157A8A1D}"/>
              </a:ext>
            </a:extLst>
          </p:cNvPr>
          <p:cNvSpPr>
            <a:spLocks noGrp="1"/>
          </p:cNvSpPr>
          <p:nvPr>
            <p:ph type="title"/>
          </p:nvPr>
        </p:nvSpPr>
        <p:spPr/>
        <p:txBody>
          <a:bodyPr/>
          <a:lstStyle/>
          <a:p>
            <a:r>
              <a:rPr lang="en-US" dirty="0"/>
              <a:t>A ‘discovery’</a:t>
            </a:r>
          </a:p>
        </p:txBody>
      </p:sp>
      <p:sp>
        <p:nvSpPr>
          <p:cNvPr id="3" name="Content Placeholder 2">
            <a:extLst>
              <a:ext uri="{FF2B5EF4-FFF2-40B4-BE49-F238E27FC236}">
                <a16:creationId xmlns:a16="http://schemas.microsoft.com/office/drawing/2014/main" id="{3EC43E47-A3F0-4DC7-A9C5-76C516EB2A65}"/>
              </a:ext>
            </a:extLst>
          </p:cNvPr>
          <p:cNvSpPr>
            <a:spLocks noGrp="1"/>
          </p:cNvSpPr>
          <p:nvPr>
            <p:ph idx="1"/>
          </p:nvPr>
        </p:nvSpPr>
        <p:spPr/>
        <p:txBody>
          <a:bodyPr/>
          <a:lstStyle/>
          <a:p>
            <a:r>
              <a:rPr lang="en-US" dirty="0"/>
              <a:t>If a researcher things that a treatment might have an effect on, say, IQ, then we test:</a:t>
            </a:r>
          </a:p>
          <a:p>
            <a:r>
              <a:rPr lang="en-US" dirty="0"/>
              <a:t>H</a:t>
            </a:r>
            <a:r>
              <a:rPr lang="en-US" baseline="-25000" dirty="0"/>
              <a:t>0</a:t>
            </a:r>
            <a:r>
              <a:rPr lang="en-US" dirty="0"/>
              <a:t>: no effect</a:t>
            </a:r>
          </a:p>
          <a:p>
            <a:r>
              <a:rPr lang="en-US" dirty="0"/>
              <a:t>H</a:t>
            </a:r>
            <a:r>
              <a:rPr lang="en-US" baseline="-25000" dirty="0"/>
              <a:t>a</a:t>
            </a:r>
            <a:r>
              <a:rPr lang="en-US" dirty="0"/>
              <a:t>: an effect</a:t>
            </a:r>
          </a:p>
          <a:p>
            <a:r>
              <a:rPr lang="en-US" dirty="0"/>
              <a:t>If we reject the null hypothesis, we will call it a ‘discovery.’</a:t>
            </a:r>
          </a:p>
        </p:txBody>
      </p:sp>
    </p:spTree>
    <p:extLst>
      <p:ext uri="{BB962C8B-B14F-4D97-AF65-F5344CB8AC3E}">
        <p14:creationId xmlns:p14="http://schemas.microsoft.com/office/powerpoint/2010/main" val="290292316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issue</a:t>
            </a:r>
          </a:p>
        </p:txBody>
      </p:sp>
      <p:sp>
        <p:nvSpPr>
          <p:cNvPr id="3" name="Content Placeholder 2"/>
          <p:cNvSpPr>
            <a:spLocks noGrp="1"/>
          </p:cNvSpPr>
          <p:nvPr>
            <p:ph idx="1"/>
          </p:nvPr>
        </p:nvSpPr>
        <p:spPr/>
        <p:txBody>
          <a:bodyPr>
            <a:normAutofit/>
          </a:bodyPr>
          <a:lstStyle/>
          <a:p>
            <a:r>
              <a:rPr lang="en-US" dirty="0"/>
              <a:t>Deliberate David (DD) studies hypotheses that are motivated by science and reason; 80% of these have a true effect.</a:t>
            </a:r>
          </a:p>
          <a:p>
            <a:r>
              <a:rPr lang="en-US" dirty="0"/>
              <a:t>Careless Carl (CC) chooses hypotheses less carefully, and there is a true effect in only 13% of tests.</a:t>
            </a:r>
          </a:p>
          <a:p>
            <a:r>
              <a:rPr lang="en-US" dirty="0"/>
              <a:t>When a result is ‘significant,’ the probability that it is a true effect is 98%* for DD and 71%* for CC.</a:t>
            </a:r>
          </a:p>
          <a:p>
            <a:pPr marL="0" indent="0">
              <a:buNone/>
            </a:pPr>
            <a:r>
              <a:rPr lang="en-US" sz="1800" dirty="0"/>
              <a:t>* Calculated with Bayes Theorem assuming </a:t>
            </a:r>
            <a:r>
              <a:rPr lang="el-GR" sz="1800" dirty="0"/>
              <a:t>α</a:t>
            </a:r>
            <a:r>
              <a:rPr lang="en-US" sz="1800" dirty="0"/>
              <a:t> = 0.05 and power = 0.80.</a:t>
            </a:r>
          </a:p>
          <a:p>
            <a:endParaRPr lang="en-US" dirty="0"/>
          </a:p>
        </p:txBody>
      </p:sp>
    </p:spTree>
    <p:extLst>
      <p:ext uri="{BB962C8B-B14F-4D97-AF65-F5344CB8AC3E}">
        <p14:creationId xmlns:p14="http://schemas.microsoft.com/office/powerpoint/2010/main" val="367030249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False Discovery Rate (FDR)</a:t>
            </a:r>
          </a:p>
        </p:txBody>
      </p:sp>
      <p:sp>
        <p:nvSpPr>
          <p:cNvPr id="3" name="Content Placeholder 2"/>
          <p:cNvSpPr>
            <a:spLocks noGrp="1"/>
          </p:cNvSpPr>
          <p:nvPr>
            <p:ph idx="1"/>
          </p:nvPr>
        </p:nvSpPr>
        <p:spPr/>
        <p:txBody>
          <a:bodyPr/>
          <a:lstStyle/>
          <a:p>
            <a:r>
              <a:rPr lang="en-US" dirty="0"/>
              <a:t>FDR is the estimated fraction of discoveries (significant results) that are spurious.</a:t>
            </a:r>
          </a:p>
          <a:p>
            <a:r>
              <a:rPr lang="en-US" dirty="0"/>
              <a:t>FDR (DD) = 2%</a:t>
            </a:r>
          </a:p>
          <a:p>
            <a:r>
              <a:rPr lang="en-US" dirty="0"/>
              <a:t>FDR (CC) = 29%</a:t>
            </a:r>
          </a:p>
          <a:p>
            <a:r>
              <a:rPr lang="en-US" dirty="0"/>
              <a:t>From an FDR perspective, DD’s results are trustworthy and do not need adjustment for multiplicity. </a:t>
            </a:r>
          </a:p>
        </p:txBody>
      </p:sp>
    </p:spTree>
    <p:extLst>
      <p:ext uri="{BB962C8B-B14F-4D97-AF65-F5344CB8AC3E}">
        <p14:creationId xmlns:p14="http://schemas.microsoft.com/office/powerpoint/2010/main" val="12160957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Careless Carl</a:t>
            </a:r>
          </a:p>
        </p:txBody>
      </p:sp>
      <p:pic>
        <p:nvPicPr>
          <p:cNvPr id="3" name="Picture 2"/>
          <p:cNvPicPr>
            <a:picLocks noChangeAspect="1"/>
          </p:cNvPicPr>
          <p:nvPr/>
        </p:nvPicPr>
        <p:blipFill>
          <a:blip r:embed="rId3"/>
          <a:stretch>
            <a:fillRect/>
          </a:stretch>
        </p:blipFill>
        <p:spPr>
          <a:xfrm>
            <a:off x="1600200" y="1180783"/>
            <a:ext cx="6477000" cy="4844294"/>
          </a:xfrm>
          <a:prstGeom prst="rect">
            <a:avLst/>
          </a:prstGeom>
        </p:spPr>
      </p:pic>
    </p:spTree>
    <p:extLst>
      <p:ext uri="{BB962C8B-B14F-4D97-AF65-F5344CB8AC3E}">
        <p14:creationId xmlns:p14="http://schemas.microsoft.com/office/powerpoint/2010/main" val="38375966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Deliberate David</a:t>
            </a:r>
          </a:p>
        </p:txBody>
      </p:sp>
      <p:pic>
        <p:nvPicPr>
          <p:cNvPr id="3" name="Picture 2"/>
          <p:cNvPicPr>
            <a:picLocks noChangeAspect="1"/>
          </p:cNvPicPr>
          <p:nvPr/>
        </p:nvPicPr>
        <p:blipFill>
          <a:blip r:embed="rId3"/>
          <a:stretch>
            <a:fillRect/>
          </a:stretch>
        </p:blipFill>
        <p:spPr>
          <a:xfrm>
            <a:off x="1550832" y="1143001"/>
            <a:ext cx="6526369" cy="4890257"/>
          </a:xfrm>
          <a:prstGeom prst="rect">
            <a:avLst/>
          </a:prstGeom>
        </p:spPr>
      </p:pic>
    </p:spTree>
    <p:extLst>
      <p:ext uri="{BB962C8B-B14F-4D97-AF65-F5344CB8AC3E}">
        <p14:creationId xmlns:p14="http://schemas.microsoft.com/office/powerpoint/2010/main" val="38539598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Deliberate David  vs. Careless Carl</a:t>
            </a:r>
          </a:p>
        </p:txBody>
      </p:sp>
      <p:graphicFrame>
        <p:nvGraphicFramePr>
          <p:cNvPr id="6" name="Content Placeholder 5"/>
          <p:cNvGraphicFramePr>
            <a:graphicFrameLocks noGrp="1"/>
          </p:cNvGraphicFramePr>
          <p:nvPr>
            <p:ph idx="1"/>
            <p:extLst/>
          </p:nvPr>
        </p:nvGraphicFramePr>
        <p:xfrm>
          <a:off x="1524001" y="1364514"/>
          <a:ext cx="4495800" cy="5695305"/>
        </p:xfrm>
        <a:graphic>
          <a:graphicData uri="http://schemas.openxmlformats.org/drawingml/2006/table">
            <a:tbl>
              <a:tblPr>
                <a:tableStyleId>{5C22544A-7EE6-4342-B048-85BDC9FD1C3A}</a:tableStyleId>
              </a:tblPr>
              <a:tblGrid>
                <a:gridCol w="1297413">
                  <a:extLst>
                    <a:ext uri="{9D8B030D-6E8A-4147-A177-3AD203B41FA5}">
                      <a16:colId xmlns:a16="http://schemas.microsoft.com/office/drawing/2014/main" val="3355697507"/>
                    </a:ext>
                  </a:extLst>
                </a:gridCol>
                <a:gridCol w="1297413">
                  <a:extLst>
                    <a:ext uri="{9D8B030D-6E8A-4147-A177-3AD203B41FA5}">
                      <a16:colId xmlns:a16="http://schemas.microsoft.com/office/drawing/2014/main" val="241139964"/>
                    </a:ext>
                  </a:extLst>
                </a:gridCol>
                <a:gridCol w="1900974">
                  <a:extLst>
                    <a:ext uri="{9D8B030D-6E8A-4147-A177-3AD203B41FA5}">
                      <a16:colId xmlns:a16="http://schemas.microsoft.com/office/drawing/2014/main" val="1993509826"/>
                    </a:ext>
                  </a:extLst>
                </a:gridCol>
              </a:tblGrid>
              <a:tr h="783057">
                <a:tc>
                  <a:txBody>
                    <a:bodyPr/>
                    <a:lstStyle/>
                    <a:p>
                      <a:pPr algn="ctr" fontAlgn="b"/>
                      <a:r>
                        <a:rPr lang="en-US" sz="1600" b="1" u="none" strike="noStrike" dirty="0">
                          <a:effectLst/>
                        </a:rPr>
                        <a:t>Raw p-value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err="1">
                          <a:effectLst/>
                        </a:rPr>
                        <a:t>Bonferroni</a:t>
                      </a:r>
                      <a:endParaRPr lang="en-US" sz="1600" b="1" u="none" strike="noStrike" dirty="0">
                        <a:effectLst/>
                      </a:endParaRPr>
                    </a:p>
                    <a:p>
                      <a:pPr algn="ctr" fontAlgn="b"/>
                      <a:r>
                        <a:rPr lang="en-US" sz="1600" b="1" u="none" strike="noStrike" dirty="0">
                          <a:effectLst/>
                        </a:rPr>
                        <a:t>adjusted </a:t>
                      </a:r>
                    </a:p>
                    <a:p>
                      <a:pPr algn="ctr" fontAlgn="b"/>
                      <a:r>
                        <a:rPr lang="en-US" sz="1600" b="1" u="none" strike="noStrike" dirty="0">
                          <a:effectLst/>
                        </a:rPr>
                        <a:t>p-value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FDR</a:t>
                      </a:r>
                    </a:p>
                    <a:p>
                      <a:pPr algn="ctr" fontAlgn="b"/>
                      <a:r>
                        <a:rPr lang="en-US" sz="1600" b="1" u="none" strike="noStrike" dirty="0">
                          <a:effectLst/>
                        </a:rPr>
                        <a:t>adjusted </a:t>
                      </a:r>
                    </a:p>
                    <a:p>
                      <a:pPr algn="ctr" fontAlgn="b"/>
                      <a:r>
                        <a:rPr lang="en-US" sz="1600" b="1" u="none" strike="noStrike" dirty="0">
                          <a:effectLst/>
                        </a:rPr>
                        <a:t>p-value</a:t>
                      </a:r>
                    </a:p>
                    <a:p>
                      <a:pPr algn="ctr" fontAlgn="b"/>
                      <a:r>
                        <a:rPr lang="en-US" sz="1600" b="1" i="0" u="none" strike="noStrike" dirty="0">
                          <a:solidFill>
                            <a:srgbClr val="7030A0"/>
                          </a:solidFill>
                          <a:effectLst/>
                          <a:latin typeface="Calibri" panose="020F0502020204030204" pitchFamily="34" charset="0"/>
                        </a:rPr>
                        <a:t>(q-value)</a:t>
                      </a:r>
                    </a:p>
                  </a:txBody>
                  <a:tcPr marL="9525" marR="9525" marT="9525" marB="0" anchor="b"/>
                </a:tc>
                <a:extLst>
                  <a:ext uri="{0D108BD9-81ED-4DB2-BD59-A6C34878D82A}">
                    <a16:rowId xmlns:a16="http://schemas.microsoft.com/office/drawing/2014/main" val="474434808"/>
                  </a:ext>
                </a:extLst>
              </a:tr>
              <a:tr h="235521">
                <a:tc>
                  <a:txBody>
                    <a:bodyPr/>
                    <a:lstStyle/>
                    <a:p>
                      <a:pPr algn="ctr" fontAlgn="b"/>
                      <a:r>
                        <a:rPr lang="en-US" sz="1400" u="none" strike="noStrike" dirty="0">
                          <a:effectLst/>
                        </a:rPr>
                        <a:t>0.000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rgbClr val="FF0000"/>
                          </a:solidFill>
                          <a:effectLst/>
                        </a:rPr>
                        <a:t>0.000</a:t>
                      </a:r>
                      <a:endParaRPr lang="en-US" sz="1400" b="0" i="0" u="none" strike="noStrike">
                        <a:solidFill>
                          <a:srgbClr val="FF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0.000</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57353885"/>
                  </a:ext>
                </a:extLst>
              </a:tr>
              <a:tr h="235521">
                <a:tc>
                  <a:txBody>
                    <a:bodyPr/>
                    <a:lstStyle/>
                    <a:p>
                      <a:pPr algn="ctr" fontAlgn="b"/>
                      <a:r>
                        <a:rPr lang="en-US" sz="1400" u="none" strike="noStrike" dirty="0">
                          <a:effectLst/>
                        </a:rPr>
                        <a:t>0.001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0.029</a:t>
                      </a:r>
                      <a:endParaRPr lang="en-US" sz="1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0.009</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2741625"/>
                  </a:ext>
                </a:extLst>
              </a:tr>
              <a:tr h="235521">
                <a:tc>
                  <a:txBody>
                    <a:bodyPr/>
                    <a:lstStyle/>
                    <a:p>
                      <a:pPr algn="ctr" fontAlgn="b"/>
                      <a:r>
                        <a:rPr lang="en-US" sz="1400" u="none" strike="noStrike">
                          <a:effectLst/>
                        </a:rPr>
                        <a:t>0.001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0.029</a:t>
                      </a:r>
                      <a:endParaRPr lang="en-US" sz="1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0.009</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6403818"/>
                  </a:ext>
                </a:extLst>
              </a:tr>
              <a:tr h="235521">
                <a:tc>
                  <a:txBody>
                    <a:bodyPr/>
                    <a:lstStyle/>
                    <a:p>
                      <a:pPr algn="ctr" fontAlgn="b"/>
                      <a:r>
                        <a:rPr lang="en-US" sz="1400" u="none" strike="noStrike">
                          <a:effectLst/>
                        </a:rPr>
                        <a:t>0.001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0.035</a:t>
                      </a:r>
                      <a:endParaRPr lang="en-US" sz="1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0.009</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3118344"/>
                  </a:ext>
                </a:extLst>
              </a:tr>
              <a:tr h="235521">
                <a:tc>
                  <a:txBody>
                    <a:bodyPr/>
                    <a:lstStyle/>
                    <a:p>
                      <a:pPr algn="ctr" fontAlgn="b"/>
                      <a:r>
                        <a:rPr lang="en-US" sz="1400" u="none" strike="noStrike">
                          <a:effectLst/>
                        </a:rPr>
                        <a:t>0.001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0.047</a:t>
                      </a:r>
                      <a:endParaRPr lang="en-US" sz="14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0.009</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15270997"/>
                  </a:ext>
                </a:extLst>
              </a:tr>
              <a:tr h="235521">
                <a:tc>
                  <a:txBody>
                    <a:bodyPr/>
                    <a:lstStyle/>
                    <a:p>
                      <a:pPr algn="ct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0.080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0.013</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897853"/>
                  </a:ext>
                </a:extLst>
              </a:tr>
              <a:tr h="235521">
                <a:tc>
                  <a:txBody>
                    <a:bodyPr/>
                    <a:lstStyle/>
                    <a:p>
                      <a:pPr algn="ct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0.095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0.013</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2550037"/>
                  </a:ext>
                </a:extLst>
              </a:tr>
              <a:tr h="235521">
                <a:tc>
                  <a:txBody>
                    <a:bodyPr/>
                    <a:lstStyle/>
                    <a:p>
                      <a:pPr algn="ctr" fontAlgn="b"/>
                      <a:r>
                        <a:rPr lang="en-US" sz="1400" u="none" strike="noStrike">
                          <a:effectLst/>
                        </a:rPr>
                        <a:t>0.002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0.013</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85995086"/>
                  </a:ext>
                </a:extLst>
              </a:tr>
              <a:tr h="235521">
                <a:tc>
                  <a:txBody>
                    <a:bodyPr/>
                    <a:lstStyle/>
                    <a:p>
                      <a:pPr algn="ctr" fontAlgn="b"/>
                      <a:r>
                        <a:rPr lang="en-US" sz="1400" u="none" strike="noStrike">
                          <a:effectLst/>
                        </a:rPr>
                        <a:t>0.003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0.133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0.015</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01143638"/>
                  </a:ext>
                </a:extLst>
              </a:tr>
              <a:tr h="235521">
                <a:tc>
                  <a:txBody>
                    <a:bodyPr/>
                    <a:lstStyle/>
                    <a:p>
                      <a:pPr algn="ctr" fontAlgn="b"/>
                      <a:r>
                        <a:rPr lang="en-US" sz="1400" u="none" strike="noStrike">
                          <a:effectLst/>
                        </a:rPr>
                        <a:t>0.003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0.157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241248"/>
                  </a:ext>
                </a:extLst>
              </a:tr>
              <a:tr h="235521">
                <a:tc>
                  <a:txBody>
                    <a:bodyPr/>
                    <a:lstStyle/>
                    <a:p>
                      <a:pPr algn="ctr" fontAlgn="b"/>
                      <a:r>
                        <a:rPr lang="en-US" sz="1400" u="none" strike="noStrike">
                          <a:effectLst/>
                        </a:rPr>
                        <a:t>0.003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0.173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0905540"/>
                  </a:ext>
                </a:extLst>
              </a:tr>
              <a:tr h="235521">
                <a:tc>
                  <a:txBody>
                    <a:bodyPr/>
                    <a:lstStyle/>
                    <a:p>
                      <a:pPr algn="ctr" fontAlgn="b"/>
                      <a:r>
                        <a:rPr lang="en-US" sz="1400" u="none" strike="noStrike">
                          <a:effectLst/>
                        </a:rPr>
                        <a:t>0.004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0.197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0.016</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660039"/>
                  </a:ext>
                </a:extLst>
              </a:tr>
              <a:tr h="235521">
                <a:tc>
                  <a:txBody>
                    <a:bodyPr/>
                    <a:lstStyle/>
                    <a:p>
                      <a:pPr algn="ct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0.231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96855724"/>
                  </a:ext>
                </a:extLst>
              </a:tr>
              <a:tr h="235521">
                <a:tc>
                  <a:txBody>
                    <a:bodyPr/>
                    <a:lstStyle/>
                    <a:p>
                      <a:pPr algn="ctr" fontAlgn="b"/>
                      <a:r>
                        <a:rPr lang="en-US" sz="1400" u="none" strike="noStrike">
                          <a:effectLst/>
                        </a:rPr>
                        <a:t>0.005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0.266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99794348"/>
                  </a:ext>
                </a:extLst>
              </a:tr>
              <a:tr h="235521">
                <a:tc>
                  <a:txBody>
                    <a:bodyPr/>
                    <a:lstStyle/>
                    <a:p>
                      <a:pPr algn="ctr" fontAlgn="b"/>
                      <a:r>
                        <a:rPr lang="en-US" sz="1400" u="none" strike="noStrike">
                          <a:effectLst/>
                        </a:rPr>
                        <a:t>0.006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0.280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6624382"/>
                  </a:ext>
                </a:extLst>
              </a:tr>
              <a:tr h="235521">
                <a:tc>
                  <a:txBody>
                    <a:bodyPr/>
                    <a:lstStyle/>
                    <a:p>
                      <a:pPr algn="ctr" fontAlgn="b"/>
                      <a:r>
                        <a:rPr lang="en-US" sz="1400" u="none" strike="noStrike">
                          <a:effectLst/>
                        </a:rPr>
                        <a:t>0.006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0.303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5689209"/>
                  </a:ext>
                </a:extLst>
              </a:tr>
              <a:tr h="235521">
                <a:tc>
                  <a:txBody>
                    <a:bodyPr/>
                    <a:lstStyle/>
                    <a:p>
                      <a:pPr algn="ctr" fontAlgn="b"/>
                      <a:r>
                        <a:rPr lang="en-US" sz="1400" u="none" strike="noStrike">
                          <a:effectLst/>
                        </a:rPr>
                        <a:t>0.006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0.319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93511470"/>
                  </a:ext>
                </a:extLst>
              </a:tr>
              <a:tr h="235521">
                <a:tc>
                  <a:txBody>
                    <a:bodyPr/>
                    <a:lstStyle/>
                    <a:p>
                      <a:pPr algn="ct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0.327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7585002"/>
                  </a:ext>
                </a:extLst>
              </a:tr>
              <a:tr h="235521">
                <a:tc>
                  <a:txBody>
                    <a:bodyPr/>
                    <a:lstStyle/>
                    <a:p>
                      <a:pPr algn="ct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0.344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0496106"/>
                  </a:ext>
                </a:extLst>
              </a:tr>
              <a:tr h="235521">
                <a:tc>
                  <a:txBody>
                    <a:bodyPr/>
                    <a:lstStyle/>
                    <a:p>
                      <a:pPr algn="ctr" fontAlgn="b"/>
                      <a:r>
                        <a:rPr lang="en-US" sz="1400" u="none" strike="noStrike">
                          <a:effectLst/>
                        </a:rPr>
                        <a:t>0.007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0.367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0.017</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9184475"/>
                  </a:ext>
                </a:extLst>
              </a:tr>
            </a:tbl>
          </a:graphicData>
        </a:graphic>
      </p:graphicFrame>
      <p:graphicFrame>
        <p:nvGraphicFramePr>
          <p:cNvPr id="7" name="Table 6"/>
          <p:cNvGraphicFramePr>
            <a:graphicFrameLocks noGrp="1"/>
          </p:cNvGraphicFramePr>
          <p:nvPr>
            <p:extLst/>
          </p:nvPr>
        </p:nvGraphicFramePr>
        <p:xfrm>
          <a:off x="6172202" y="1380076"/>
          <a:ext cx="4495799" cy="5681965"/>
        </p:xfrm>
        <a:graphic>
          <a:graphicData uri="http://schemas.openxmlformats.org/drawingml/2006/table">
            <a:tbl>
              <a:tblPr>
                <a:tableStyleId>{5C22544A-7EE6-4342-B048-85BDC9FD1C3A}</a:tableStyleId>
              </a:tblPr>
              <a:tblGrid>
                <a:gridCol w="1297413">
                  <a:extLst>
                    <a:ext uri="{9D8B030D-6E8A-4147-A177-3AD203B41FA5}">
                      <a16:colId xmlns:a16="http://schemas.microsoft.com/office/drawing/2014/main" val="2838759526"/>
                    </a:ext>
                  </a:extLst>
                </a:gridCol>
                <a:gridCol w="1297413">
                  <a:extLst>
                    <a:ext uri="{9D8B030D-6E8A-4147-A177-3AD203B41FA5}">
                      <a16:colId xmlns:a16="http://schemas.microsoft.com/office/drawing/2014/main" val="570302474"/>
                    </a:ext>
                  </a:extLst>
                </a:gridCol>
                <a:gridCol w="1900973">
                  <a:extLst>
                    <a:ext uri="{9D8B030D-6E8A-4147-A177-3AD203B41FA5}">
                      <a16:colId xmlns:a16="http://schemas.microsoft.com/office/drawing/2014/main" val="564308530"/>
                    </a:ext>
                  </a:extLst>
                </a:gridCol>
              </a:tblGrid>
              <a:tr h="780839">
                <a:tc>
                  <a:txBody>
                    <a:bodyPr/>
                    <a:lstStyle/>
                    <a:p>
                      <a:pPr algn="ctr" fontAlgn="b"/>
                      <a:r>
                        <a:rPr lang="en-US" sz="1600" b="1" u="none" strike="noStrike" dirty="0">
                          <a:effectLst/>
                        </a:rPr>
                        <a:t>Raw p-value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err="1">
                          <a:effectLst/>
                        </a:rPr>
                        <a:t>Bonferroni</a:t>
                      </a:r>
                      <a:endParaRPr lang="en-US" sz="1600" b="1" u="none" strike="noStrike" dirty="0">
                        <a:effectLst/>
                      </a:endParaRPr>
                    </a:p>
                    <a:p>
                      <a:pPr algn="ctr" fontAlgn="b"/>
                      <a:r>
                        <a:rPr lang="en-US" sz="1600" b="1" u="none" strike="noStrike" dirty="0">
                          <a:effectLst/>
                        </a:rPr>
                        <a:t>adjusted </a:t>
                      </a:r>
                    </a:p>
                    <a:p>
                      <a:pPr algn="ctr" fontAlgn="b"/>
                      <a:r>
                        <a:rPr lang="en-US" sz="1600" b="1" u="none" strike="noStrike" dirty="0">
                          <a:effectLst/>
                        </a:rPr>
                        <a:t>p-value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FDR</a:t>
                      </a:r>
                    </a:p>
                    <a:p>
                      <a:pPr algn="ctr" fontAlgn="b"/>
                      <a:r>
                        <a:rPr lang="en-US" sz="1600" b="1" u="none" strike="noStrike" dirty="0">
                          <a:effectLst/>
                        </a:rPr>
                        <a:t>adjusted </a:t>
                      </a:r>
                    </a:p>
                    <a:p>
                      <a:pPr algn="ctr" fontAlgn="b"/>
                      <a:r>
                        <a:rPr lang="en-US" sz="1600" b="1" u="none" strike="noStrike" dirty="0">
                          <a:effectLst/>
                        </a:rPr>
                        <a:t>p-value</a:t>
                      </a:r>
                    </a:p>
                    <a:p>
                      <a:pPr algn="ctr" fontAlgn="b"/>
                      <a:r>
                        <a:rPr lang="en-US" sz="1600" b="1" i="0" u="none" strike="noStrike" dirty="0">
                          <a:solidFill>
                            <a:srgbClr val="7030A0"/>
                          </a:solidFill>
                          <a:effectLst/>
                          <a:latin typeface="Calibri" panose="020F0502020204030204" pitchFamily="34" charset="0"/>
                        </a:rPr>
                        <a:t>(q-value)</a:t>
                      </a:r>
                    </a:p>
                  </a:txBody>
                  <a:tcPr marL="9525" marR="9525" marT="9525" marB="0" anchor="b"/>
                </a:tc>
                <a:extLst>
                  <a:ext uri="{0D108BD9-81ED-4DB2-BD59-A6C34878D82A}">
                    <a16:rowId xmlns:a16="http://schemas.microsoft.com/office/drawing/2014/main" val="3207028625"/>
                  </a:ext>
                </a:extLst>
              </a:tr>
              <a:tr h="234854">
                <a:tc>
                  <a:txBody>
                    <a:bodyPr/>
                    <a:lstStyle/>
                    <a:p>
                      <a:pPr algn="ctr" fontAlgn="b"/>
                      <a:r>
                        <a:rPr lang="en-US" sz="1400" u="none" strike="noStrike" dirty="0">
                          <a:effectLst/>
                        </a:rPr>
                        <a:t>0.002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0.085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0.078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2828024"/>
                  </a:ext>
                </a:extLst>
              </a:tr>
              <a:tr h="234854">
                <a:tc>
                  <a:txBody>
                    <a:bodyPr/>
                    <a:lstStyle/>
                    <a:p>
                      <a:pPr algn="ctr" fontAlgn="b"/>
                      <a:r>
                        <a:rPr lang="en-US" sz="1400" u="none" strike="noStrike" dirty="0">
                          <a:effectLst/>
                        </a:rPr>
                        <a:t>0.005</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0.246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0.078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07837355"/>
                  </a:ext>
                </a:extLst>
              </a:tr>
              <a:tr h="234854">
                <a:tc>
                  <a:txBody>
                    <a:bodyPr/>
                    <a:lstStyle/>
                    <a:p>
                      <a:pPr algn="ctr" fontAlgn="b"/>
                      <a:r>
                        <a:rPr lang="en-US" sz="1400" u="none" strike="noStrike" dirty="0">
                          <a:effectLst/>
                        </a:rPr>
                        <a:t>0.006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0.309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0.078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49893817"/>
                  </a:ext>
                </a:extLst>
              </a:tr>
              <a:tr h="234854">
                <a:tc>
                  <a:txBody>
                    <a:bodyPr/>
                    <a:lstStyle/>
                    <a:p>
                      <a:pPr algn="ctr" fontAlgn="b"/>
                      <a:r>
                        <a:rPr lang="en-US" sz="1400" u="none" strike="noStrike" dirty="0">
                          <a:effectLst/>
                        </a:rPr>
                        <a:t>0.007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0.367</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0.078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6311269"/>
                  </a:ext>
                </a:extLst>
              </a:tr>
              <a:tr h="234854">
                <a:tc>
                  <a:txBody>
                    <a:bodyPr/>
                    <a:lstStyle/>
                    <a:p>
                      <a:pPr algn="ctr" fontAlgn="b"/>
                      <a:r>
                        <a:rPr lang="en-US" sz="1400" u="none" strike="noStrike">
                          <a:effectLst/>
                        </a:rPr>
                        <a:t>0.011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0.529</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0.078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89579690"/>
                  </a:ext>
                </a:extLst>
              </a:tr>
              <a:tr h="234854">
                <a:tc>
                  <a:txBody>
                    <a:bodyPr/>
                    <a:lstStyle/>
                    <a:p>
                      <a:pPr algn="ctr" fontAlgn="b"/>
                      <a:r>
                        <a:rPr lang="en-US" sz="1400" u="none" strike="noStrike">
                          <a:effectLst/>
                        </a:rPr>
                        <a:t>0.011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0.532</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0.078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53315530"/>
                  </a:ext>
                </a:extLst>
              </a:tr>
              <a:tr h="234854">
                <a:tc>
                  <a:txBody>
                    <a:bodyPr/>
                    <a:lstStyle/>
                    <a:p>
                      <a:pPr algn="ctr" fontAlgn="b"/>
                      <a:r>
                        <a:rPr lang="en-US" sz="1400" u="none" strike="noStrike">
                          <a:effectLst/>
                        </a:rPr>
                        <a:t>0.011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0.543</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0.078</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8194668"/>
                  </a:ext>
                </a:extLst>
              </a:tr>
              <a:tr h="234854">
                <a:tc>
                  <a:txBody>
                    <a:bodyPr/>
                    <a:lstStyle/>
                    <a:p>
                      <a:pPr algn="ctr" fontAlgn="b"/>
                      <a:r>
                        <a:rPr lang="en-US" sz="1400" u="none" strike="noStrike">
                          <a:effectLst/>
                        </a:rPr>
                        <a:t>0.046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0.288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97172236"/>
                  </a:ext>
                </a:extLst>
              </a:tr>
              <a:tr h="234854">
                <a:tc>
                  <a:txBody>
                    <a:bodyPr/>
                    <a:lstStyle/>
                    <a:p>
                      <a:pPr algn="ctr" fontAlgn="b"/>
                      <a:r>
                        <a:rPr lang="en-US" sz="1400" u="none" strike="noStrike">
                          <a:effectLst/>
                        </a:rPr>
                        <a:t>0.098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0.526</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9266122"/>
                  </a:ext>
                </a:extLst>
              </a:tr>
              <a:tr h="234854">
                <a:tc>
                  <a:txBody>
                    <a:bodyPr/>
                    <a:lstStyle/>
                    <a:p>
                      <a:pPr algn="ctr" fontAlgn="b"/>
                      <a:r>
                        <a:rPr lang="en-US" sz="1400" u="none" strike="noStrike">
                          <a:effectLst/>
                        </a:rPr>
                        <a:t>0.105</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0.526</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69209152"/>
                  </a:ext>
                </a:extLst>
              </a:tr>
              <a:tr h="234854">
                <a:tc>
                  <a:txBody>
                    <a:bodyPr/>
                    <a:lstStyle/>
                    <a:p>
                      <a:pPr algn="ctr" fontAlgn="b"/>
                      <a:r>
                        <a:rPr lang="en-US" sz="1400" u="none" strike="noStrike">
                          <a:effectLst/>
                        </a:rPr>
                        <a:t>0.122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0.554</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53806428"/>
                  </a:ext>
                </a:extLst>
              </a:tr>
              <a:tr h="234854">
                <a:tc>
                  <a:txBody>
                    <a:bodyPr/>
                    <a:lstStyle/>
                    <a:p>
                      <a:pPr algn="ctr" fontAlgn="b"/>
                      <a:r>
                        <a:rPr lang="en-US" sz="1400" u="none" strike="noStrike">
                          <a:effectLst/>
                        </a:rPr>
                        <a:t>0.148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0.578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66977739"/>
                  </a:ext>
                </a:extLst>
              </a:tr>
              <a:tr h="234854">
                <a:tc>
                  <a:txBody>
                    <a:bodyPr/>
                    <a:lstStyle/>
                    <a:p>
                      <a:pPr algn="ctr" fontAlgn="b"/>
                      <a:r>
                        <a:rPr lang="en-US" sz="1400" u="none" strike="noStrike">
                          <a:effectLst/>
                        </a:rPr>
                        <a:t>0.150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0.578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58657563"/>
                  </a:ext>
                </a:extLst>
              </a:tr>
              <a:tr h="234854">
                <a:tc>
                  <a:txBody>
                    <a:bodyPr/>
                    <a:lstStyle/>
                    <a:p>
                      <a:pPr algn="ctr" fontAlgn="b"/>
                      <a:r>
                        <a:rPr lang="en-US" sz="1400" u="none" strike="noStrike">
                          <a:effectLst/>
                        </a:rPr>
                        <a:t>0.170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0.599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411281"/>
                  </a:ext>
                </a:extLst>
              </a:tr>
              <a:tr h="234854">
                <a:tc>
                  <a:txBody>
                    <a:bodyPr/>
                    <a:lstStyle/>
                    <a:p>
                      <a:pPr algn="ctr" fontAlgn="b"/>
                      <a:r>
                        <a:rPr lang="en-US" sz="1400" u="none" strike="noStrike">
                          <a:effectLst/>
                        </a:rPr>
                        <a:t>0.180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0.599</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03314399"/>
                  </a:ext>
                </a:extLst>
              </a:tr>
              <a:tr h="234854">
                <a:tc>
                  <a:txBody>
                    <a:bodyPr/>
                    <a:lstStyle/>
                    <a:p>
                      <a:pPr algn="ctr" fontAlgn="b"/>
                      <a:r>
                        <a:rPr lang="en-US" sz="1400" u="none" strike="noStrike">
                          <a:effectLst/>
                        </a:rPr>
                        <a:t>0.276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0.777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3682298"/>
                  </a:ext>
                </a:extLst>
              </a:tr>
              <a:tr h="234854">
                <a:tc>
                  <a:txBody>
                    <a:bodyPr/>
                    <a:lstStyle/>
                    <a:p>
                      <a:pPr algn="ctr" fontAlgn="b"/>
                      <a:r>
                        <a:rPr lang="en-US" sz="1400" u="none" strike="noStrike">
                          <a:effectLst/>
                        </a:rPr>
                        <a:t>0.280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0.777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46617901"/>
                  </a:ext>
                </a:extLst>
              </a:tr>
              <a:tr h="234854">
                <a:tc>
                  <a:txBody>
                    <a:bodyPr/>
                    <a:lstStyle/>
                    <a:p>
                      <a:pPr algn="ctr" fontAlgn="b"/>
                      <a:r>
                        <a:rPr lang="en-US" sz="1400" u="none" strike="noStrike">
                          <a:effectLst/>
                        </a:rPr>
                        <a:t>0.294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0.777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0133014"/>
                  </a:ext>
                </a:extLst>
              </a:tr>
              <a:tr h="234854">
                <a:tc>
                  <a:txBody>
                    <a:bodyPr/>
                    <a:lstStyle/>
                    <a:p>
                      <a:pPr algn="ctr" fontAlgn="b"/>
                      <a:r>
                        <a:rPr lang="en-US" sz="1400" u="none" strike="noStrike">
                          <a:effectLst/>
                        </a:rPr>
                        <a:t>0.296</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0.777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94996700"/>
                  </a:ext>
                </a:extLst>
              </a:tr>
              <a:tr h="234854">
                <a:tc>
                  <a:txBody>
                    <a:bodyPr/>
                    <a:lstStyle/>
                    <a:p>
                      <a:pPr algn="ctr" fontAlgn="b"/>
                      <a:r>
                        <a:rPr lang="en-US" sz="1400" u="none" strike="noStrike">
                          <a:effectLst/>
                        </a:rPr>
                        <a:t>0.331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0.777</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6887162"/>
                  </a:ext>
                </a:extLst>
              </a:tr>
            </a:tbl>
          </a:graphicData>
        </a:graphic>
      </p:graphicFrame>
    </p:spTree>
    <p:extLst>
      <p:ext uri="{BB962C8B-B14F-4D97-AF65-F5344CB8AC3E}">
        <p14:creationId xmlns:p14="http://schemas.microsoft.com/office/powerpoint/2010/main" val="35676722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Vinoh</a:t>
            </a:r>
            <a:endParaRPr lang="en-US" dirty="0"/>
          </a:p>
        </p:txBody>
      </p:sp>
      <p:pic>
        <p:nvPicPr>
          <p:cNvPr id="4" name="Content Placeholder 3"/>
          <p:cNvPicPr>
            <a:picLocks noGrp="1" noChangeAspect="1"/>
          </p:cNvPicPr>
          <p:nvPr>
            <p:ph idx="1"/>
          </p:nvPr>
        </p:nvPicPr>
        <p:blipFill>
          <a:blip r:embed="rId3"/>
          <a:stretch>
            <a:fillRect/>
          </a:stretch>
        </p:blipFill>
        <p:spPr>
          <a:xfrm>
            <a:off x="1524001" y="1675712"/>
            <a:ext cx="7010400" cy="5182288"/>
          </a:xfrm>
          <a:prstGeom prst="rect">
            <a:avLst/>
          </a:prstGeom>
        </p:spPr>
      </p:pic>
    </p:spTree>
    <p:extLst>
      <p:ext uri="{BB962C8B-B14F-4D97-AF65-F5344CB8AC3E}">
        <p14:creationId xmlns:p14="http://schemas.microsoft.com/office/powerpoint/2010/main" val="2103000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14.2.1 – Statistician Salary</a:t>
            </a:r>
          </a:p>
        </p:txBody>
      </p:sp>
      <p:sp>
        <p:nvSpPr>
          <p:cNvPr id="3" name="Content Placeholder 2"/>
          <p:cNvSpPr>
            <a:spLocks noGrp="1"/>
          </p:cNvSpPr>
          <p:nvPr>
            <p:ph idx="1"/>
          </p:nvPr>
        </p:nvSpPr>
        <p:spPr>
          <a:xfrm>
            <a:off x="838200" y="1825624"/>
            <a:ext cx="10515600" cy="4534535"/>
          </a:xfrm>
        </p:spPr>
        <p:txBody>
          <a:bodyPr>
            <a:normAutofit lnSpcReduction="10000"/>
          </a:bodyPr>
          <a:lstStyle/>
          <a:p>
            <a:r>
              <a:rPr lang="en-US" dirty="0"/>
              <a:t>Suppose you surveyed 2,000,000 (intentionally extreme) young statisticians and these are the reported salaries (in thousands of dollars per year):</a:t>
            </a:r>
          </a:p>
          <a:p>
            <a:r>
              <a:rPr lang="en-US" dirty="0"/>
              <a:t> 60, </a:t>
            </a:r>
            <a:r>
              <a:rPr lang="en-US" dirty="0">
                <a:solidFill>
                  <a:srgbClr val="FF0000"/>
                </a:solidFill>
              </a:rPr>
              <a:t>100, 100, 100, 100, … , 100, 100, 100, 100, 100</a:t>
            </a:r>
            <a:r>
              <a:rPr lang="en-US" dirty="0"/>
              <a:t>, 117, 122, 136, 136, 139, 142</a:t>
            </a:r>
          </a:p>
          <a:p>
            <a:r>
              <a:rPr lang="en-US" dirty="0"/>
              <a:t>Test the null hypothesis that the median salary for young statisticians is 100k/year against the alternative that it is higher.</a:t>
            </a:r>
          </a:p>
          <a:p>
            <a:pPr lvl="1"/>
            <a:r>
              <a:rPr lang="en-US" dirty="0">
                <a:solidFill>
                  <a:srgbClr val="FF0000"/>
                </a:solidFill>
              </a:rPr>
              <a:t>H</a:t>
            </a:r>
            <a:r>
              <a:rPr lang="en-US" baseline="-25000" dirty="0">
                <a:solidFill>
                  <a:srgbClr val="FF0000"/>
                </a:solidFill>
              </a:rPr>
              <a:t>0</a:t>
            </a:r>
            <a:r>
              <a:rPr lang="en-US" dirty="0">
                <a:solidFill>
                  <a:srgbClr val="FF0000"/>
                </a:solidFill>
              </a:rPr>
              <a:t>: P(X&gt;100k) = P(X&lt;100k)</a:t>
            </a:r>
          </a:p>
          <a:p>
            <a:pPr lvl="1"/>
            <a:r>
              <a:rPr lang="en-US" dirty="0">
                <a:solidFill>
                  <a:srgbClr val="FF0000"/>
                </a:solidFill>
              </a:rPr>
              <a:t>H</a:t>
            </a:r>
            <a:r>
              <a:rPr lang="en-US" baseline="-25000" dirty="0">
                <a:solidFill>
                  <a:srgbClr val="FF0000"/>
                </a:solidFill>
              </a:rPr>
              <a:t>1</a:t>
            </a:r>
            <a:r>
              <a:rPr lang="en-US" dirty="0">
                <a:solidFill>
                  <a:srgbClr val="FF0000"/>
                </a:solidFill>
              </a:rPr>
              <a:t>: P(X&gt;100k) &gt; P(X&lt;100k)</a:t>
            </a:r>
          </a:p>
          <a:p>
            <a:r>
              <a:rPr lang="en-US" dirty="0">
                <a:solidFill>
                  <a:srgbClr val="0070C0"/>
                </a:solidFill>
              </a:rPr>
              <a:t>Σ 1{X</a:t>
            </a:r>
            <a:r>
              <a:rPr lang="en-US" baseline="-25000" dirty="0">
                <a:solidFill>
                  <a:srgbClr val="0070C0"/>
                </a:solidFill>
              </a:rPr>
              <a:t>i</a:t>
            </a:r>
            <a:r>
              <a:rPr lang="en-US" dirty="0">
                <a:solidFill>
                  <a:srgbClr val="0070C0"/>
                </a:solidFill>
              </a:rPr>
              <a:t> ≥ 100k} ~ BIN(</a:t>
            </a:r>
            <a:r>
              <a:rPr lang="en-US" dirty="0">
                <a:solidFill>
                  <a:srgbClr val="FF0000"/>
                </a:solidFill>
              </a:rPr>
              <a:t>7</a:t>
            </a:r>
            <a:r>
              <a:rPr lang="en-US" dirty="0">
                <a:solidFill>
                  <a:srgbClr val="0070C0"/>
                </a:solidFill>
              </a:rPr>
              <a:t>; 1/2) under the null hypothesis</a:t>
            </a:r>
          </a:p>
          <a:p>
            <a:r>
              <a:rPr lang="en-US" dirty="0">
                <a:solidFill>
                  <a:srgbClr val="0070C0"/>
                </a:solidFill>
              </a:rPr>
              <a:t>Then p-value = P(BIN(</a:t>
            </a:r>
            <a:r>
              <a:rPr lang="en-US" dirty="0">
                <a:solidFill>
                  <a:srgbClr val="FF0000"/>
                </a:solidFill>
              </a:rPr>
              <a:t>7</a:t>
            </a:r>
            <a:r>
              <a:rPr lang="en-US" dirty="0">
                <a:solidFill>
                  <a:srgbClr val="0070C0"/>
                </a:solidFill>
              </a:rPr>
              <a:t>; 1/2) ≥ </a:t>
            </a:r>
            <a:r>
              <a:rPr lang="en-US" dirty="0">
                <a:solidFill>
                  <a:srgbClr val="FF0000"/>
                </a:solidFill>
              </a:rPr>
              <a:t>6</a:t>
            </a:r>
            <a:r>
              <a:rPr lang="en-US" dirty="0">
                <a:solidFill>
                  <a:srgbClr val="0070C0"/>
                </a:solidFill>
              </a:rPr>
              <a:t>) ≈ 0.06</a:t>
            </a:r>
          </a:p>
        </p:txBody>
      </p:sp>
    </p:spTree>
    <p:extLst>
      <p:ext uri="{BB962C8B-B14F-4D97-AF65-F5344CB8AC3E}">
        <p14:creationId xmlns:p14="http://schemas.microsoft.com/office/powerpoint/2010/main" val="26980531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Vinoh</a:t>
            </a:r>
            <a:endParaRPr lang="en-US" dirty="0"/>
          </a:p>
        </p:txBody>
      </p:sp>
      <p:graphicFrame>
        <p:nvGraphicFramePr>
          <p:cNvPr id="4" name="Content Placeholder 3"/>
          <p:cNvGraphicFramePr>
            <a:graphicFrameLocks noGrp="1"/>
          </p:cNvGraphicFramePr>
          <p:nvPr>
            <p:ph idx="1"/>
            <p:extLst/>
          </p:nvPr>
        </p:nvGraphicFramePr>
        <p:xfrm>
          <a:off x="1524001" y="1417639"/>
          <a:ext cx="5308599" cy="5442585"/>
        </p:xfrm>
        <a:graphic>
          <a:graphicData uri="http://schemas.openxmlformats.org/drawingml/2006/table">
            <a:tbl>
              <a:tblPr>
                <a:tableStyleId>{5C22544A-7EE6-4342-B048-85BDC9FD1C3A}</a:tableStyleId>
              </a:tblPr>
              <a:tblGrid>
                <a:gridCol w="1531974">
                  <a:extLst>
                    <a:ext uri="{9D8B030D-6E8A-4147-A177-3AD203B41FA5}">
                      <a16:colId xmlns:a16="http://schemas.microsoft.com/office/drawing/2014/main" val="2373352340"/>
                    </a:ext>
                  </a:extLst>
                </a:gridCol>
                <a:gridCol w="1531974">
                  <a:extLst>
                    <a:ext uri="{9D8B030D-6E8A-4147-A177-3AD203B41FA5}">
                      <a16:colId xmlns:a16="http://schemas.microsoft.com/office/drawing/2014/main" val="4284201176"/>
                    </a:ext>
                  </a:extLst>
                </a:gridCol>
                <a:gridCol w="2244651">
                  <a:extLst>
                    <a:ext uri="{9D8B030D-6E8A-4147-A177-3AD203B41FA5}">
                      <a16:colId xmlns:a16="http://schemas.microsoft.com/office/drawing/2014/main" val="3504118640"/>
                    </a:ext>
                  </a:extLst>
                </a:gridCol>
              </a:tblGrid>
              <a:tr h="65131">
                <a:tc>
                  <a:txBody>
                    <a:bodyPr/>
                    <a:lstStyle/>
                    <a:p>
                      <a:pPr algn="ctr" fontAlgn="b"/>
                      <a:r>
                        <a:rPr lang="en-US" sz="1600" b="1" u="none" strike="noStrike" dirty="0">
                          <a:effectLst/>
                        </a:rPr>
                        <a:t>Raw P-value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err="1">
                          <a:effectLst/>
                        </a:rPr>
                        <a:t>Bonferroni</a:t>
                      </a:r>
                      <a:r>
                        <a:rPr lang="en-US" sz="1600" b="1" u="none" strike="noStrike" dirty="0">
                          <a:effectLst/>
                        </a:rPr>
                        <a:t> adjusted </a:t>
                      </a:r>
                    </a:p>
                    <a:p>
                      <a:pPr algn="ctr" fontAlgn="b"/>
                      <a:r>
                        <a:rPr lang="en-US" sz="1600" b="1" u="none" strike="noStrike" dirty="0">
                          <a:effectLst/>
                        </a:rPr>
                        <a:t>p-value</a:t>
                      </a:r>
                      <a:endParaRPr lang="en-US"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1" u="none" strike="noStrike" dirty="0">
                          <a:effectLst/>
                        </a:rPr>
                        <a:t>FDR </a:t>
                      </a:r>
                    </a:p>
                    <a:p>
                      <a:pPr algn="ctr" fontAlgn="b"/>
                      <a:r>
                        <a:rPr lang="en-US" sz="1600" b="1" u="none" strike="noStrike" dirty="0">
                          <a:effectLst/>
                        </a:rPr>
                        <a:t>adjusted </a:t>
                      </a:r>
                    </a:p>
                    <a:p>
                      <a:pPr algn="ctr" fontAlgn="b"/>
                      <a:r>
                        <a:rPr lang="en-US" sz="1600" b="1" u="none" strike="noStrike" dirty="0">
                          <a:effectLst/>
                        </a:rPr>
                        <a:t>p-value </a:t>
                      </a:r>
                    </a:p>
                    <a:p>
                      <a:pPr algn="ctr" fontAlgn="b"/>
                      <a:r>
                        <a:rPr lang="en-US" sz="1600" b="1" u="none" strike="noStrike" dirty="0">
                          <a:solidFill>
                            <a:srgbClr val="7030A0"/>
                          </a:solidFill>
                          <a:effectLst/>
                        </a:rPr>
                        <a:t>(q-value)</a:t>
                      </a:r>
                      <a:endParaRPr lang="en-US" sz="1600" b="1" i="0" u="none" strike="noStrike" dirty="0">
                        <a:solidFill>
                          <a:srgbClr val="7030A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6888498"/>
                  </a:ext>
                </a:extLst>
              </a:tr>
              <a:tr h="217525">
                <a:tc>
                  <a:txBody>
                    <a:bodyPr/>
                    <a:lstStyle/>
                    <a:p>
                      <a:pPr algn="ctr" fontAlgn="b"/>
                      <a:r>
                        <a:rPr lang="en-US" sz="1400" u="none" strike="noStrike" dirty="0">
                          <a:effectLst/>
                        </a:rPr>
                        <a:t>0.006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0.212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0.115</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35434610"/>
                  </a:ext>
                </a:extLst>
              </a:tr>
              <a:tr h="217525">
                <a:tc>
                  <a:txBody>
                    <a:bodyPr/>
                    <a:lstStyle/>
                    <a:p>
                      <a:pPr algn="ctr" fontAlgn="b"/>
                      <a:r>
                        <a:rPr lang="en-US" sz="1400" u="none" strike="noStrike" dirty="0">
                          <a:effectLst/>
                        </a:rPr>
                        <a:t>0.006</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0.230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0.115</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274717"/>
                  </a:ext>
                </a:extLst>
              </a:tr>
              <a:tr h="217525">
                <a:tc>
                  <a:txBody>
                    <a:bodyPr/>
                    <a:lstStyle/>
                    <a:p>
                      <a:pPr algn="ctr" fontAlgn="b"/>
                      <a:r>
                        <a:rPr lang="en-US" sz="1400" u="none" strike="noStrike">
                          <a:effectLst/>
                        </a:rPr>
                        <a:t>0.013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0.461</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0.128</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2157104"/>
                  </a:ext>
                </a:extLst>
              </a:tr>
              <a:tr h="217525">
                <a:tc>
                  <a:txBody>
                    <a:bodyPr/>
                    <a:lstStyle/>
                    <a:p>
                      <a:pPr algn="ctr" fontAlgn="b"/>
                      <a:r>
                        <a:rPr lang="en-US" sz="1400" u="none" strike="noStrike">
                          <a:effectLst/>
                        </a:rPr>
                        <a:t>0.019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0.673</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0.128</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2523308"/>
                  </a:ext>
                </a:extLst>
              </a:tr>
              <a:tr h="217525">
                <a:tc>
                  <a:txBody>
                    <a:bodyPr/>
                    <a:lstStyle/>
                    <a:p>
                      <a:pPr algn="ctr" fontAlgn="b"/>
                      <a:r>
                        <a:rPr lang="en-US" sz="1400" u="none" strike="noStrike">
                          <a:effectLst/>
                        </a:rPr>
                        <a:t>0.019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0.688</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rgbClr val="FF0000"/>
                          </a:solidFill>
                          <a:effectLst/>
                        </a:rPr>
                        <a:t>0.128</a:t>
                      </a:r>
                      <a:endParaRPr lang="en-US" sz="14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95505796"/>
                  </a:ext>
                </a:extLst>
              </a:tr>
              <a:tr h="217525">
                <a:tc>
                  <a:txBody>
                    <a:bodyPr/>
                    <a:lstStyle/>
                    <a:p>
                      <a:pPr algn="ctr" fontAlgn="b"/>
                      <a:r>
                        <a:rPr lang="en-US" sz="1400" u="none" strike="noStrike">
                          <a:effectLst/>
                        </a:rPr>
                        <a:t>0.021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0.770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rgbClr val="FF0000"/>
                          </a:solidFill>
                          <a:effectLst/>
                        </a:rPr>
                        <a:t>0.128</a:t>
                      </a:r>
                      <a:endParaRPr lang="en-US" sz="14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202923"/>
                  </a:ext>
                </a:extLst>
              </a:tr>
              <a:tr h="217525">
                <a:tc>
                  <a:txBody>
                    <a:bodyPr/>
                    <a:lstStyle/>
                    <a:p>
                      <a:pPr algn="ctr" fontAlgn="b"/>
                      <a:r>
                        <a:rPr lang="en-US" sz="1400" u="none" strike="noStrike">
                          <a:effectLst/>
                        </a:rPr>
                        <a:t>0.029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0.135</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8756557"/>
                  </a:ext>
                </a:extLst>
              </a:tr>
              <a:tr h="217525">
                <a:tc>
                  <a:txBody>
                    <a:bodyPr/>
                    <a:lstStyle/>
                    <a:p>
                      <a:pPr algn="ctr" fontAlgn="b"/>
                      <a:r>
                        <a:rPr lang="en-US" sz="1400" u="none" strike="noStrike">
                          <a:effectLst/>
                        </a:rPr>
                        <a:t>0.030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solidFill>
                            <a:srgbClr val="FF0000"/>
                          </a:solidFill>
                          <a:effectLst/>
                        </a:rPr>
                        <a:t>0.135</a:t>
                      </a:r>
                      <a:endParaRPr lang="en-US" sz="1400" b="0" i="0" u="none" strike="noStrike">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1276136"/>
                  </a:ext>
                </a:extLst>
              </a:tr>
              <a:tr h="217525">
                <a:tc>
                  <a:txBody>
                    <a:bodyPr/>
                    <a:lstStyle/>
                    <a:p>
                      <a:pPr algn="ctr" fontAlgn="b"/>
                      <a:r>
                        <a:rPr lang="en-US" sz="1400" u="none" strike="noStrike">
                          <a:effectLst/>
                        </a:rPr>
                        <a:t>0.037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1.000</a:t>
                      </a:r>
                      <a:endParaRPr lang="en-US"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rgbClr val="FF0000"/>
                          </a:solidFill>
                          <a:effectLst/>
                        </a:rPr>
                        <a:t>0.148</a:t>
                      </a:r>
                      <a:endParaRPr lang="en-US" sz="14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1277385"/>
                  </a:ext>
                </a:extLst>
              </a:tr>
              <a:tr h="217525">
                <a:tc>
                  <a:txBody>
                    <a:bodyPr/>
                    <a:lstStyle/>
                    <a:p>
                      <a:pPr algn="ctr" fontAlgn="b"/>
                      <a:r>
                        <a:rPr lang="en-US" sz="1400" u="none" strike="noStrike">
                          <a:effectLst/>
                        </a:rPr>
                        <a:t>0.051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0.168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85838198"/>
                  </a:ext>
                </a:extLst>
              </a:tr>
              <a:tr h="217525">
                <a:tc>
                  <a:txBody>
                    <a:bodyPr/>
                    <a:lstStyle/>
                    <a:p>
                      <a:pPr algn="ctr" fontAlgn="b"/>
                      <a:r>
                        <a:rPr lang="en-US" sz="1400" u="none" strike="noStrike">
                          <a:effectLst/>
                        </a:rPr>
                        <a:t>0.051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0.168</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20733921"/>
                  </a:ext>
                </a:extLst>
              </a:tr>
              <a:tr h="217525">
                <a:tc>
                  <a:txBody>
                    <a:bodyPr/>
                    <a:lstStyle/>
                    <a:p>
                      <a:pPr algn="ctr" fontAlgn="b"/>
                      <a:r>
                        <a:rPr lang="en-US" sz="1400" u="none" strike="noStrike">
                          <a:effectLst/>
                        </a:rPr>
                        <a:t>0.058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0.172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42797873"/>
                  </a:ext>
                </a:extLst>
              </a:tr>
              <a:tr h="217525">
                <a:tc>
                  <a:txBody>
                    <a:bodyPr/>
                    <a:lstStyle/>
                    <a:p>
                      <a:pPr algn="ctr" fontAlgn="b"/>
                      <a:r>
                        <a:rPr lang="en-US" sz="1400" u="none" strike="noStrike">
                          <a:effectLst/>
                        </a:rPr>
                        <a:t>0.062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0.172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2160503"/>
                  </a:ext>
                </a:extLst>
              </a:tr>
              <a:tr h="217525">
                <a:tc>
                  <a:txBody>
                    <a:bodyPr/>
                    <a:lstStyle/>
                    <a:p>
                      <a:pPr algn="ctr" fontAlgn="b"/>
                      <a:r>
                        <a:rPr lang="en-US" sz="1400" u="none" strike="noStrike">
                          <a:effectLst/>
                        </a:rPr>
                        <a:t>0.082</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4846275"/>
                  </a:ext>
                </a:extLst>
              </a:tr>
              <a:tr h="217525">
                <a:tc>
                  <a:txBody>
                    <a:bodyPr/>
                    <a:lstStyle/>
                    <a:p>
                      <a:pPr algn="ctr" fontAlgn="b"/>
                      <a:r>
                        <a:rPr lang="en-US" sz="1400" u="none" strike="noStrike">
                          <a:effectLst/>
                        </a:rPr>
                        <a:t>0.084</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0.182</a:t>
                      </a:r>
                      <a:endParaRPr lang="en-US" sz="1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6840815"/>
                  </a:ext>
                </a:extLst>
              </a:tr>
              <a:tr h="217525">
                <a:tc>
                  <a:txBody>
                    <a:bodyPr/>
                    <a:lstStyle/>
                    <a:p>
                      <a:pPr algn="ctr" fontAlgn="b"/>
                      <a:r>
                        <a:rPr lang="en-US" sz="1400" u="none" strike="noStrike">
                          <a:effectLst/>
                        </a:rPr>
                        <a:t>0.088</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4355664"/>
                  </a:ext>
                </a:extLst>
              </a:tr>
              <a:tr h="217525">
                <a:tc>
                  <a:txBody>
                    <a:bodyPr/>
                    <a:lstStyle/>
                    <a:p>
                      <a:pPr algn="ctr" fontAlgn="b"/>
                      <a:r>
                        <a:rPr lang="en-US" sz="1400" u="none" strike="noStrike">
                          <a:effectLst/>
                        </a:rPr>
                        <a:t>0.089</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6279000"/>
                  </a:ext>
                </a:extLst>
              </a:tr>
              <a:tr h="217525">
                <a:tc>
                  <a:txBody>
                    <a:bodyPr/>
                    <a:lstStyle/>
                    <a:p>
                      <a:pPr algn="ctr" fontAlgn="b"/>
                      <a:r>
                        <a:rPr lang="en-US" sz="1400" u="none" strike="noStrike">
                          <a:effectLst/>
                        </a:rPr>
                        <a:t>0.091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0.182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49527761"/>
                  </a:ext>
                </a:extLst>
              </a:tr>
              <a:tr h="217525">
                <a:tc>
                  <a:txBody>
                    <a:bodyPr/>
                    <a:lstStyle/>
                    <a:p>
                      <a:pPr algn="ctr" fontAlgn="b"/>
                      <a:r>
                        <a:rPr lang="en-US" sz="1400" u="none" strike="noStrike">
                          <a:effectLst/>
                        </a:rPr>
                        <a:t>0.101</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0.192</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86315326"/>
                  </a:ext>
                </a:extLst>
              </a:tr>
              <a:tr h="217525">
                <a:tc>
                  <a:txBody>
                    <a:bodyPr/>
                    <a:lstStyle/>
                    <a:p>
                      <a:pPr algn="ctr" fontAlgn="b"/>
                      <a:r>
                        <a:rPr lang="en-US" sz="1400" u="none" strike="noStrike">
                          <a:effectLst/>
                        </a:rPr>
                        <a:t>0.117</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a:effectLst/>
                        </a:rPr>
                        <a:t>1.000</a:t>
                      </a:r>
                      <a:endParaRPr lang="en-US" sz="1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400" u="none" strike="noStrike" dirty="0">
                          <a:effectLst/>
                        </a:rPr>
                        <a:t>0.205</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8264581"/>
                  </a:ext>
                </a:extLst>
              </a:tr>
            </a:tbl>
          </a:graphicData>
        </a:graphic>
      </p:graphicFrame>
    </p:spTree>
    <p:extLst>
      <p:ext uri="{BB962C8B-B14F-4D97-AF65-F5344CB8AC3E}">
        <p14:creationId xmlns:p14="http://schemas.microsoft.com/office/powerpoint/2010/main" val="41521732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3078-676C-4443-A438-2510A4F7DD53}"/>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5D888E01-BB4D-4FB1-A3B3-650D49D9B028}"/>
              </a:ext>
            </a:extLst>
          </p:cNvPr>
          <p:cNvSpPr>
            <a:spLocks noGrp="1"/>
          </p:cNvSpPr>
          <p:nvPr>
            <p:ph idx="1"/>
          </p:nvPr>
        </p:nvSpPr>
        <p:spPr/>
        <p:txBody>
          <a:bodyPr/>
          <a:lstStyle/>
          <a:p>
            <a:r>
              <a:rPr lang="en-US" dirty="0"/>
              <a:t>Prepare for a quiz about FDR concepts and/or the Bonferroni correction.</a:t>
            </a:r>
          </a:p>
        </p:txBody>
      </p:sp>
    </p:spTree>
    <p:extLst>
      <p:ext uri="{BB962C8B-B14F-4D97-AF65-F5344CB8AC3E}">
        <p14:creationId xmlns:p14="http://schemas.microsoft.com/office/powerpoint/2010/main" val="1865516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Statistician Salary</a:t>
            </a:r>
          </a:p>
        </p:txBody>
      </p:sp>
      <p:sp>
        <p:nvSpPr>
          <p:cNvPr id="3" name="Content Placeholder 2"/>
          <p:cNvSpPr>
            <a:spLocks noGrp="1"/>
          </p:cNvSpPr>
          <p:nvPr>
            <p:ph idx="1"/>
          </p:nvPr>
        </p:nvSpPr>
        <p:spPr>
          <a:xfrm>
            <a:off x="838200" y="1825624"/>
            <a:ext cx="10515600" cy="4534535"/>
          </a:xfrm>
        </p:spPr>
        <p:txBody>
          <a:bodyPr>
            <a:normAutofit/>
          </a:bodyPr>
          <a:lstStyle/>
          <a:p>
            <a:r>
              <a:rPr lang="en-US" dirty="0"/>
              <a:t>Suppose you surveyed 20 young statisticians and these are the reported salaries (in thousands of dollars per year):</a:t>
            </a:r>
          </a:p>
          <a:p>
            <a:r>
              <a:rPr lang="en-US" dirty="0"/>
              <a:t> 60, 86, 87, 92, 93, 94, 97, 99, 99, 101, 107, 109, 113, 116, 117, 122, 136, 136, 139, 142</a:t>
            </a:r>
          </a:p>
          <a:p>
            <a:r>
              <a:rPr lang="en-US" dirty="0"/>
              <a:t>Test the null hypothesis that the </a:t>
            </a:r>
            <a:r>
              <a:rPr lang="en-US" dirty="0">
                <a:solidFill>
                  <a:srgbClr val="FF0000"/>
                </a:solidFill>
              </a:rPr>
              <a:t>80</a:t>
            </a:r>
            <a:r>
              <a:rPr lang="en-US" baseline="30000" dirty="0">
                <a:solidFill>
                  <a:srgbClr val="FF0000"/>
                </a:solidFill>
              </a:rPr>
              <a:t>th</a:t>
            </a:r>
            <a:r>
              <a:rPr lang="en-US" dirty="0">
                <a:solidFill>
                  <a:srgbClr val="FF0000"/>
                </a:solidFill>
              </a:rPr>
              <a:t> percentile </a:t>
            </a:r>
            <a:r>
              <a:rPr lang="en-US" dirty="0"/>
              <a:t>of salary for young statisticians is 100k/year against the alternative that it is higher.</a:t>
            </a:r>
          </a:p>
          <a:p>
            <a:pPr lvl="1"/>
            <a:r>
              <a:rPr lang="en-US" dirty="0"/>
              <a:t>H</a:t>
            </a:r>
            <a:r>
              <a:rPr lang="en-US" baseline="-25000" dirty="0"/>
              <a:t>0</a:t>
            </a:r>
            <a:r>
              <a:rPr lang="en-US" dirty="0"/>
              <a:t>: </a:t>
            </a:r>
            <a:r>
              <a:rPr lang="en-US" dirty="0">
                <a:solidFill>
                  <a:srgbClr val="FF0000"/>
                </a:solidFill>
              </a:rPr>
              <a:t>x</a:t>
            </a:r>
            <a:r>
              <a:rPr lang="en-US" baseline="-25000" dirty="0">
                <a:solidFill>
                  <a:srgbClr val="FF0000"/>
                </a:solidFill>
              </a:rPr>
              <a:t>0.80</a:t>
            </a:r>
            <a:r>
              <a:rPr lang="en-US" dirty="0"/>
              <a:t> = 100k</a:t>
            </a:r>
          </a:p>
          <a:p>
            <a:pPr lvl="1"/>
            <a:r>
              <a:rPr lang="en-US" dirty="0"/>
              <a:t>H</a:t>
            </a:r>
            <a:r>
              <a:rPr lang="en-US" baseline="-25000" dirty="0"/>
              <a:t>1</a:t>
            </a:r>
            <a:r>
              <a:rPr lang="en-US" dirty="0"/>
              <a:t>: </a:t>
            </a:r>
            <a:r>
              <a:rPr lang="en-US" dirty="0">
                <a:solidFill>
                  <a:srgbClr val="FF0000"/>
                </a:solidFill>
              </a:rPr>
              <a:t>x</a:t>
            </a:r>
            <a:r>
              <a:rPr lang="en-US" baseline="-25000" dirty="0">
                <a:solidFill>
                  <a:srgbClr val="FF0000"/>
                </a:solidFill>
              </a:rPr>
              <a:t>0.80</a:t>
            </a:r>
            <a:r>
              <a:rPr lang="en-US" dirty="0"/>
              <a:t> &gt; 100k</a:t>
            </a:r>
          </a:p>
          <a:p>
            <a:r>
              <a:rPr lang="en-US" dirty="0"/>
              <a:t>Σ 1{X</a:t>
            </a:r>
            <a:r>
              <a:rPr lang="en-US" baseline="-25000" dirty="0"/>
              <a:t>i</a:t>
            </a:r>
            <a:r>
              <a:rPr lang="en-US" dirty="0"/>
              <a:t> &gt; 100k} ~ BIN(20,</a:t>
            </a:r>
            <a:r>
              <a:rPr lang="en-US" dirty="0">
                <a:solidFill>
                  <a:srgbClr val="FF0000"/>
                </a:solidFill>
              </a:rPr>
              <a:t>0.20</a:t>
            </a:r>
            <a:r>
              <a:rPr lang="en-US" dirty="0"/>
              <a:t>) under the null hypothesis.</a:t>
            </a:r>
          </a:p>
        </p:txBody>
      </p:sp>
    </p:spTree>
    <p:extLst>
      <p:ext uri="{BB962C8B-B14F-4D97-AF65-F5344CB8AC3E}">
        <p14:creationId xmlns:p14="http://schemas.microsoft.com/office/powerpoint/2010/main" val="40633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 Statistician Salary</a:t>
            </a:r>
          </a:p>
        </p:txBody>
      </p:sp>
      <p:sp>
        <p:nvSpPr>
          <p:cNvPr id="3" name="Content Placeholder 2"/>
          <p:cNvSpPr>
            <a:spLocks noGrp="1"/>
          </p:cNvSpPr>
          <p:nvPr>
            <p:ph idx="1"/>
          </p:nvPr>
        </p:nvSpPr>
        <p:spPr>
          <a:xfrm>
            <a:off x="838200" y="1825624"/>
            <a:ext cx="10515600" cy="4534535"/>
          </a:xfrm>
        </p:spPr>
        <p:txBody>
          <a:bodyPr>
            <a:normAutofit/>
          </a:bodyPr>
          <a:lstStyle/>
          <a:p>
            <a:r>
              <a:rPr lang="en-US" dirty="0"/>
              <a:t>Suppose you surveyed 20 young statisticians and these are the reported salaries (in thousands of dollars per year):</a:t>
            </a:r>
          </a:p>
          <a:p>
            <a:r>
              <a:rPr lang="en-US" dirty="0"/>
              <a:t> 60, 86, 87, 92, 93, 94, 97, 99, 99, </a:t>
            </a:r>
            <a:r>
              <a:rPr lang="en-US" dirty="0">
                <a:solidFill>
                  <a:srgbClr val="FF0000"/>
                </a:solidFill>
              </a:rPr>
              <a:t>100</a:t>
            </a:r>
            <a:r>
              <a:rPr lang="en-US" dirty="0"/>
              <a:t>, 107, 109, 113, 116, 117, 122, 136, 136, 139, 142</a:t>
            </a:r>
          </a:p>
          <a:p>
            <a:r>
              <a:rPr lang="en-US" dirty="0"/>
              <a:t>The hypotheses</a:t>
            </a:r>
          </a:p>
          <a:p>
            <a:pPr lvl="1"/>
            <a:r>
              <a:rPr lang="en-US" dirty="0">
                <a:solidFill>
                  <a:srgbClr val="0070C0"/>
                </a:solidFill>
              </a:rPr>
              <a:t>H</a:t>
            </a:r>
            <a:r>
              <a:rPr lang="en-US" baseline="-25000" dirty="0">
                <a:solidFill>
                  <a:srgbClr val="0070C0"/>
                </a:solidFill>
              </a:rPr>
              <a:t>0</a:t>
            </a:r>
            <a:r>
              <a:rPr lang="en-US" dirty="0">
                <a:solidFill>
                  <a:srgbClr val="0070C0"/>
                </a:solidFill>
              </a:rPr>
              <a:t>: P(X&gt;100k)/P(X≠100k) = 0.2</a:t>
            </a:r>
          </a:p>
          <a:p>
            <a:pPr lvl="1"/>
            <a:r>
              <a:rPr lang="en-US" dirty="0">
                <a:solidFill>
                  <a:srgbClr val="0070C0"/>
                </a:solidFill>
              </a:rPr>
              <a:t>H</a:t>
            </a:r>
            <a:r>
              <a:rPr lang="en-US" baseline="-25000" dirty="0">
                <a:solidFill>
                  <a:srgbClr val="0070C0"/>
                </a:solidFill>
              </a:rPr>
              <a:t>1</a:t>
            </a:r>
            <a:r>
              <a:rPr lang="en-US" dirty="0">
                <a:solidFill>
                  <a:srgbClr val="0070C0"/>
                </a:solidFill>
              </a:rPr>
              <a:t>: P(X&gt;100k)/P(X≠100k) &lt; 0.2</a:t>
            </a:r>
          </a:p>
          <a:p>
            <a:r>
              <a:rPr lang="en-US" dirty="0"/>
              <a:t>Σ 1{X</a:t>
            </a:r>
            <a:r>
              <a:rPr lang="en-US" baseline="-25000" dirty="0"/>
              <a:t>i</a:t>
            </a:r>
            <a:r>
              <a:rPr lang="en-US" dirty="0"/>
              <a:t> &gt; 100k} ~ BIN(</a:t>
            </a:r>
            <a:r>
              <a:rPr lang="en-US" dirty="0">
                <a:solidFill>
                  <a:srgbClr val="0070C0"/>
                </a:solidFill>
              </a:rPr>
              <a:t>19</a:t>
            </a:r>
            <a:r>
              <a:rPr lang="en-US" dirty="0"/>
              <a:t>,</a:t>
            </a:r>
            <a:r>
              <a:rPr lang="en-US" dirty="0">
                <a:solidFill>
                  <a:srgbClr val="FF0000"/>
                </a:solidFill>
              </a:rPr>
              <a:t>0.20</a:t>
            </a:r>
            <a:r>
              <a:rPr lang="en-US" dirty="0"/>
              <a:t>) under the null hypothesis.</a:t>
            </a:r>
          </a:p>
        </p:txBody>
      </p:sp>
    </p:spTree>
    <p:extLst>
      <p:ext uri="{BB962C8B-B14F-4D97-AF65-F5344CB8AC3E}">
        <p14:creationId xmlns:p14="http://schemas.microsoft.com/office/powerpoint/2010/main" val="182209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4E31-0477-40EF-8141-D22E41BCD911}"/>
              </a:ext>
            </a:extLst>
          </p:cNvPr>
          <p:cNvSpPr>
            <a:spLocks noGrp="1"/>
          </p:cNvSpPr>
          <p:nvPr>
            <p:ph type="title"/>
          </p:nvPr>
        </p:nvSpPr>
        <p:spPr/>
        <p:txBody>
          <a:bodyPr/>
          <a:lstStyle/>
          <a:p>
            <a:r>
              <a:rPr lang="en-US" dirty="0"/>
              <a:t>[Add example where this test is a good idea even though there are a bunch of ties.]</a:t>
            </a:r>
          </a:p>
        </p:txBody>
      </p:sp>
      <p:sp>
        <p:nvSpPr>
          <p:cNvPr id="3" name="Content Placeholder 2">
            <a:extLst>
              <a:ext uri="{FF2B5EF4-FFF2-40B4-BE49-F238E27FC236}">
                <a16:creationId xmlns:a16="http://schemas.microsoft.com/office/drawing/2014/main" id="{A7C3E0AE-0417-4C8B-8A29-1E952A0DFA06}"/>
              </a:ext>
            </a:extLst>
          </p:cNvPr>
          <p:cNvSpPr>
            <a:spLocks noGrp="1"/>
          </p:cNvSpPr>
          <p:nvPr>
            <p:ph idx="1"/>
          </p:nvPr>
        </p:nvSpPr>
        <p:spPr/>
        <p:txBody>
          <a:bodyPr/>
          <a:lstStyle/>
          <a:p>
            <a:r>
              <a:rPr lang="en-US" dirty="0"/>
              <a:t>The example could be two binary classifiers that almost always both get it right. But you want to know if one classifier is better than the other. </a:t>
            </a:r>
          </a:p>
        </p:txBody>
      </p:sp>
    </p:spTree>
    <p:extLst>
      <p:ext uri="{BB962C8B-B14F-4D97-AF65-F5344CB8AC3E}">
        <p14:creationId xmlns:p14="http://schemas.microsoft.com/office/powerpoint/2010/main" val="1756855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14.3.2 – Statistician Salary – CI</a:t>
            </a:r>
          </a:p>
        </p:txBody>
      </p:sp>
      <p:sp>
        <p:nvSpPr>
          <p:cNvPr id="3" name="Content Placeholder 2"/>
          <p:cNvSpPr>
            <a:spLocks noGrp="1"/>
          </p:cNvSpPr>
          <p:nvPr>
            <p:ph idx="1"/>
          </p:nvPr>
        </p:nvSpPr>
        <p:spPr>
          <a:xfrm>
            <a:off x="838200" y="1825624"/>
            <a:ext cx="10515600" cy="4534535"/>
          </a:xfrm>
        </p:spPr>
        <p:txBody>
          <a:bodyPr>
            <a:normAutofit/>
          </a:bodyPr>
          <a:lstStyle/>
          <a:p>
            <a:r>
              <a:rPr lang="en-US" dirty="0"/>
              <a:t>Suppose you surveyed 20 young statisticians and these are the reported salaries (in thousands of dollars per year):</a:t>
            </a:r>
          </a:p>
          <a:p>
            <a:r>
              <a:rPr lang="en-US" dirty="0"/>
              <a:t> 60, 86, 87, 92, 93, 94, 97, 99, 99, 100, 107, 109, 113, 116, 117, 122, 136, 136, 139, 142</a:t>
            </a:r>
          </a:p>
          <a:p>
            <a:r>
              <a:rPr lang="en-US" dirty="0"/>
              <a:t>Find a CI for the median salary of young statisticians.</a:t>
            </a:r>
          </a:p>
          <a:p>
            <a:r>
              <a:rPr lang="en-US" dirty="0"/>
              <a:t>Begin with a probability statement, e.g. P(X</a:t>
            </a:r>
            <a:r>
              <a:rPr lang="en-US" baseline="-25000" dirty="0"/>
              <a:t>5:20</a:t>
            </a:r>
            <a:r>
              <a:rPr lang="en-US" dirty="0"/>
              <a:t> ≤ x</a:t>
            </a:r>
            <a:r>
              <a:rPr lang="en-US" baseline="-25000" dirty="0"/>
              <a:t>0.50 </a:t>
            </a:r>
            <a:r>
              <a:rPr lang="en-US" dirty="0"/>
              <a:t>≤ X</a:t>
            </a:r>
            <a:r>
              <a:rPr lang="en-US" baseline="-25000" dirty="0"/>
              <a:t>15:20</a:t>
            </a:r>
            <a:r>
              <a:rPr lang="en-US" dirty="0"/>
              <a:t>). </a:t>
            </a:r>
          </a:p>
          <a:p>
            <a:r>
              <a:rPr lang="en-US" dirty="0"/>
              <a:t>Note that P(X</a:t>
            </a:r>
            <a:r>
              <a:rPr lang="en-US" baseline="-25000" dirty="0"/>
              <a:t>5:20</a:t>
            </a:r>
            <a:r>
              <a:rPr lang="en-US" dirty="0"/>
              <a:t> ≤ x</a:t>
            </a:r>
            <a:r>
              <a:rPr lang="en-US" baseline="-25000" dirty="0"/>
              <a:t>0.50</a:t>
            </a:r>
            <a:r>
              <a:rPr lang="en-US" dirty="0"/>
              <a:t>) = P[F(X</a:t>
            </a:r>
            <a:r>
              <a:rPr lang="en-US" baseline="-25000" dirty="0"/>
              <a:t>5:20</a:t>
            </a:r>
            <a:r>
              <a:rPr lang="en-US" dirty="0"/>
              <a:t>) ≤ F(x</a:t>
            </a:r>
            <a:r>
              <a:rPr lang="en-US" baseline="-25000" dirty="0"/>
              <a:t>0.50</a:t>
            </a:r>
            <a:r>
              <a:rPr lang="en-US" dirty="0"/>
              <a:t>)] = P[U</a:t>
            </a:r>
            <a:r>
              <a:rPr lang="en-US" baseline="-25000" dirty="0"/>
              <a:t>5:20</a:t>
            </a:r>
            <a:r>
              <a:rPr lang="en-US" dirty="0"/>
              <a:t> ≤ 0.50]</a:t>
            </a:r>
          </a:p>
          <a:p>
            <a:pPr lvl="1"/>
            <a:r>
              <a:rPr lang="en-US" dirty="0"/>
              <a:t>F is the cdf of the unknown distribution of young statistician salary,</a:t>
            </a:r>
          </a:p>
          <a:p>
            <a:pPr lvl="1"/>
            <a:r>
              <a:rPr lang="en-US" dirty="0"/>
              <a:t>U represents a UNIF(0,1) distribution,</a:t>
            </a:r>
          </a:p>
          <a:p>
            <a:pPr lvl="1"/>
            <a:r>
              <a:rPr lang="en-US" dirty="0"/>
              <a:t>x</a:t>
            </a:r>
            <a:r>
              <a:rPr lang="en-US" baseline="-25000" dirty="0"/>
              <a:t>0.50</a:t>
            </a:r>
            <a:r>
              <a:rPr lang="en-US" dirty="0"/>
              <a:t> is the median of the unknown distribution.</a:t>
            </a:r>
          </a:p>
        </p:txBody>
      </p:sp>
    </p:spTree>
    <p:extLst>
      <p:ext uri="{BB962C8B-B14F-4D97-AF65-F5344CB8AC3E}">
        <p14:creationId xmlns:p14="http://schemas.microsoft.com/office/powerpoint/2010/main" val="324105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14.3.2 continued</a:t>
            </a:r>
          </a:p>
        </p:txBody>
      </p:sp>
      <p:sp>
        <p:nvSpPr>
          <p:cNvPr id="3" name="Content Placeholder 2"/>
          <p:cNvSpPr>
            <a:spLocks noGrp="1"/>
          </p:cNvSpPr>
          <p:nvPr>
            <p:ph idx="1"/>
          </p:nvPr>
        </p:nvSpPr>
        <p:spPr/>
        <p:txBody>
          <a:bodyPr>
            <a:normAutofit lnSpcReduction="10000"/>
          </a:bodyPr>
          <a:lstStyle/>
          <a:p>
            <a:r>
              <a:rPr lang="en-US" dirty="0"/>
              <a:t>P[U</a:t>
            </a:r>
            <a:r>
              <a:rPr lang="en-US" baseline="-25000" dirty="0"/>
              <a:t>5:20</a:t>
            </a:r>
            <a:r>
              <a:rPr lang="en-US" dirty="0"/>
              <a:t> ≤ 0.50] = P(Σ 1{U</a:t>
            </a:r>
            <a:r>
              <a:rPr lang="en-US" baseline="-25000" dirty="0"/>
              <a:t>i</a:t>
            </a:r>
            <a:r>
              <a:rPr lang="en-US" dirty="0"/>
              <a:t> ≤ 0.50} ≥ 5) = P[BIN(20,1/2) ≥ 5] = 0.994</a:t>
            </a:r>
          </a:p>
          <a:p>
            <a:r>
              <a:rPr lang="en-US" dirty="0"/>
              <a:t>P(x</a:t>
            </a:r>
            <a:r>
              <a:rPr lang="en-US" baseline="-25000" dirty="0"/>
              <a:t>0.50 </a:t>
            </a:r>
            <a:r>
              <a:rPr lang="en-US" dirty="0"/>
              <a:t>≤ X</a:t>
            </a:r>
            <a:r>
              <a:rPr lang="en-US" baseline="-25000" dirty="0"/>
              <a:t>15:20</a:t>
            </a:r>
            <a:r>
              <a:rPr lang="en-US" dirty="0"/>
              <a:t>) = P[F(x</a:t>
            </a:r>
            <a:r>
              <a:rPr lang="en-US" baseline="-25000" dirty="0"/>
              <a:t>0.50</a:t>
            </a:r>
            <a:r>
              <a:rPr lang="en-US" dirty="0"/>
              <a:t>) ≤ F(X</a:t>
            </a:r>
            <a:r>
              <a:rPr lang="en-US" baseline="-25000" dirty="0"/>
              <a:t>15:20</a:t>
            </a:r>
            <a:r>
              <a:rPr lang="en-US" dirty="0"/>
              <a:t>)] = P[0.50 ≤ U</a:t>
            </a:r>
            <a:r>
              <a:rPr lang="en-US" baseline="-25000" dirty="0"/>
              <a:t>15:20</a:t>
            </a:r>
            <a:r>
              <a:rPr lang="en-US" dirty="0"/>
              <a:t>] </a:t>
            </a:r>
          </a:p>
          <a:p>
            <a:pPr marL="0" indent="0">
              <a:buNone/>
            </a:pPr>
            <a:r>
              <a:rPr lang="en-US" dirty="0"/>
              <a:t> 	= P(Σ 1{U</a:t>
            </a:r>
            <a:r>
              <a:rPr lang="en-US" baseline="-25000" dirty="0"/>
              <a:t>i</a:t>
            </a:r>
            <a:r>
              <a:rPr lang="en-US" dirty="0"/>
              <a:t> ≥ 0.50} ≥ 6) = P[BIN(20,1/2) ≥ 6] = 0.979</a:t>
            </a:r>
          </a:p>
          <a:p>
            <a:r>
              <a:rPr lang="en-US" dirty="0"/>
              <a:t>How do we put this together for a single two-sided CI?</a:t>
            </a:r>
          </a:p>
          <a:p>
            <a:r>
              <a:rPr lang="en-US" dirty="0"/>
              <a:t>Let A = {X</a:t>
            </a:r>
            <a:r>
              <a:rPr lang="en-US" baseline="-25000" dirty="0"/>
              <a:t>5:20</a:t>
            </a:r>
            <a:r>
              <a:rPr lang="en-US" dirty="0"/>
              <a:t> ≤ x</a:t>
            </a:r>
            <a:r>
              <a:rPr lang="en-US" baseline="-25000" dirty="0"/>
              <a:t>0.50</a:t>
            </a:r>
            <a:r>
              <a:rPr lang="en-US" dirty="0"/>
              <a:t>} and B = {x</a:t>
            </a:r>
            <a:r>
              <a:rPr lang="en-US" baseline="-25000" dirty="0"/>
              <a:t>0.50 </a:t>
            </a:r>
            <a:r>
              <a:rPr lang="en-US" dirty="0"/>
              <a:t>≤ X</a:t>
            </a:r>
            <a:r>
              <a:rPr lang="en-US" baseline="-25000" dirty="0"/>
              <a:t>15:20</a:t>
            </a:r>
            <a:r>
              <a:rPr lang="en-US" dirty="0"/>
              <a:t>}</a:t>
            </a:r>
          </a:p>
          <a:p>
            <a:r>
              <a:rPr lang="en-US" dirty="0"/>
              <a:t>P(X</a:t>
            </a:r>
            <a:r>
              <a:rPr lang="en-US" baseline="-25000" dirty="0"/>
              <a:t>5:20</a:t>
            </a:r>
            <a:r>
              <a:rPr lang="en-US" dirty="0"/>
              <a:t> ≤ x</a:t>
            </a:r>
            <a:r>
              <a:rPr lang="en-US" baseline="-25000" dirty="0"/>
              <a:t>0.50 </a:t>
            </a:r>
            <a:r>
              <a:rPr lang="en-US" dirty="0"/>
              <a:t>≤ X</a:t>
            </a:r>
            <a:r>
              <a:rPr lang="en-US" baseline="-25000" dirty="0"/>
              <a:t>15:20</a:t>
            </a:r>
            <a:r>
              <a:rPr lang="en-US" dirty="0"/>
              <a:t>) = P(A∩B) </a:t>
            </a:r>
          </a:p>
          <a:p>
            <a:pPr marL="0" indent="0">
              <a:buNone/>
            </a:pPr>
            <a:r>
              <a:rPr lang="en-US" dirty="0"/>
              <a:t>	= 1 – P(</a:t>
            </a:r>
            <a:r>
              <a:rPr lang="en-US" dirty="0" err="1"/>
              <a:t>A</a:t>
            </a:r>
            <a:r>
              <a:rPr lang="en-US" baseline="30000" dirty="0" err="1"/>
              <a:t>c</a:t>
            </a:r>
            <a:r>
              <a:rPr lang="en-US" dirty="0" err="1"/>
              <a:t>∪B</a:t>
            </a:r>
            <a:r>
              <a:rPr lang="en-US" baseline="30000" dirty="0" err="1"/>
              <a:t>c</a:t>
            </a:r>
            <a:r>
              <a:rPr lang="en-US" dirty="0"/>
              <a:t>) = 1 – P(A</a:t>
            </a:r>
            <a:r>
              <a:rPr lang="en-US" baseline="30000" dirty="0"/>
              <a:t>c</a:t>
            </a:r>
            <a:r>
              <a:rPr lang="en-US" dirty="0"/>
              <a:t>) – P(B</a:t>
            </a:r>
            <a:r>
              <a:rPr lang="en-US" baseline="30000" dirty="0"/>
              <a:t>c</a:t>
            </a:r>
            <a:r>
              <a:rPr lang="en-US" dirty="0"/>
              <a:t>) </a:t>
            </a:r>
            <a:r>
              <a:rPr lang="en-US" strike="sngStrike" dirty="0">
                <a:solidFill>
                  <a:srgbClr val="FF0000"/>
                </a:solidFill>
              </a:rPr>
              <a:t>+ P(</a:t>
            </a:r>
            <a:r>
              <a:rPr lang="en-US" strike="sngStrike" dirty="0" err="1">
                <a:solidFill>
                  <a:srgbClr val="FF0000"/>
                </a:solidFill>
              </a:rPr>
              <a:t>A</a:t>
            </a:r>
            <a:r>
              <a:rPr lang="en-US" strike="sngStrike" baseline="30000" dirty="0" err="1">
                <a:solidFill>
                  <a:srgbClr val="FF0000"/>
                </a:solidFill>
              </a:rPr>
              <a:t>c</a:t>
            </a:r>
            <a:r>
              <a:rPr lang="en-US" strike="sngStrike" dirty="0" err="1">
                <a:solidFill>
                  <a:srgbClr val="FF0000"/>
                </a:solidFill>
              </a:rPr>
              <a:t>∩B</a:t>
            </a:r>
            <a:r>
              <a:rPr lang="en-US" strike="sngStrike" baseline="30000" dirty="0" err="1">
                <a:solidFill>
                  <a:srgbClr val="FF0000"/>
                </a:solidFill>
              </a:rPr>
              <a:t>c</a:t>
            </a:r>
            <a:r>
              <a:rPr lang="en-US" strike="sngStrike" dirty="0">
                <a:solidFill>
                  <a:srgbClr val="FF0000"/>
                </a:solidFill>
              </a:rPr>
              <a:t>)</a:t>
            </a:r>
            <a:endParaRPr lang="en-US" dirty="0"/>
          </a:p>
          <a:p>
            <a:pPr marL="0" indent="0">
              <a:buNone/>
            </a:pPr>
            <a:r>
              <a:rPr lang="en-US" dirty="0"/>
              <a:t>	= 1 – [1 – P(A)] – [1 – P(B)] = P(A) + P(B) – 1 </a:t>
            </a:r>
          </a:p>
          <a:p>
            <a:pPr marL="0" indent="0">
              <a:buNone/>
            </a:pPr>
            <a:r>
              <a:rPr lang="en-US" dirty="0"/>
              <a:t>	= .994 + .979 – 1 = 0.973</a:t>
            </a:r>
          </a:p>
          <a:p>
            <a:pPr lvl="1"/>
            <a:endParaRPr lang="en-US" dirty="0"/>
          </a:p>
          <a:p>
            <a:endParaRPr lang="en-US" dirty="0"/>
          </a:p>
          <a:p>
            <a:endParaRPr lang="en-US" dirty="0"/>
          </a:p>
        </p:txBody>
      </p:sp>
    </p:spTree>
    <p:extLst>
      <p:ext uri="{BB962C8B-B14F-4D97-AF65-F5344CB8AC3E}">
        <p14:creationId xmlns:p14="http://schemas.microsoft.com/office/powerpoint/2010/main" val="363668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14.3.2 continued</a:t>
            </a:r>
          </a:p>
        </p:txBody>
      </p:sp>
      <p:sp>
        <p:nvSpPr>
          <p:cNvPr id="3" name="Content Placeholder 2"/>
          <p:cNvSpPr>
            <a:spLocks noGrp="1"/>
          </p:cNvSpPr>
          <p:nvPr>
            <p:ph idx="1"/>
          </p:nvPr>
        </p:nvSpPr>
        <p:spPr>
          <a:xfrm>
            <a:off x="838200" y="1825624"/>
            <a:ext cx="10515600" cy="4534535"/>
          </a:xfrm>
        </p:spPr>
        <p:txBody>
          <a:bodyPr>
            <a:normAutofit/>
          </a:bodyPr>
          <a:lstStyle/>
          <a:p>
            <a:r>
              <a:rPr lang="en-US" dirty="0"/>
              <a:t>So what is a 97.3% CI?</a:t>
            </a:r>
          </a:p>
          <a:p>
            <a:r>
              <a:rPr lang="en-US" dirty="0"/>
              <a:t>Recall the data</a:t>
            </a:r>
          </a:p>
          <a:p>
            <a:pPr lvl="1"/>
            <a:r>
              <a:rPr lang="en-US" dirty="0"/>
              <a:t>60, 86, 87, 92, </a:t>
            </a:r>
            <a:r>
              <a:rPr lang="en-US" dirty="0">
                <a:solidFill>
                  <a:srgbClr val="FF0000"/>
                </a:solidFill>
              </a:rPr>
              <a:t>93</a:t>
            </a:r>
            <a:r>
              <a:rPr lang="en-US" dirty="0"/>
              <a:t>, 94, 97, 99, 99, 100, 107, 109, 113, 116, </a:t>
            </a:r>
            <a:r>
              <a:rPr lang="en-US" dirty="0">
                <a:solidFill>
                  <a:srgbClr val="FF0000"/>
                </a:solidFill>
              </a:rPr>
              <a:t>117</a:t>
            </a:r>
            <a:r>
              <a:rPr lang="en-US" dirty="0"/>
              <a:t>, 122, 136, 136, 139, 142</a:t>
            </a:r>
          </a:p>
          <a:p>
            <a:r>
              <a:rPr lang="en-US" dirty="0"/>
              <a:t>Recall our work</a:t>
            </a:r>
          </a:p>
          <a:p>
            <a:pPr lvl="1"/>
            <a:r>
              <a:rPr lang="en-US" dirty="0"/>
              <a:t>P(X</a:t>
            </a:r>
            <a:r>
              <a:rPr lang="en-US" baseline="-25000" dirty="0"/>
              <a:t>5:20</a:t>
            </a:r>
            <a:r>
              <a:rPr lang="en-US" dirty="0"/>
              <a:t> ≤ x</a:t>
            </a:r>
            <a:r>
              <a:rPr lang="en-US" baseline="-25000" dirty="0"/>
              <a:t>0.50 </a:t>
            </a:r>
            <a:r>
              <a:rPr lang="en-US" dirty="0"/>
              <a:t>≤ X</a:t>
            </a:r>
            <a:r>
              <a:rPr lang="en-US" baseline="-25000" dirty="0"/>
              <a:t>15:20</a:t>
            </a:r>
            <a:r>
              <a:rPr lang="en-US" dirty="0"/>
              <a:t>) = 0.973</a:t>
            </a:r>
          </a:p>
          <a:p>
            <a:r>
              <a:rPr lang="en-US" dirty="0"/>
              <a:t>97.3% CI is [93, 117]</a:t>
            </a:r>
          </a:p>
        </p:txBody>
      </p:sp>
    </p:spTree>
    <p:extLst>
      <p:ext uri="{BB962C8B-B14F-4D97-AF65-F5344CB8AC3E}">
        <p14:creationId xmlns:p14="http://schemas.microsoft.com/office/powerpoint/2010/main" val="188192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E24039-A85E-4768-B19D-6A2152FD42E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9594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067A4-1BAB-42E8-9275-AA530CCCD8E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45369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brief history</a:t>
            </a:r>
          </a:p>
        </p:txBody>
      </p:sp>
      <p:sp>
        <p:nvSpPr>
          <p:cNvPr id="3" name="Content Placeholder 2"/>
          <p:cNvSpPr>
            <a:spLocks noGrp="1"/>
          </p:cNvSpPr>
          <p:nvPr>
            <p:ph idx="1"/>
          </p:nvPr>
        </p:nvSpPr>
        <p:spPr/>
        <p:txBody>
          <a:bodyPr/>
          <a:lstStyle/>
          <a:p>
            <a:r>
              <a:rPr lang="en-US" dirty="0"/>
              <a:t>We learned what to do when the distribution family is known, e.g. Normal.</a:t>
            </a:r>
          </a:p>
          <a:p>
            <a:r>
              <a:rPr lang="en-US" dirty="0"/>
              <a:t>We learned to test whether the distribution is from a certain family.</a:t>
            </a:r>
          </a:p>
          <a:p>
            <a:r>
              <a:rPr lang="en-US" dirty="0"/>
              <a:t>Now, we’ll learn about tests that are completely valid </a:t>
            </a:r>
            <a:r>
              <a:rPr lang="en-US" u="sng" dirty="0"/>
              <a:t>regardless</a:t>
            </a:r>
            <a:r>
              <a:rPr lang="en-US" dirty="0"/>
              <a:t> of the population distribution.</a:t>
            </a:r>
          </a:p>
          <a:p>
            <a:pPr lvl="1"/>
            <a:r>
              <a:rPr lang="en-US" dirty="0"/>
              <a:t>These are called ‘non-parametric’ tests.</a:t>
            </a:r>
          </a:p>
          <a:p>
            <a:r>
              <a:rPr lang="en-US" dirty="0"/>
              <a:t>We’ll also learn some non-parametric methods for deriving confidence intervals.</a:t>
            </a:r>
          </a:p>
        </p:txBody>
      </p:sp>
    </p:spTree>
    <p:extLst>
      <p:ext uri="{BB962C8B-B14F-4D97-AF65-F5344CB8AC3E}">
        <p14:creationId xmlns:p14="http://schemas.microsoft.com/office/powerpoint/2010/main" val="1423802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838200" y="1825624"/>
            <a:ext cx="10515600" cy="4534535"/>
          </a:xfrm>
        </p:spPr>
        <p:txBody>
          <a:bodyPr>
            <a:normAutofit/>
          </a:bodyPr>
          <a:lstStyle/>
          <a:p>
            <a:r>
              <a:rPr lang="en-US" dirty="0"/>
              <a:t>Chapter 14</a:t>
            </a:r>
          </a:p>
          <a:p>
            <a:pPr lvl="1"/>
            <a:r>
              <a:rPr lang="en-US" dirty="0"/>
              <a:t>1, 2</a:t>
            </a:r>
          </a:p>
        </p:txBody>
      </p:sp>
    </p:spTree>
    <p:extLst>
      <p:ext uri="{BB962C8B-B14F-4D97-AF65-F5344CB8AC3E}">
        <p14:creationId xmlns:p14="http://schemas.microsoft.com/office/powerpoint/2010/main" val="156272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6389-120A-41FF-9153-1D5FAD71A78F}"/>
              </a:ext>
            </a:extLst>
          </p:cNvPr>
          <p:cNvSpPr>
            <a:spLocks noGrp="1"/>
          </p:cNvSpPr>
          <p:nvPr>
            <p:ph type="title"/>
          </p:nvPr>
        </p:nvSpPr>
        <p:spPr/>
        <p:txBody>
          <a:bodyPr/>
          <a:lstStyle/>
          <a:p>
            <a:r>
              <a:rPr lang="en-US" dirty="0"/>
              <a:t>Example – Paired sign test</a:t>
            </a:r>
          </a:p>
        </p:txBody>
      </p:sp>
      <p:sp>
        <p:nvSpPr>
          <p:cNvPr id="3" name="Content Placeholder 2">
            <a:extLst>
              <a:ext uri="{FF2B5EF4-FFF2-40B4-BE49-F238E27FC236}">
                <a16:creationId xmlns:a16="http://schemas.microsoft.com/office/drawing/2014/main" id="{BC2601CD-EC49-4260-8FC4-AF51E682866F}"/>
              </a:ext>
            </a:extLst>
          </p:cNvPr>
          <p:cNvSpPr>
            <a:spLocks noGrp="1"/>
          </p:cNvSpPr>
          <p:nvPr>
            <p:ph idx="1"/>
          </p:nvPr>
        </p:nvSpPr>
        <p:spPr/>
        <p:txBody>
          <a:bodyPr/>
          <a:lstStyle/>
          <a:p>
            <a:r>
              <a:rPr lang="en-US" dirty="0"/>
              <a:t>Everyone rate how you feel about Jason </a:t>
            </a:r>
            <a:r>
              <a:rPr lang="en-US" dirty="0" err="1"/>
              <a:t>Kander</a:t>
            </a:r>
            <a:r>
              <a:rPr lang="en-US" dirty="0"/>
              <a:t> 1 = worst, 10  = best.</a:t>
            </a:r>
          </a:p>
          <a:p>
            <a:pPr lvl="1"/>
            <a:r>
              <a:rPr lang="en-US" dirty="0"/>
              <a:t>Write it down.</a:t>
            </a:r>
          </a:p>
          <a:p>
            <a:r>
              <a:rPr lang="en-US" dirty="0"/>
              <a:t>He’s a politician who was running for some office in Missouri in 2016.</a:t>
            </a:r>
          </a:p>
        </p:txBody>
      </p:sp>
    </p:spTree>
    <p:extLst>
      <p:ext uri="{BB962C8B-B14F-4D97-AF65-F5344CB8AC3E}">
        <p14:creationId xmlns:p14="http://schemas.microsoft.com/office/powerpoint/2010/main" val="13030495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885C4-FCA7-4906-8118-B85F21A88971}"/>
              </a:ext>
            </a:extLst>
          </p:cNvPr>
          <p:cNvSpPr>
            <a:spLocks noGrp="1"/>
          </p:cNvSpPr>
          <p:nvPr>
            <p:ph type="title"/>
          </p:nvPr>
        </p:nvSpPr>
        <p:spPr/>
        <p:txBody>
          <a:bodyPr/>
          <a:lstStyle/>
          <a:p>
            <a:r>
              <a:rPr lang="en-US" dirty="0"/>
              <a:t>Example – Paired sign test</a:t>
            </a:r>
          </a:p>
        </p:txBody>
      </p:sp>
      <p:pic>
        <p:nvPicPr>
          <p:cNvPr id="4" name="Online Media 3" title="The top 5 campaign ads of the 2016 election cycle">
            <a:hlinkClick r:id="" action="ppaction://media"/>
            <a:extLst>
              <a:ext uri="{FF2B5EF4-FFF2-40B4-BE49-F238E27FC236}">
                <a16:creationId xmlns:a16="http://schemas.microsoft.com/office/drawing/2014/main" id="{C37EB605-0E83-450C-BFAA-C894C62B2A14}"/>
              </a:ext>
            </a:extLst>
          </p:cNvPr>
          <p:cNvPicPr>
            <a:picLocks noGrp="1" noRot="1" noChangeAspect="1"/>
          </p:cNvPicPr>
          <p:nvPr>
            <p:ph idx="1"/>
            <a:videoFile r:link="rId1"/>
          </p:nvPr>
        </p:nvPicPr>
        <p:blipFill>
          <a:blip r:embed="rId3"/>
          <a:stretch>
            <a:fillRect/>
          </a:stretch>
        </p:blipFill>
        <p:spPr>
          <a:xfrm>
            <a:off x="868516" y="1297858"/>
            <a:ext cx="9897807" cy="5567517"/>
          </a:xfrm>
          <a:prstGeom prst="rect">
            <a:avLst/>
          </a:prstGeom>
        </p:spPr>
      </p:pic>
    </p:spTree>
    <p:extLst>
      <p:ext uri="{BB962C8B-B14F-4D97-AF65-F5344CB8AC3E}">
        <p14:creationId xmlns:p14="http://schemas.microsoft.com/office/powerpoint/2010/main" val="7080734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17F16-B832-4633-8A84-F41B55DBB63B}"/>
              </a:ext>
            </a:extLst>
          </p:cNvPr>
          <p:cNvSpPr>
            <a:spLocks noGrp="1"/>
          </p:cNvSpPr>
          <p:nvPr>
            <p:ph type="title"/>
          </p:nvPr>
        </p:nvSpPr>
        <p:spPr/>
        <p:txBody>
          <a:bodyPr/>
          <a:lstStyle/>
          <a:p>
            <a:r>
              <a:rPr lang="en-US" dirty="0"/>
              <a:t>Example – paired sign test</a:t>
            </a:r>
          </a:p>
        </p:txBody>
      </p:sp>
      <p:sp>
        <p:nvSpPr>
          <p:cNvPr id="3" name="Content Placeholder 2">
            <a:extLst>
              <a:ext uri="{FF2B5EF4-FFF2-40B4-BE49-F238E27FC236}">
                <a16:creationId xmlns:a16="http://schemas.microsoft.com/office/drawing/2014/main" id="{4F77A9F3-2CD0-443A-BE25-E4F49889EC81}"/>
              </a:ext>
            </a:extLst>
          </p:cNvPr>
          <p:cNvSpPr>
            <a:spLocks noGrp="1"/>
          </p:cNvSpPr>
          <p:nvPr>
            <p:ph idx="1"/>
          </p:nvPr>
        </p:nvSpPr>
        <p:spPr/>
        <p:txBody>
          <a:bodyPr/>
          <a:lstStyle/>
          <a:p>
            <a:r>
              <a:rPr lang="en-US" dirty="0"/>
              <a:t>Everyone rate (again) how you feel about Jason </a:t>
            </a:r>
            <a:r>
              <a:rPr lang="en-US" dirty="0" err="1"/>
              <a:t>Kander</a:t>
            </a:r>
            <a:r>
              <a:rPr lang="en-US" dirty="0"/>
              <a:t> 1 = worst, 10  = best.</a:t>
            </a:r>
          </a:p>
          <a:p>
            <a:r>
              <a:rPr lang="en-US" dirty="0"/>
              <a:t>Test the null hypothesis that the video does not change public opinion against the alternative that it improves public opinion.</a:t>
            </a:r>
          </a:p>
          <a:p>
            <a:r>
              <a:rPr lang="en-US" dirty="0"/>
              <a:t>Find the p-value.</a:t>
            </a:r>
          </a:p>
          <a:p>
            <a:r>
              <a:rPr lang="en-US" dirty="0"/>
              <a:t>Ties should be excluded. Why?</a:t>
            </a:r>
          </a:p>
          <a:p>
            <a:endParaRPr lang="en-US" dirty="0"/>
          </a:p>
        </p:txBody>
      </p:sp>
    </p:spTree>
    <p:extLst>
      <p:ext uri="{BB962C8B-B14F-4D97-AF65-F5344CB8AC3E}">
        <p14:creationId xmlns:p14="http://schemas.microsoft.com/office/powerpoint/2010/main" val="2501424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C51C-7A10-4850-A53D-D2E14E3427C0}"/>
              </a:ext>
            </a:extLst>
          </p:cNvPr>
          <p:cNvSpPr>
            <a:spLocks noGrp="1"/>
          </p:cNvSpPr>
          <p:nvPr>
            <p:ph type="title"/>
          </p:nvPr>
        </p:nvSpPr>
        <p:spPr/>
        <p:txBody>
          <a:bodyPr/>
          <a:lstStyle/>
          <a:p>
            <a:r>
              <a:rPr lang="en-US" dirty="0"/>
              <a:t>A quick recap of some tests</a:t>
            </a:r>
          </a:p>
        </p:txBody>
      </p:sp>
      <p:sp>
        <p:nvSpPr>
          <p:cNvPr id="3" name="Content Placeholder 2">
            <a:extLst>
              <a:ext uri="{FF2B5EF4-FFF2-40B4-BE49-F238E27FC236}">
                <a16:creationId xmlns:a16="http://schemas.microsoft.com/office/drawing/2014/main" id="{A9177C51-7078-4291-A1E7-712296232A81}"/>
              </a:ext>
            </a:extLst>
          </p:cNvPr>
          <p:cNvSpPr>
            <a:spLocks noGrp="1"/>
          </p:cNvSpPr>
          <p:nvPr>
            <p:ph idx="1"/>
          </p:nvPr>
        </p:nvSpPr>
        <p:spPr/>
        <p:txBody>
          <a:bodyPr/>
          <a:lstStyle/>
          <a:p>
            <a:r>
              <a:rPr lang="en-US" dirty="0"/>
              <a:t>T-test</a:t>
            </a:r>
          </a:p>
          <a:p>
            <a:pPr lvl="1"/>
            <a:r>
              <a:rPr lang="en-US" dirty="0">
                <a:solidFill>
                  <a:srgbClr val="7030A0"/>
                </a:solidFill>
              </a:rPr>
              <a:t>One sample t-test</a:t>
            </a:r>
          </a:p>
          <a:p>
            <a:pPr lvl="1"/>
            <a:r>
              <a:rPr lang="en-US" dirty="0"/>
              <a:t>Two independent samples t-test</a:t>
            </a:r>
          </a:p>
          <a:p>
            <a:pPr lvl="1"/>
            <a:r>
              <a:rPr lang="en-US" dirty="0">
                <a:solidFill>
                  <a:schemeClr val="accent2">
                    <a:lumMod val="75000"/>
                  </a:schemeClr>
                </a:solidFill>
              </a:rPr>
              <a:t>Paired t-test</a:t>
            </a:r>
          </a:p>
          <a:p>
            <a:r>
              <a:rPr lang="en-US" dirty="0"/>
              <a:t>Sign test</a:t>
            </a:r>
          </a:p>
          <a:p>
            <a:pPr lvl="1"/>
            <a:r>
              <a:rPr lang="en-US" dirty="0">
                <a:solidFill>
                  <a:srgbClr val="7030A0"/>
                </a:solidFill>
              </a:rPr>
              <a:t>One sample sign test</a:t>
            </a:r>
          </a:p>
          <a:p>
            <a:pPr lvl="1"/>
            <a:r>
              <a:rPr lang="en-US" dirty="0">
                <a:solidFill>
                  <a:schemeClr val="accent2">
                    <a:lumMod val="75000"/>
                  </a:schemeClr>
                </a:solidFill>
              </a:rPr>
              <a:t>Paired sign test</a:t>
            </a:r>
          </a:p>
        </p:txBody>
      </p:sp>
    </p:spTree>
    <p:extLst>
      <p:ext uri="{BB962C8B-B14F-4D97-AF65-F5344CB8AC3E}">
        <p14:creationId xmlns:p14="http://schemas.microsoft.com/office/powerpoint/2010/main" val="94332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Power</a:t>
            </a:r>
          </a:p>
        </p:txBody>
      </p:sp>
      <p:sp>
        <p:nvSpPr>
          <p:cNvPr id="3" name="Content Placeholder 2"/>
          <p:cNvSpPr>
            <a:spLocks noGrp="1"/>
          </p:cNvSpPr>
          <p:nvPr>
            <p:ph idx="1"/>
          </p:nvPr>
        </p:nvSpPr>
        <p:spPr>
          <a:xfrm>
            <a:off x="838200" y="1825624"/>
            <a:ext cx="10515600" cy="4900295"/>
          </a:xfrm>
        </p:spPr>
        <p:txBody>
          <a:bodyPr>
            <a:normAutofit lnSpcReduction="10000"/>
          </a:bodyPr>
          <a:lstStyle/>
          <a:p>
            <a:r>
              <a:rPr lang="en-US" dirty="0"/>
              <a:t>The comparison</a:t>
            </a:r>
          </a:p>
          <a:p>
            <a:pPr lvl="1"/>
            <a:r>
              <a:rPr lang="en-US" dirty="0"/>
              <a:t>Paired sign test vs. paired t-test.</a:t>
            </a:r>
          </a:p>
          <a:p>
            <a:pPr lvl="1"/>
            <a:r>
              <a:rPr lang="en-US" dirty="0"/>
              <a:t>i.e. sign test vs. t-test applied to differences.</a:t>
            </a:r>
          </a:p>
          <a:p>
            <a:r>
              <a:rPr lang="en-US" dirty="0"/>
              <a:t>The assumptions</a:t>
            </a:r>
          </a:p>
          <a:p>
            <a:pPr lvl="1"/>
            <a:r>
              <a:rPr lang="en-US" dirty="0"/>
              <a:t>N = 100 pairs of data</a:t>
            </a:r>
          </a:p>
          <a:p>
            <a:pPr lvl="1"/>
            <a:r>
              <a:rPr lang="en-US" dirty="0"/>
              <a:t>Mean/Median difference = 0.3</a:t>
            </a:r>
          </a:p>
          <a:p>
            <a:pPr lvl="1"/>
            <a:r>
              <a:rPr lang="en-US" dirty="0"/>
              <a:t>Standard deviation of differences = 1</a:t>
            </a:r>
          </a:p>
          <a:p>
            <a:pPr lvl="1"/>
            <a:r>
              <a:rPr lang="en-US" dirty="0"/>
              <a:t>Differences are normally distributed.</a:t>
            </a:r>
          </a:p>
          <a:p>
            <a:r>
              <a:rPr lang="en-US" dirty="0"/>
              <a:t>The plan</a:t>
            </a:r>
          </a:p>
          <a:p>
            <a:pPr lvl="1"/>
            <a:r>
              <a:rPr lang="en-US" dirty="0"/>
              <a:t>Generate outcomes from a random number generator.</a:t>
            </a:r>
          </a:p>
          <a:p>
            <a:pPr lvl="1"/>
            <a:r>
              <a:rPr lang="en-US" dirty="0"/>
              <a:t>Test the hypothesis of zero median difference (or mean difference).</a:t>
            </a:r>
          </a:p>
          <a:p>
            <a:pPr lvl="1"/>
            <a:r>
              <a:rPr lang="en-US" dirty="0"/>
              <a:t>Repeat 1000 times.  The proportion with p-value &lt; 0.05 is the power.</a:t>
            </a:r>
          </a:p>
          <a:p>
            <a:pPr lvl="1"/>
            <a:endParaRPr lang="en-US" dirty="0"/>
          </a:p>
        </p:txBody>
      </p:sp>
    </p:spTree>
    <p:extLst>
      <p:ext uri="{BB962C8B-B14F-4D97-AF65-F5344CB8AC3E}">
        <p14:creationId xmlns:p14="http://schemas.microsoft.com/office/powerpoint/2010/main" val="2454851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Generate the data</a:t>
            </a:r>
          </a:p>
        </p:txBody>
      </p:sp>
      <p:sp>
        <p:nvSpPr>
          <p:cNvPr id="3" name="Content Placeholder 2"/>
          <p:cNvSpPr>
            <a:spLocks noGrp="1"/>
          </p:cNvSpPr>
          <p:nvPr>
            <p:ph idx="1"/>
          </p:nvPr>
        </p:nvSpPr>
        <p:spPr>
          <a:xfrm>
            <a:off x="838200" y="1351280"/>
            <a:ext cx="10515600" cy="5506720"/>
          </a:xfrm>
        </p:spPr>
        <p:txBody>
          <a:bodyPr>
            <a:normAutofit fontScale="85000" lnSpcReduction="10000"/>
          </a:bodyPr>
          <a:lstStyle/>
          <a:p>
            <a:pPr marL="0" indent="0">
              <a:buNone/>
            </a:pPr>
            <a:r>
              <a:rPr lang="en-US" dirty="0"/>
              <a:t>%let </a:t>
            </a:r>
            <a:r>
              <a:rPr lang="en-US" dirty="0" err="1"/>
              <a:t>NumberOfPairs</a:t>
            </a:r>
            <a:r>
              <a:rPr lang="en-US" dirty="0"/>
              <a:t> = 100; </a:t>
            </a:r>
            <a:r>
              <a:rPr lang="en-US" dirty="0">
                <a:solidFill>
                  <a:srgbClr val="00B050"/>
                </a:solidFill>
              </a:rPr>
              <a:t>/* Number of pairs */</a:t>
            </a:r>
          </a:p>
          <a:p>
            <a:pPr marL="0" indent="0">
              <a:buNone/>
            </a:pPr>
            <a:r>
              <a:rPr lang="en-US" dirty="0"/>
              <a:t>%let </a:t>
            </a:r>
            <a:r>
              <a:rPr lang="en-US" dirty="0" err="1"/>
              <a:t>MeanDifference</a:t>
            </a:r>
            <a:r>
              <a:rPr lang="en-US" dirty="0"/>
              <a:t> = 0.3; </a:t>
            </a:r>
            <a:r>
              <a:rPr lang="en-US" dirty="0">
                <a:solidFill>
                  <a:srgbClr val="00B050"/>
                </a:solidFill>
              </a:rPr>
              <a:t>/* Mean response after - mean response before */</a:t>
            </a:r>
          </a:p>
          <a:p>
            <a:pPr marL="0" indent="0">
              <a:buNone/>
            </a:pPr>
            <a:r>
              <a:rPr lang="en-US" dirty="0"/>
              <a:t>%let </a:t>
            </a:r>
            <a:r>
              <a:rPr lang="en-US" dirty="0" err="1"/>
              <a:t>StandardDeviation</a:t>
            </a:r>
            <a:r>
              <a:rPr lang="en-US" dirty="0"/>
              <a:t> = 1; </a:t>
            </a:r>
            <a:r>
              <a:rPr lang="en-US" dirty="0">
                <a:solidFill>
                  <a:srgbClr val="00B050"/>
                </a:solidFill>
              </a:rPr>
              <a:t>/* Standard deviation of differences */</a:t>
            </a:r>
          </a:p>
          <a:p>
            <a:pPr marL="0" indent="0">
              <a:buNone/>
            </a:pPr>
            <a:r>
              <a:rPr lang="en-US" dirty="0"/>
              <a:t>%let </a:t>
            </a:r>
            <a:r>
              <a:rPr lang="en-US" dirty="0" err="1"/>
              <a:t>NumberOfSimulations</a:t>
            </a:r>
            <a:r>
              <a:rPr lang="en-US" dirty="0"/>
              <a:t> = 1000; </a:t>
            </a:r>
            <a:r>
              <a:rPr lang="en-US" dirty="0">
                <a:solidFill>
                  <a:srgbClr val="00B050"/>
                </a:solidFill>
              </a:rPr>
              <a:t>/* Number of times to repeat the experiment*/</a:t>
            </a:r>
          </a:p>
          <a:p>
            <a:pPr marL="0" indent="0">
              <a:buNone/>
            </a:pPr>
            <a:r>
              <a:rPr lang="en-US" dirty="0"/>
              <a:t>data a;</a:t>
            </a:r>
          </a:p>
          <a:p>
            <a:pPr marL="0" indent="0">
              <a:buNone/>
            </a:pPr>
            <a:r>
              <a:rPr lang="en-US" dirty="0"/>
              <a:t>    call </a:t>
            </a:r>
            <a:r>
              <a:rPr lang="en-US" dirty="0" err="1"/>
              <a:t>streaminit</a:t>
            </a:r>
            <a:r>
              <a:rPr lang="en-US" dirty="0"/>
              <a:t>(1); </a:t>
            </a:r>
          </a:p>
          <a:p>
            <a:pPr marL="0" indent="0">
              <a:buNone/>
            </a:pPr>
            <a:r>
              <a:rPr lang="en-US" dirty="0"/>
              <a:t>    do simulation = 1 to &amp;</a:t>
            </a:r>
            <a:r>
              <a:rPr lang="en-US" dirty="0" err="1"/>
              <a:t>NumberOfSimulations</a:t>
            </a:r>
            <a:r>
              <a:rPr lang="en-US" dirty="0"/>
              <a:t>;</a:t>
            </a:r>
          </a:p>
          <a:p>
            <a:pPr marL="0" indent="0">
              <a:buNone/>
            </a:pPr>
            <a:r>
              <a:rPr lang="en-US" dirty="0"/>
              <a:t>        do subject = 1 to &amp;</a:t>
            </a:r>
            <a:r>
              <a:rPr lang="en-US" dirty="0" err="1"/>
              <a:t>NumberOfPairs</a:t>
            </a:r>
            <a:r>
              <a:rPr lang="en-US" dirty="0"/>
              <a:t>;</a:t>
            </a:r>
          </a:p>
          <a:p>
            <a:pPr marL="0" indent="0">
              <a:buNone/>
            </a:pPr>
            <a:r>
              <a:rPr lang="en-US" dirty="0"/>
              <a:t>            Difference = &amp;</a:t>
            </a:r>
            <a:r>
              <a:rPr lang="en-US" dirty="0" err="1"/>
              <a:t>MeanDifference</a:t>
            </a:r>
            <a:r>
              <a:rPr lang="en-US" dirty="0"/>
              <a:t> + &amp;</a:t>
            </a:r>
            <a:r>
              <a:rPr lang="en-US" dirty="0" err="1"/>
              <a:t>StandardDeviation</a:t>
            </a:r>
            <a:r>
              <a:rPr lang="en-US" dirty="0"/>
              <a:t>*rand('NORMAL');</a:t>
            </a:r>
          </a:p>
          <a:p>
            <a:pPr marL="0" indent="0">
              <a:buNone/>
            </a:pPr>
            <a:r>
              <a:rPr lang="en-US" dirty="0"/>
              <a:t>            output;</a:t>
            </a:r>
          </a:p>
          <a:p>
            <a:pPr marL="0" indent="0">
              <a:buNone/>
            </a:pPr>
            <a:r>
              <a:rPr lang="en-US" dirty="0"/>
              <a:t>        end;</a:t>
            </a:r>
          </a:p>
          <a:p>
            <a:pPr marL="0" indent="0">
              <a:buNone/>
            </a:pPr>
            <a:r>
              <a:rPr lang="en-US" dirty="0"/>
              <a:t>    end;</a:t>
            </a:r>
          </a:p>
          <a:p>
            <a:pPr marL="0" indent="0">
              <a:buNone/>
            </a:pPr>
            <a:r>
              <a:rPr lang="en-US" dirty="0"/>
              <a:t>run;</a:t>
            </a:r>
          </a:p>
        </p:txBody>
      </p:sp>
    </p:spTree>
    <p:extLst>
      <p:ext uri="{BB962C8B-B14F-4D97-AF65-F5344CB8AC3E}">
        <p14:creationId xmlns:p14="http://schemas.microsoft.com/office/powerpoint/2010/main" val="117362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838200" y="1335088"/>
            <a:ext cx="7198360" cy="4737382"/>
          </a:xfrm>
          <a:prstGeom prst="rect">
            <a:avLst/>
          </a:prstGeom>
        </p:spPr>
      </p:pic>
      <p:sp>
        <p:nvSpPr>
          <p:cNvPr id="2" name="Title 1"/>
          <p:cNvSpPr>
            <a:spLocks noGrp="1"/>
          </p:cNvSpPr>
          <p:nvPr>
            <p:ph type="title"/>
          </p:nvPr>
        </p:nvSpPr>
        <p:spPr/>
        <p:txBody>
          <a:bodyPr/>
          <a:lstStyle/>
          <a:p>
            <a:r>
              <a:rPr lang="en-US" dirty="0"/>
              <a:t>A peek at some of the data</a:t>
            </a:r>
          </a:p>
        </p:txBody>
      </p:sp>
      <p:pic>
        <p:nvPicPr>
          <p:cNvPr id="7" name="Content Placeholder 6"/>
          <p:cNvPicPr>
            <a:picLocks noGrp="1" noChangeAspect="1"/>
          </p:cNvPicPr>
          <p:nvPr>
            <p:ph idx="1"/>
          </p:nvPr>
        </p:nvPicPr>
        <p:blipFill>
          <a:blip r:embed="rId3"/>
          <a:stretch>
            <a:fillRect/>
          </a:stretch>
        </p:blipFill>
        <p:spPr>
          <a:xfrm>
            <a:off x="838200" y="1866803"/>
            <a:ext cx="7198360" cy="4677416"/>
          </a:xfrm>
          <a:prstGeom prst="rect">
            <a:avLst/>
          </a:prstGeom>
        </p:spPr>
      </p:pic>
    </p:spTree>
    <p:extLst>
      <p:ext uri="{BB962C8B-B14F-4D97-AF65-F5344CB8AC3E}">
        <p14:creationId xmlns:p14="http://schemas.microsoft.com/office/powerpoint/2010/main" val="2758405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the hypothesis</a:t>
            </a:r>
          </a:p>
        </p:txBody>
      </p:sp>
      <p:sp>
        <p:nvSpPr>
          <p:cNvPr id="3" name="Content Placeholder 2"/>
          <p:cNvSpPr>
            <a:spLocks noGrp="1"/>
          </p:cNvSpPr>
          <p:nvPr>
            <p:ph idx="1"/>
          </p:nvPr>
        </p:nvSpPr>
        <p:spPr>
          <a:xfrm>
            <a:off x="838200" y="1825624"/>
            <a:ext cx="10515600" cy="4727575"/>
          </a:xfrm>
        </p:spPr>
        <p:txBody>
          <a:bodyPr>
            <a:normAutofit/>
          </a:bodyPr>
          <a:lstStyle/>
          <a:p>
            <a:pPr marL="0" indent="0">
              <a:buNone/>
            </a:pPr>
            <a:r>
              <a:rPr lang="en-US" dirty="0" err="1"/>
              <a:t>ods</a:t>
            </a:r>
            <a:r>
              <a:rPr lang="en-US" dirty="0"/>
              <a:t> select </a:t>
            </a:r>
            <a:r>
              <a:rPr lang="en-US" dirty="0" err="1"/>
              <a:t>TestsForLocation</a:t>
            </a:r>
            <a:r>
              <a:rPr lang="en-US" dirty="0"/>
              <a:t>;</a:t>
            </a:r>
          </a:p>
          <a:p>
            <a:pPr marL="0" indent="0">
              <a:buNone/>
            </a:pPr>
            <a:r>
              <a:rPr lang="en-US" dirty="0" err="1"/>
              <a:t>ods</a:t>
            </a:r>
            <a:r>
              <a:rPr lang="en-US" dirty="0"/>
              <a:t> output </a:t>
            </a:r>
            <a:r>
              <a:rPr lang="en-US" dirty="0" err="1"/>
              <a:t>TestsForLocation</a:t>
            </a:r>
            <a:r>
              <a:rPr lang="en-US" dirty="0"/>
              <a:t> = </a:t>
            </a:r>
            <a:r>
              <a:rPr lang="en-US" dirty="0" err="1"/>
              <a:t>TestsForLocationTable</a:t>
            </a:r>
            <a:r>
              <a:rPr lang="en-US" dirty="0"/>
              <a:t> </a:t>
            </a:r>
          </a:p>
          <a:p>
            <a:pPr marL="0" indent="0">
              <a:buNone/>
            </a:pPr>
            <a:r>
              <a:rPr lang="en-US" dirty="0"/>
              <a:t>                                                     (keep = simulation test </a:t>
            </a:r>
            <a:r>
              <a:rPr lang="en-US" dirty="0" err="1"/>
              <a:t>pvalue</a:t>
            </a:r>
            <a:r>
              <a:rPr lang="en-US" dirty="0"/>
              <a:t>);</a:t>
            </a:r>
          </a:p>
          <a:p>
            <a:pPr marL="0" indent="0">
              <a:buNone/>
            </a:pPr>
            <a:r>
              <a:rPr lang="en-US" dirty="0" err="1"/>
              <a:t>proc</a:t>
            </a:r>
            <a:r>
              <a:rPr lang="en-US" dirty="0"/>
              <a:t> univariate data=a;</a:t>
            </a:r>
          </a:p>
          <a:p>
            <a:pPr marL="0" indent="0">
              <a:buNone/>
            </a:pPr>
            <a:r>
              <a:rPr lang="en-US" dirty="0"/>
              <a:t>   </a:t>
            </a:r>
            <a:r>
              <a:rPr lang="en-US" dirty="0" err="1"/>
              <a:t>var</a:t>
            </a:r>
            <a:r>
              <a:rPr lang="en-US" dirty="0"/>
              <a:t> Difference;</a:t>
            </a:r>
          </a:p>
          <a:p>
            <a:pPr marL="0" indent="0">
              <a:buNone/>
            </a:pPr>
            <a:r>
              <a:rPr lang="en-US" dirty="0"/>
              <a:t>   by simulation;</a:t>
            </a:r>
          </a:p>
          <a:p>
            <a:pPr marL="0" indent="0">
              <a:buNone/>
            </a:pPr>
            <a:r>
              <a:rPr lang="en-US" dirty="0"/>
              <a:t>run;</a:t>
            </a:r>
          </a:p>
        </p:txBody>
      </p:sp>
    </p:spTree>
    <p:extLst>
      <p:ext uri="{BB962C8B-B14F-4D97-AF65-F5344CB8AC3E}">
        <p14:creationId xmlns:p14="http://schemas.microsoft.com/office/powerpoint/2010/main" val="2197421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peek at some of the results</a:t>
            </a:r>
          </a:p>
        </p:txBody>
      </p:sp>
      <p:pic>
        <p:nvPicPr>
          <p:cNvPr id="4" name="Content Placeholder 3"/>
          <p:cNvPicPr>
            <a:picLocks noGrp="1" noChangeAspect="1"/>
          </p:cNvPicPr>
          <p:nvPr>
            <p:ph idx="1"/>
          </p:nvPr>
        </p:nvPicPr>
        <p:blipFill>
          <a:blip r:embed="rId2"/>
          <a:stretch>
            <a:fillRect/>
          </a:stretch>
        </p:blipFill>
        <p:spPr>
          <a:xfrm>
            <a:off x="838200" y="1408906"/>
            <a:ext cx="5785708" cy="4666774"/>
          </a:xfrm>
          <a:prstGeom prst="rect">
            <a:avLst/>
          </a:prstGeom>
        </p:spPr>
      </p:pic>
    </p:spTree>
    <p:extLst>
      <p:ext uri="{BB962C8B-B14F-4D97-AF65-F5344CB8AC3E}">
        <p14:creationId xmlns:p14="http://schemas.microsoft.com/office/powerpoint/2010/main" val="397386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caveat or two</a:t>
            </a:r>
          </a:p>
        </p:txBody>
      </p:sp>
      <p:sp>
        <p:nvSpPr>
          <p:cNvPr id="3" name="Content Placeholder 2"/>
          <p:cNvSpPr>
            <a:spLocks noGrp="1"/>
          </p:cNvSpPr>
          <p:nvPr>
            <p:ph idx="1"/>
          </p:nvPr>
        </p:nvSpPr>
        <p:spPr/>
        <p:txBody>
          <a:bodyPr/>
          <a:lstStyle/>
          <a:p>
            <a:r>
              <a:rPr lang="en-US" dirty="0"/>
              <a:t>Non-parametric tests are less powerful; AND</a:t>
            </a:r>
          </a:p>
          <a:p>
            <a:r>
              <a:rPr lang="en-US" dirty="0"/>
              <a:t>Non-parametric confidence intervals are wider.</a:t>
            </a:r>
          </a:p>
        </p:txBody>
      </p:sp>
    </p:spTree>
    <p:extLst>
      <p:ext uri="{BB962C8B-B14F-4D97-AF65-F5344CB8AC3E}">
        <p14:creationId xmlns:p14="http://schemas.microsoft.com/office/powerpoint/2010/main" val="680197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power</a:t>
            </a:r>
          </a:p>
        </p:txBody>
      </p:sp>
      <p:sp>
        <p:nvSpPr>
          <p:cNvPr id="3" name="Content Placeholder 2"/>
          <p:cNvSpPr>
            <a:spLocks noGrp="1"/>
          </p:cNvSpPr>
          <p:nvPr>
            <p:ph idx="1"/>
          </p:nvPr>
        </p:nvSpPr>
        <p:spPr/>
        <p:txBody>
          <a:bodyPr/>
          <a:lstStyle/>
          <a:p>
            <a:pPr marL="0" indent="0">
              <a:buNone/>
            </a:pPr>
            <a:r>
              <a:rPr lang="en-US" dirty="0" err="1"/>
              <a:t>proc</a:t>
            </a:r>
            <a:r>
              <a:rPr lang="en-US" dirty="0"/>
              <a:t> </a:t>
            </a:r>
            <a:r>
              <a:rPr lang="en-US" dirty="0" err="1"/>
              <a:t>sql</a:t>
            </a:r>
            <a:r>
              <a:rPr lang="en-US" dirty="0"/>
              <a:t>;</a:t>
            </a:r>
          </a:p>
          <a:p>
            <a:pPr marL="0" indent="0">
              <a:buNone/>
            </a:pPr>
            <a:r>
              <a:rPr lang="en-US" dirty="0"/>
              <a:t>   select </a:t>
            </a:r>
          </a:p>
          <a:p>
            <a:pPr marL="0" indent="0">
              <a:buNone/>
            </a:pPr>
            <a:r>
              <a:rPr lang="en-US" dirty="0"/>
              <a:t>      test</a:t>
            </a:r>
          </a:p>
          <a:p>
            <a:pPr marL="0" indent="0">
              <a:buNone/>
            </a:pPr>
            <a:r>
              <a:rPr lang="en-US" dirty="0"/>
              <a:t>      , mean(</a:t>
            </a:r>
            <a:r>
              <a:rPr lang="en-US" dirty="0" err="1"/>
              <a:t>pvalue</a:t>
            </a:r>
            <a:r>
              <a:rPr lang="en-US" dirty="0"/>
              <a:t> &lt; 0.05) as power</a:t>
            </a:r>
          </a:p>
          <a:p>
            <a:pPr marL="0" indent="0">
              <a:buNone/>
            </a:pPr>
            <a:r>
              <a:rPr lang="en-US" dirty="0"/>
              <a:t>   from </a:t>
            </a:r>
            <a:r>
              <a:rPr lang="en-US" dirty="0" err="1"/>
              <a:t>TestsForLocationTable</a:t>
            </a:r>
            <a:endParaRPr lang="en-US" dirty="0"/>
          </a:p>
          <a:p>
            <a:pPr marL="0" indent="0">
              <a:buNone/>
            </a:pPr>
            <a:r>
              <a:rPr lang="en-US" dirty="0"/>
              <a:t>   group by test</a:t>
            </a:r>
          </a:p>
          <a:p>
            <a:pPr marL="0" indent="0">
              <a:buNone/>
            </a:pPr>
            <a:r>
              <a:rPr lang="en-US" dirty="0"/>
              <a:t>   ;</a:t>
            </a:r>
          </a:p>
          <a:p>
            <a:pPr marL="0" indent="0">
              <a:buNone/>
            </a:pPr>
            <a:r>
              <a:rPr lang="en-US" dirty="0"/>
              <a:t>quit;</a:t>
            </a:r>
          </a:p>
        </p:txBody>
      </p:sp>
    </p:spTree>
    <p:extLst>
      <p:ext uri="{BB962C8B-B14F-4D97-AF65-F5344CB8AC3E}">
        <p14:creationId xmlns:p14="http://schemas.microsoft.com/office/powerpoint/2010/main" val="2000738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(Power)</a:t>
            </a:r>
          </a:p>
        </p:txBody>
      </p:sp>
      <p:pic>
        <p:nvPicPr>
          <p:cNvPr id="4" name="Content Placeholder 3"/>
          <p:cNvPicPr>
            <a:picLocks noGrp="1" noChangeAspect="1"/>
          </p:cNvPicPr>
          <p:nvPr>
            <p:ph idx="1"/>
          </p:nvPr>
        </p:nvPicPr>
        <p:blipFill>
          <a:blip r:embed="rId2"/>
          <a:stretch>
            <a:fillRect/>
          </a:stretch>
        </p:blipFill>
        <p:spPr>
          <a:xfrm>
            <a:off x="838200" y="1960880"/>
            <a:ext cx="5640260" cy="3630512"/>
          </a:xfrm>
          <a:prstGeom prst="rect">
            <a:avLst/>
          </a:prstGeom>
        </p:spPr>
      </p:pic>
    </p:spTree>
    <p:extLst>
      <p:ext uri="{BB962C8B-B14F-4D97-AF65-F5344CB8AC3E}">
        <p14:creationId xmlns:p14="http://schemas.microsoft.com/office/powerpoint/2010/main" val="31119769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Paired-sample signed-rank test</a:t>
            </a:r>
          </a:p>
        </p:txBody>
      </p:sp>
      <p:sp>
        <p:nvSpPr>
          <p:cNvPr id="3" name="Content Placeholder 2"/>
          <p:cNvSpPr>
            <a:spLocks noGrp="1"/>
          </p:cNvSpPr>
          <p:nvPr>
            <p:ph idx="1"/>
          </p:nvPr>
        </p:nvSpPr>
        <p:spPr/>
        <p:txBody>
          <a:bodyPr>
            <a:normAutofit/>
          </a:bodyPr>
          <a:lstStyle/>
          <a:p>
            <a:r>
              <a:rPr lang="en-US" dirty="0"/>
              <a:t>This test is an attempt to use more and throw away less of the information but still have a non-parametric test.</a:t>
            </a:r>
          </a:p>
          <a:p>
            <a:r>
              <a:rPr lang="en-US" dirty="0"/>
              <a:t>Steps</a:t>
            </a:r>
          </a:p>
          <a:p>
            <a:pPr lvl="1"/>
            <a:r>
              <a:rPr lang="en-US" dirty="0"/>
              <a:t>Rank the absolute values of the differences, |d</a:t>
            </a:r>
            <a:r>
              <a:rPr lang="en-US" baseline="-25000" dirty="0"/>
              <a:t>i</a:t>
            </a:r>
            <a:r>
              <a:rPr lang="en-US" dirty="0"/>
              <a:t>|, where 1 is smallest.</a:t>
            </a:r>
          </a:p>
          <a:p>
            <a:pPr lvl="1"/>
            <a:r>
              <a:rPr lang="en-US" dirty="0"/>
              <a:t>The null hypothesis is that the distribution of differences is symmetric about zero. The two-sided alternative is that the distribution is not symmetric about zero.</a:t>
            </a:r>
          </a:p>
          <a:p>
            <a:pPr lvl="2"/>
            <a:r>
              <a:rPr lang="en-US" dirty="0"/>
              <a:t>i.e. 1{Difference associated with rank i &gt; 0} ~ </a:t>
            </a:r>
            <a:r>
              <a:rPr lang="en-US" dirty="0" err="1"/>
              <a:t>i.i.d</a:t>
            </a:r>
            <a:r>
              <a:rPr lang="en-US" dirty="0"/>
              <a:t>. BER(1/2) under H</a:t>
            </a:r>
            <a:r>
              <a:rPr lang="en-US" baseline="-25000" dirty="0"/>
              <a:t>0</a:t>
            </a:r>
          </a:p>
          <a:p>
            <a:pPr lvl="1"/>
            <a:r>
              <a:rPr lang="en-US" dirty="0"/>
              <a:t>Test statistic is T = Σ 1{d</a:t>
            </a:r>
            <a:r>
              <a:rPr lang="en-US" baseline="-25000" dirty="0"/>
              <a:t>i</a:t>
            </a:r>
            <a:r>
              <a:rPr lang="en-US" dirty="0"/>
              <a:t> &gt; 0} rank(d</a:t>
            </a:r>
            <a:r>
              <a:rPr lang="en-US" baseline="-25000" dirty="0"/>
              <a:t>i</a:t>
            </a:r>
            <a:r>
              <a:rPr lang="en-US" dirty="0"/>
              <a:t>), i.e. sum of positive ranks.</a:t>
            </a:r>
          </a:p>
        </p:txBody>
      </p:sp>
    </p:spTree>
    <p:extLst>
      <p:ext uri="{BB962C8B-B14F-4D97-AF65-F5344CB8AC3E}">
        <p14:creationId xmlns:p14="http://schemas.microsoft.com/office/powerpoint/2010/main" val="299173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Paired-sample signed-rank test</a:t>
            </a:r>
          </a:p>
        </p:txBody>
      </p:sp>
      <p:sp>
        <p:nvSpPr>
          <p:cNvPr id="3" name="Content Placeholder 2"/>
          <p:cNvSpPr>
            <a:spLocks noGrp="1"/>
          </p:cNvSpPr>
          <p:nvPr>
            <p:ph idx="1"/>
          </p:nvPr>
        </p:nvSpPr>
        <p:spPr/>
        <p:txBody>
          <a:bodyPr/>
          <a:lstStyle/>
          <a:p>
            <a:r>
              <a:rPr lang="en-US" dirty="0"/>
              <a:t>Consider, for tractability, an example with 3 pairs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28308646"/>
              </p:ext>
            </p:extLst>
          </p:nvPr>
        </p:nvGraphicFramePr>
        <p:xfrm>
          <a:off x="1026160" y="265006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37084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t>4</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endParaRPr lang="en-US" sz="2800" dirty="0"/>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2873952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Paired-sample signed-rank test</a:t>
            </a:r>
          </a:p>
        </p:txBody>
      </p:sp>
      <p:sp>
        <p:nvSpPr>
          <p:cNvPr id="3" name="Content Placeholder 2"/>
          <p:cNvSpPr>
            <a:spLocks noGrp="1"/>
          </p:cNvSpPr>
          <p:nvPr>
            <p:ph idx="1"/>
          </p:nvPr>
        </p:nvSpPr>
        <p:spPr/>
        <p:txBody>
          <a:bodyPr/>
          <a:lstStyle/>
          <a:p>
            <a:r>
              <a:rPr lang="en-US" dirty="0"/>
              <a:t>Consider, for tractability, an example with 3 pairs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14402085"/>
              </p:ext>
            </p:extLst>
          </p:nvPr>
        </p:nvGraphicFramePr>
        <p:xfrm>
          <a:off x="1026160" y="265006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37084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t>4</a:t>
                      </a:r>
                    </a:p>
                  </a:txBody>
                  <a:tcPr/>
                </a:tc>
                <a:tc>
                  <a:txBody>
                    <a:bodyPr/>
                    <a:lstStyle/>
                    <a:p>
                      <a:pPr algn="ctr"/>
                      <a:r>
                        <a:rPr lang="en-US" sz="2800" dirty="0"/>
                        <a:t>1</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1764725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Paired-sample signed-rank test</a:t>
            </a:r>
          </a:p>
        </p:txBody>
      </p:sp>
      <p:sp>
        <p:nvSpPr>
          <p:cNvPr id="3" name="Content Placeholder 2"/>
          <p:cNvSpPr>
            <a:spLocks noGrp="1"/>
          </p:cNvSpPr>
          <p:nvPr>
            <p:ph idx="1"/>
          </p:nvPr>
        </p:nvSpPr>
        <p:spPr/>
        <p:txBody>
          <a:bodyPr/>
          <a:lstStyle/>
          <a:p>
            <a:r>
              <a:rPr lang="en-US" dirty="0"/>
              <a:t>Consider, for tractability, an example with 3 pairs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88917103"/>
              </p:ext>
            </p:extLst>
          </p:nvPr>
        </p:nvGraphicFramePr>
        <p:xfrm>
          <a:off x="1026160" y="265006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37084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dirty="0"/>
                        <a:t>2</a:t>
                      </a:r>
                    </a:p>
                  </a:txBody>
                  <a:tcPr/>
                </a:tc>
                <a:tc>
                  <a:txBody>
                    <a:bodyPr/>
                    <a:lstStyle/>
                    <a:p>
                      <a:pPr algn="ctr"/>
                      <a:endParaRPr lang="en-US" sz="2800" dirty="0"/>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t>4</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endParaRPr lang="en-US" sz="2800" dirty="0"/>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r>
                        <a:rPr lang="en-US" sz="2800" dirty="0"/>
                        <a:t>3</a:t>
                      </a:r>
                    </a:p>
                  </a:txBody>
                  <a:tcPr/>
                </a:tc>
                <a:tc>
                  <a:txBody>
                    <a:bodyPr/>
                    <a:lstStyle/>
                    <a:p>
                      <a:pPr algn="ctr"/>
                      <a:endParaRPr lang="en-US" sz="2800" dirty="0"/>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19017854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Paired-sample signed-rank test</a:t>
            </a:r>
          </a:p>
        </p:txBody>
      </p:sp>
      <p:sp>
        <p:nvSpPr>
          <p:cNvPr id="3" name="Content Placeholder 2"/>
          <p:cNvSpPr>
            <a:spLocks noGrp="1"/>
          </p:cNvSpPr>
          <p:nvPr>
            <p:ph idx="1"/>
          </p:nvPr>
        </p:nvSpPr>
        <p:spPr/>
        <p:txBody>
          <a:bodyPr/>
          <a:lstStyle/>
          <a:p>
            <a:r>
              <a:rPr lang="en-US" dirty="0"/>
              <a:t>Consider, for tractability, an example with 3 pairs</a:t>
            </a:r>
          </a:p>
          <a:p>
            <a:endParaRPr lang="en-US" dirty="0"/>
          </a:p>
          <a:p>
            <a:endParaRPr lang="en-US" dirty="0"/>
          </a:p>
          <a:p>
            <a:endParaRPr lang="en-US" dirty="0"/>
          </a:p>
          <a:p>
            <a:endParaRPr lang="en-US" dirty="0"/>
          </a:p>
          <a:p>
            <a:pPr marL="0" indent="0">
              <a:buNone/>
            </a:pPr>
            <a:endParaRPr lang="en-US" dirty="0"/>
          </a:p>
          <a:p>
            <a:r>
              <a:rPr lang="en-US" dirty="0"/>
              <a:t>t = 1 (sum of positive ranks)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6560598"/>
              </p:ext>
            </p:extLst>
          </p:nvPr>
        </p:nvGraphicFramePr>
        <p:xfrm>
          <a:off x="1026160" y="250274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dirty="0"/>
                        <a:t>2</a:t>
                      </a:r>
                    </a:p>
                  </a:txBody>
                  <a:tcPr/>
                </a:tc>
                <a:tc>
                  <a:txBody>
                    <a:bodyPr/>
                    <a:lstStyle/>
                    <a:p>
                      <a:pPr algn="ctr"/>
                      <a:r>
                        <a:rPr lang="en-US" sz="2800" dirty="0"/>
                        <a:t>-</a:t>
                      </a:r>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t>4</a:t>
                      </a:r>
                    </a:p>
                  </a:txBody>
                  <a:tcPr/>
                </a:tc>
                <a:tc>
                  <a:txBody>
                    <a:bodyPr/>
                    <a:lstStyle/>
                    <a:p>
                      <a:pPr algn="ctr"/>
                      <a:r>
                        <a:rPr lang="en-US" sz="2800" dirty="0"/>
                        <a:t>1</a:t>
                      </a:r>
                    </a:p>
                  </a:txBody>
                  <a:tcPr/>
                </a:tc>
                <a:tc>
                  <a:txBody>
                    <a:bodyPr/>
                    <a:lstStyle/>
                    <a:p>
                      <a:pPr algn="ctr"/>
                      <a:r>
                        <a:rPr lang="en-US" sz="2800" dirty="0"/>
                        <a:t>1</a:t>
                      </a:r>
                    </a:p>
                  </a:txBody>
                  <a:tcPr/>
                </a:tc>
                <a:tc>
                  <a:txBody>
                    <a:bodyPr/>
                    <a:lstStyle/>
                    <a:p>
                      <a:pPr algn="ctr"/>
                      <a:r>
                        <a:rPr lang="en-US" sz="2800" dirty="0"/>
                        <a:t>+</a:t>
                      </a:r>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r>
                        <a:rPr lang="en-US" sz="2800" dirty="0"/>
                        <a:t>3</a:t>
                      </a:r>
                    </a:p>
                  </a:txBody>
                  <a:tcPr/>
                </a:tc>
                <a:tc>
                  <a:txBody>
                    <a:bodyPr/>
                    <a:lstStyle/>
                    <a:p>
                      <a:pPr algn="ctr"/>
                      <a:r>
                        <a:rPr lang="en-US" sz="2800" dirty="0"/>
                        <a:t>-</a:t>
                      </a:r>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41757488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 p-value</a:t>
            </a:r>
          </a:p>
        </p:txBody>
      </p:sp>
      <p:sp>
        <p:nvSpPr>
          <p:cNvPr id="3" name="Content Placeholder 2"/>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0180757"/>
              </p:ext>
            </p:extLst>
          </p:nvPr>
        </p:nvGraphicFramePr>
        <p:xfrm>
          <a:off x="838200" y="1604963"/>
          <a:ext cx="8128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0938067"/>
                    </a:ext>
                  </a:extLst>
                </a:gridCol>
                <a:gridCol w="2032000">
                  <a:extLst>
                    <a:ext uri="{9D8B030D-6E8A-4147-A177-3AD203B41FA5}">
                      <a16:colId xmlns:a16="http://schemas.microsoft.com/office/drawing/2014/main" val="3383395087"/>
                    </a:ext>
                  </a:extLst>
                </a:gridCol>
                <a:gridCol w="2032000">
                  <a:extLst>
                    <a:ext uri="{9D8B030D-6E8A-4147-A177-3AD203B41FA5}">
                      <a16:colId xmlns:a16="http://schemas.microsoft.com/office/drawing/2014/main" val="2955311797"/>
                    </a:ext>
                  </a:extLst>
                </a:gridCol>
                <a:gridCol w="2032000">
                  <a:extLst>
                    <a:ext uri="{9D8B030D-6E8A-4147-A177-3AD203B41FA5}">
                      <a16:colId xmlns:a16="http://schemas.microsoft.com/office/drawing/2014/main" val="2802157109"/>
                    </a:ext>
                  </a:extLst>
                </a:gridCol>
              </a:tblGrid>
              <a:tr h="370840">
                <a:tc gridSpan="3">
                  <a:txBody>
                    <a:bodyPr/>
                    <a:lstStyle/>
                    <a:p>
                      <a:pPr algn="ctr"/>
                      <a:r>
                        <a:rPr lang="en-US" sz="2400" dirty="0"/>
                        <a:t>Ranks</a:t>
                      </a:r>
                    </a:p>
                  </a:txBody>
                  <a:tcPr/>
                </a:tc>
                <a:tc hMerge="1">
                  <a:txBody>
                    <a:bodyPr/>
                    <a:lstStyle/>
                    <a:p>
                      <a:endParaRPr lang="en-US"/>
                    </a:p>
                  </a:txBody>
                  <a:tcPr/>
                </a:tc>
                <a:tc hMerge="1">
                  <a:txBody>
                    <a:bodyPr/>
                    <a:lstStyle/>
                    <a:p>
                      <a:endParaRPr lang="en-US" dirty="0"/>
                    </a:p>
                  </a:txBody>
                  <a:tcPr/>
                </a:tc>
                <a:tc>
                  <a:txBody>
                    <a:bodyPr/>
                    <a:lstStyle/>
                    <a:p>
                      <a:pPr algn="ctr"/>
                      <a:endParaRPr lang="en-US" sz="2400"/>
                    </a:p>
                  </a:txBody>
                  <a:tcPr/>
                </a:tc>
                <a:extLst>
                  <a:ext uri="{0D108BD9-81ED-4DB2-BD59-A6C34878D82A}">
                    <a16:rowId xmlns:a16="http://schemas.microsoft.com/office/drawing/2014/main" val="2658929984"/>
                  </a:ext>
                </a:extLst>
              </a:tr>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t</a:t>
                      </a:r>
                    </a:p>
                  </a:txBody>
                  <a:tcPr/>
                </a:tc>
                <a:extLst>
                  <a:ext uri="{0D108BD9-81ED-4DB2-BD59-A6C34878D82A}">
                    <a16:rowId xmlns:a16="http://schemas.microsoft.com/office/drawing/2014/main" val="647046295"/>
                  </a:ext>
                </a:extLst>
              </a:tr>
              <a:tr h="370840">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369012846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a:p>
                  </a:txBody>
                  <a:tcPr/>
                </a:tc>
                <a:extLst>
                  <a:ext uri="{0D108BD9-81ED-4DB2-BD59-A6C34878D82A}">
                    <a16:rowId xmlns:a16="http://schemas.microsoft.com/office/drawing/2014/main" val="157813406"/>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a:p>
                  </a:txBody>
                  <a:tcPr/>
                </a:tc>
                <a:extLst>
                  <a:ext uri="{0D108BD9-81ED-4DB2-BD59-A6C34878D82A}">
                    <a16:rowId xmlns:a16="http://schemas.microsoft.com/office/drawing/2014/main" val="48401009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932381690"/>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2286553231"/>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1267192478"/>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197469363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3706356458"/>
                  </a:ext>
                </a:extLst>
              </a:tr>
            </a:tbl>
          </a:graphicData>
        </a:graphic>
      </p:graphicFrame>
    </p:spTree>
    <p:extLst>
      <p:ext uri="{BB962C8B-B14F-4D97-AF65-F5344CB8AC3E}">
        <p14:creationId xmlns:p14="http://schemas.microsoft.com/office/powerpoint/2010/main" val="14215382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 p-value</a:t>
            </a:r>
          </a:p>
        </p:txBody>
      </p:sp>
      <p:sp>
        <p:nvSpPr>
          <p:cNvPr id="3" name="Content Placeholder 2"/>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47273649"/>
              </p:ext>
            </p:extLst>
          </p:nvPr>
        </p:nvGraphicFramePr>
        <p:xfrm>
          <a:off x="838200" y="1604963"/>
          <a:ext cx="8128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0938067"/>
                    </a:ext>
                  </a:extLst>
                </a:gridCol>
                <a:gridCol w="2032000">
                  <a:extLst>
                    <a:ext uri="{9D8B030D-6E8A-4147-A177-3AD203B41FA5}">
                      <a16:colId xmlns:a16="http://schemas.microsoft.com/office/drawing/2014/main" val="3383395087"/>
                    </a:ext>
                  </a:extLst>
                </a:gridCol>
                <a:gridCol w="2032000">
                  <a:extLst>
                    <a:ext uri="{9D8B030D-6E8A-4147-A177-3AD203B41FA5}">
                      <a16:colId xmlns:a16="http://schemas.microsoft.com/office/drawing/2014/main" val="2955311797"/>
                    </a:ext>
                  </a:extLst>
                </a:gridCol>
                <a:gridCol w="2032000">
                  <a:extLst>
                    <a:ext uri="{9D8B030D-6E8A-4147-A177-3AD203B41FA5}">
                      <a16:colId xmlns:a16="http://schemas.microsoft.com/office/drawing/2014/main" val="2802157109"/>
                    </a:ext>
                  </a:extLst>
                </a:gridCol>
              </a:tblGrid>
              <a:tr h="370840">
                <a:tc gridSpan="3">
                  <a:txBody>
                    <a:bodyPr/>
                    <a:lstStyle/>
                    <a:p>
                      <a:pPr algn="ctr"/>
                      <a:r>
                        <a:rPr lang="en-US" sz="2400" dirty="0"/>
                        <a:t>Ranks</a:t>
                      </a:r>
                    </a:p>
                  </a:txBody>
                  <a:tcPr/>
                </a:tc>
                <a:tc hMerge="1">
                  <a:txBody>
                    <a:bodyPr/>
                    <a:lstStyle/>
                    <a:p>
                      <a:endParaRPr lang="en-US"/>
                    </a:p>
                  </a:txBody>
                  <a:tcPr/>
                </a:tc>
                <a:tc hMerge="1">
                  <a:txBody>
                    <a:bodyPr/>
                    <a:lstStyle/>
                    <a:p>
                      <a:endParaRPr lang="en-US" dirty="0"/>
                    </a:p>
                  </a:txBody>
                  <a:tcPr/>
                </a:tc>
                <a:tc>
                  <a:txBody>
                    <a:bodyPr/>
                    <a:lstStyle/>
                    <a:p>
                      <a:pPr algn="ctr"/>
                      <a:endParaRPr lang="en-US" sz="2400"/>
                    </a:p>
                  </a:txBody>
                  <a:tcPr/>
                </a:tc>
                <a:extLst>
                  <a:ext uri="{0D108BD9-81ED-4DB2-BD59-A6C34878D82A}">
                    <a16:rowId xmlns:a16="http://schemas.microsoft.com/office/drawing/2014/main" val="2658929984"/>
                  </a:ext>
                </a:extLst>
              </a:tr>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t</a:t>
                      </a:r>
                    </a:p>
                  </a:txBody>
                  <a:tcPr/>
                </a:tc>
                <a:extLst>
                  <a:ext uri="{0D108BD9-81ED-4DB2-BD59-A6C34878D82A}">
                    <a16:rowId xmlns:a16="http://schemas.microsoft.com/office/drawing/2014/main" val="647046295"/>
                  </a:ext>
                </a:extLst>
              </a:tr>
              <a:tr h="370840">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algn="ctr"/>
                      <a:r>
                        <a:rPr lang="en-US" sz="2400" dirty="0"/>
                        <a:t>+</a:t>
                      </a:r>
                    </a:p>
                  </a:txBody>
                  <a:tcPr/>
                </a:tc>
                <a:tc>
                  <a:txBody>
                    <a:bodyPr/>
                    <a:lstStyle/>
                    <a:p>
                      <a:pPr algn="ctr"/>
                      <a:r>
                        <a:rPr lang="en-US" sz="2400" dirty="0"/>
                        <a:t>6</a:t>
                      </a:r>
                    </a:p>
                  </a:txBody>
                  <a:tcPr/>
                </a:tc>
                <a:extLst>
                  <a:ext uri="{0D108BD9-81ED-4DB2-BD59-A6C34878D82A}">
                    <a16:rowId xmlns:a16="http://schemas.microsoft.com/office/drawing/2014/main" val="369012846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57813406"/>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4</a:t>
                      </a:r>
                    </a:p>
                  </a:txBody>
                  <a:tcPr/>
                </a:tc>
                <a:extLst>
                  <a:ext uri="{0D108BD9-81ED-4DB2-BD59-A6C34878D82A}">
                    <a16:rowId xmlns:a16="http://schemas.microsoft.com/office/drawing/2014/main" val="48401009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1</a:t>
                      </a:r>
                    </a:p>
                  </a:txBody>
                  <a:tcPr/>
                </a:tc>
                <a:extLst>
                  <a:ext uri="{0D108BD9-81ED-4DB2-BD59-A6C34878D82A}">
                    <a16:rowId xmlns:a16="http://schemas.microsoft.com/office/drawing/2014/main" val="932381690"/>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5</a:t>
                      </a:r>
                    </a:p>
                  </a:txBody>
                  <a:tcPr/>
                </a:tc>
                <a:extLst>
                  <a:ext uri="{0D108BD9-81ED-4DB2-BD59-A6C34878D82A}">
                    <a16:rowId xmlns:a16="http://schemas.microsoft.com/office/drawing/2014/main" val="2286553231"/>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2</a:t>
                      </a:r>
                    </a:p>
                  </a:txBody>
                  <a:tcPr/>
                </a:tc>
                <a:extLst>
                  <a:ext uri="{0D108BD9-81ED-4DB2-BD59-A6C34878D82A}">
                    <a16:rowId xmlns:a16="http://schemas.microsoft.com/office/drawing/2014/main" val="1267192478"/>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97469363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0</a:t>
                      </a:r>
                    </a:p>
                  </a:txBody>
                  <a:tcPr/>
                </a:tc>
                <a:extLst>
                  <a:ext uri="{0D108BD9-81ED-4DB2-BD59-A6C34878D82A}">
                    <a16:rowId xmlns:a16="http://schemas.microsoft.com/office/drawing/2014/main" val="3706356458"/>
                  </a:ext>
                </a:extLst>
              </a:tr>
            </a:tbl>
          </a:graphicData>
        </a:graphic>
      </p:graphicFrame>
    </p:spTree>
    <p:extLst>
      <p:ext uri="{BB962C8B-B14F-4D97-AF65-F5344CB8AC3E}">
        <p14:creationId xmlns:p14="http://schemas.microsoft.com/office/powerpoint/2010/main" val="19907019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would you do with ties?</a:t>
            </a: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43250106"/>
              </p:ext>
            </p:extLst>
          </p:nvPr>
        </p:nvGraphicFramePr>
        <p:xfrm>
          <a:off x="1026160" y="265006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37084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solidFill>
                            <a:srgbClr val="FF0000"/>
                          </a:solidFill>
                        </a:rPr>
                        <a:t>3</a:t>
                      </a:r>
                    </a:p>
                  </a:txBody>
                  <a:tcPr/>
                </a:tc>
                <a:tc>
                  <a:txBody>
                    <a:bodyPr/>
                    <a:lstStyle/>
                    <a:p>
                      <a:pPr algn="ctr"/>
                      <a:r>
                        <a:rPr lang="en-US" sz="2800" dirty="0">
                          <a:solidFill>
                            <a:srgbClr val="FF0000"/>
                          </a:solidFill>
                        </a:rPr>
                        <a:t>2</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endParaRPr lang="en-US" sz="2800" dirty="0"/>
                    </a:p>
                  </a:txBody>
                  <a:tcPr/>
                </a:tc>
                <a:tc>
                  <a:txBody>
                    <a:bodyPr/>
                    <a:lstStyle/>
                    <a:p>
                      <a:pPr algn="ctr"/>
                      <a:endParaRPr lang="en-US" sz="2800" dirty="0"/>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4185071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why use a non-parametric method?</a:t>
            </a:r>
          </a:p>
        </p:txBody>
      </p:sp>
      <p:sp>
        <p:nvSpPr>
          <p:cNvPr id="3" name="Content Placeholder 2"/>
          <p:cNvSpPr>
            <a:spLocks noGrp="1"/>
          </p:cNvSpPr>
          <p:nvPr>
            <p:ph idx="1"/>
          </p:nvPr>
        </p:nvSpPr>
        <p:spPr/>
        <p:txBody>
          <a:bodyPr/>
          <a:lstStyle/>
          <a:p>
            <a:r>
              <a:rPr lang="en-US" dirty="0"/>
              <a:t>They are valid—regardless of the underlying distribution.</a:t>
            </a:r>
          </a:p>
          <a:p>
            <a:r>
              <a:rPr lang="en-US" dirty="0"/>
              <a:t>We often have no idea what the underlying distribution is.</a:t>
            </a:r>
          </a:p>
          <a:p>
            <a:r>
              <a:rPr lang="en-US" dirty="0"/>
              <a:t>They are often insensitive to even the most extreme outliers.</a:t>
            </a:r>
          </a:p>
          <a:p>
            <a:r>
              <a:rPr lang="en-US" dirty="0"/>
              <a:t>The tests can be nearly as powerful.</a:t>
            </a:r>
          </a:p>
          <a:p>
            <a:r>
              <a:rPr lang="en-US" dirty="0"/>
              <a:t>The CIs can be nearly as narrow.</a:t>
            </a:r>
          </a:p>
        </p:txBody>
      </p:sp>
    </p:spTree>
    <p:extLst>
      <p:ext uri="{BB962C8B-B14F-4D97-AF65-F5344CB8AC3E}">
        <p14:creationId xmlns:p14="http://schemas.microsoft.com/office/powerpoint/2010/main" val="6464299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a:t>
            </a:r>
          </a:p>
        </p:txBody>
      </p:sp>
      <p:sp>
        <p:nvSpPr>
          <p:cNvPr id="3" name="Content Placeholder 2"/>
          <p:cNvSpPr>
            <a:spLocks noGrp="1"/>
          </p:cNvSpPr>
          <p:nvPr>
            <p:ph idx="1"/>
          </p:nvPr>
        </p:nvSpPr>
        <p:spPr/>
        <p:txBody>
          <a:bodyPr/>
          <a:lstStyle/>
          <a:p>
            <a:r>
              <a:rPr lang="en-US" dirty="0"/>
              <a:t>Average the ranks.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56276940"/>
              </p:ext>
            </p:extLst>
          </p:nvPr>
        </p:nvGraphicFramePr>
        <p:xfrm>
          <a:off x="1026160" y="265006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37084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dirty="0"/>
                        <a:t>1.5</a:t>
                      </a:r>
                    </a:p>
                  </a:txBody>
                  <a:tcPr/>
                </a:tc>
                <a:tc>
                  <a:txBody>
                    <a:bodyPr/>
                    <a:lstStyle/>
                    <a:p>
                      <a:pPr algn="ctr"/>
                      <a:endParaRPr lang="en-US" sz="2800" dirty="0"/>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solidFill>
                            <a:srgbClr val="FF0000"/>
                          </a:solidFill>
                        </a:rPr>
                        <a:t>3</a:t>
                      </a:r>
                    </a:p>
                  </a:txBody>
                  <a:tcPr/>
                </a:tc>
                <a:tc>
                  <a:txBody>
                    <a:bodyPr/>
                    <a:lstStyle/>
                    <a:p>
                      <a:pPr algn="ctr"/>
                      <a:r>
                        <a:rPr lang="en-US" sz="2800" dirty="0">
                          <a:solidFill>
                            <a:srgbClr val="FF0000"/>
                          </a:solidFill>
                        </a:rPr>
                        <a:t>2</a:t>
                      </a:r>
                    </a:p>
                  </a:txBody>
                  <a:tcPr/>
                </a:tc>
                <a:tc>
                  <a:txBody>
                    <a:bodyPr/>
                    <a:lstStyle/>
                    <a:p>
                      <a:pPr algn="ctr"/>
                      <a:r>
                        <a:rPr lang="en-US" sz="2800" dirty="0"/>
                        <a:t>1.5</a:t>
                      </a:r>
                    </a:p>
                  </a:txBody>
                  <a:tcPr/>
                </a:tc>
                <a:tc>
                  <a:txBody>
                    <a:bodyPr/>
                    <a:lstStyle/>
                    <a:p>
                      <a:pPr algn="ctr"/>
                      <a:endParaRPr lang="en-US" sz="2800" dirty="0"/>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r>
                        <a:rPr lang="en-US" sz="2800" dirty="0"/>
                        <a:t>3</a:t>
                      </a:r>
                    </a:p>
                  </a:txBody>
                  <a:tcPr/>
                </a:tc>
                <a:tc>
                  <a:txBody>
                    <a:bodyPr/>
                    <a:lstStyle/>
                    <a:p>
                      <a:pPr algn="ctr"/>
                      <a:endParaRPr lang="en-US" sz="2800" dirty="0"/>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106204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pPr marL="0" indent="0">
              <a:buNone/>
            </a:pPr>
            <a:endParaRPr lang="en-US" dirty="0"/>
          </a:p>
          <a:p>
            <a:r>
              <a:rPr lang="en-US" dirty="0"/>
              <a:t>t = 1.5 (sum of positive ranks)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66467192"/>
              </p:ext>
            </p:extLst>
          </p:nvPr>
        </p:nvGraphicFramePr>
        <p:xfrm>
          <a:off x="1026160" y="250274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dirty="0"/>
                        <a:t>1.5</a:t>
                      </a:r>
                    </a:p>
                  </a:txBody>
                  <a:tcPr/>
                </a:tc>
                <a:tc>
                  <a:txBody>
                    <a:bodyPr/>
                    <a:lstStyle/>
                    <a:p>
                      <a:pPr algn="ctr"/>
                      <a:r>
                        <a:rPr lang="en-US" sz="2800" dirty="0"/>
                        <a:t>-</a:t>
                      </a:r>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solidFill>
                            <a:srgbClr val="FF0000"/>
                          </a:solidFill>
                        </a:rPr>
                        <a:t>3</a:t>
                      </a:r>
                    </a:p>
                  </a:txBody>
                  <a:tcPr/>
                </a:tc>
                <a:tc>
                  <a:txBody>
                    <a:bodyPr/>
                    <a:lstStyle/>
                    <a:p>
                      <a:pPr algn="ctr"/>
                      <a:r>
                        <a:rPr lang="en-US" sz="2800" dirty="0">
                          <a:solidFill>
                            <a:srgbClr val="FF0000"/>
                          </a:solidFill>
                        </a:rPr>
                        <a:t>2</a:t>
                      </a:r>
                    </a:p>
                  </a:txBody>
                  <a:tcPr/>
                </a:tc>
                <a:tc>
                  <a:txBody>
                    <a:bodyPr/>
                    <a:lstStyle/>
                    <a:p>
                      <a:pPr algn="ctr"/>
                      <a:r>
                        <a:rPr lang="en-US" sz="2800" dirty="0"/>
                        <a:t>1.5</a:t>
                      </a:r>
                    </a:p>
                  </a:txBody>
                  <a:tcPr/>
                </a:tc>
                <a:tc>
                  <a:txBody>
                    <a:bodyPr/>
                    <a:lstStyle/>
                    <a:p>
                      <a:pPr algn="ctr"/>
                      <a:r>
                        <a:rPr lang="en-US" sz="2800" dirty="0"/>
                        <a:t>+</a:t>
                      </a:r>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r>
                        <a:rPr lang="en-US" sz="2800" dirty="0"/>
                        <a:t>3</a:t>
                      </a:r>
                    </a:p>
                  </a:txBody>
                  <a:tcPr/>
                </a:tc>
                <a:tc>
                  <a:txBody>
                    <a:bodyPr/>
                    <a:lstStyle/>
                    <a:p>
                      <a:pPr algn="ctr"/>
                      <a:r>
                        <a:rPr lang="en-US" sz="2800" dirty="0"/>
                        <a:t>-</a:t>
                      </a:r>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39526322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1</a:t>
            </a:r>
          </a:p>
        </p:txBody>
      </p:sp>
      <p:sp>
        <p:nvSpPr>
          <p:cNvPr id="3" name="Content Placeholder 2"/>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46889658"/>
              </p:ext>
            </p:extLst>
          </p:nvPr>
        </p:nvGraphicFramePr>
        <p:xfrm>
          <a:off x="838200" y="1604963"/>
          <a:ext cx="8128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0938067"/>
                    </a:ext>
                  </a:extLst>
                </a:gridCol>
                <a:gridCol w="2032000">
                  <a:extLst>
                    <a:ext uri="{9D8B030D-6E8A-4147-A177-3AD203B41FA5}">
                      <a16:colId xmlns:a16="http://schemas.microsoft.com/office/drawing/2014/main" val="3383395087"/>
                    </a:ext>
                  </a:extLst>
                </a:gridCol>
                <a:gridCol w="2032000">
                  <a:extLst>
                    <a:ext uri="{9D8B030D-6E8A-4147-A177-3AD203B41FA5}">
                      <a16:colId xmlns:a16="http://schemas.microsoft.com/office/drawing/2014/main" val="2955311797"/>
                    </a:ext>
                  </a:extLst>
                </a:gridCol>
                <a:gridCol w="2032000">
                  <a:extLst>
                    <a:ext uri="{9D8B030D-6E8A-4147-A177-3AD203B41FA5}">
                      <a16:colId xmlns:a16="http://schemas.microsoft.com/office/drawing/2014/main" val="2802157109"/>
                    </a:ext>
                  </a:extLst>
                </a:gridCol>
              </a:tblGrid>
              <a:tr h="370840">
                <a:tc gridSpan="3">
                  <a:txBody>
                    <a:bodyPr/>
                    <a:lstStyle/>
                    <a:p>
                      <a:pPr algn="ctr"/>
                      <a:r>
                        <a:rPr lang="en-US" sz="2400" dirty="0"/>
                        <a:t>Ranks</a:t>
                      </a:r>
                    </a:p>
                  </a:txBody>
                  <a:tcPr/>
                </a:tc>
                <a:tc hMerge="1">
                  <a:txBody>
                    <a:bodyPr/>
                    <a:lstStyle/>
                    <a:p>
                      <a:endParaRPr lang="en-US"/>
                    </a:p>
                  </a:txBody>
                  <a:tcPr/>
                </a:tc>
                <a:tc hMerge="1">
                  <a:txBody>
                    <a:bodyPr/>
                    <a:lstStyle/>
                    <a:p>
                      <a:endParaRPr lang="en-US" dirty="0"/>
                    </a:p>
                  </a:txBody>
                  <a:tcPr/>
                </a:tc>
                <a:tc>
                  <a:txBody>
                    <a:bodyPr/>
                    <a:lstStyle/>
                    <a:p>
                      <a:pPr algn="ctr"/>
                      <a:endParaRPr lang="en-US" sz="2400"/>
                    </a:p>
                  </a:txBody>
                  <a:tcPr/>
                </a:tc>
                <a:extLst>
                  <a:ext uri="{0D108BD9-81ED-4DB2-BD59-A6C34878D82A}">
                    <a16:rowId xmlns:a16="http://schemas.microsoft.com/office/drawing/2014/main" val="2658929984"/>
                  </a:ext>
                </a:extLst>
              </a:tr>
              <a:tr h="370840">
                <a:tc>
                  <a:txBody>
                    <a:bodyPr/>
                    <a:lstStyle/>
                    <a:p>
                      <a:pPr algn="ctr"/>
                      <a:r>
                        <a:rPr lang="en-US" sz="2400" dirty="0">
                          <a:solidFill>
                            <a:srgbClr val="FF0000"/>
                          </a:solidFill>
                        </a:rPr>
                        <a:t>1.5</a:t>
                      </a:r>
                    </a:p>
                  </a:txBody>
                  <a:tcPr/>
                </a:tc>
                <a:tc>
                  <a:txBody>
                    <a:bodyPr/>
                    <a:lstStyle/>
                    <a:p>
                      <a:pPr algn="ctr"/>
                      <a:r>
                        <a:rPr lang="en-US" sz="2400" dirty="0">
                          <a:solidFill>
                            <a:srgbClr val="FF0000"/>
                          </a:solidFill>
                        </a:rPr>
                        <a:t>1.5</a:t>
                      </a:r>
                    </a:p>
                  </a:txBody>
                  <a:tcPr/>
                </a:tc>
                <a:tc>
                  <a:txBody>
                    <a:bodyPr/>
                    <a:lstStyle/>
                    <a:p>
                      <a:pPr algn="ctr"/>
                      <a:r>
                        <a:rPr lang="en-US" sz="2400" dirty="0"/>
                        <a:t>3</a:t>
                      </a:r>
                    </a:p>
                  </a:txBody>
                  <a:tcPr/>
                </a:tc>
                <a:tc>
                  <a:txBody>
                    <a:bodyPr/>
                    <a:lstStyle/>
                    <a:p>
                      <a:pPr algn="ctr"/>
                      <a:r>
                        <a:rPr lang="en-US" sz="2400" dirty="0"/>
                        <a:t>t</a:t>
                      </a:r>
                    </a:p>
                  </a:txBody>
                  <a:tcPr/>
                </a:tc>
                <a:extLst>
                  <a:ext uri="{0D108BD9-81ED-4DB2-BD59-A6C34878D82A}">
                    <a16:rowId xmlns:a16="http://schemas.microsoft.com/office/drawing/2014/main" val="647046295"/>
                  </a:ext>
                </a:extLst>
              </a:tr>
              <a:tr h="370840">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algn="ctr"/>
                      <a:r>
                        <a:rPr lang="en-US" sz="2400" dirty="0"/>
                        <a:t>+</a:t>
                      </a:r>
                    </a:p>
                  </a:txBody>
                  <a:tcPr/>
                </a:tc>
                <a:tc>
                  <a:txBody>
                    <a:bodyPr/>
                    <a:lstStyle/>
                    <a:p>
                      <a:pPr algn="ctr"/>
                      <a:r>
                        <a:rPr lang="en-US" sz="2400" dirty="0"/>
                        <a:t>6</a:t>
                      </a:r>
                    </a:p>
                  </a:txBody>
                  <a:tcPr/>
                </a:tc>
                <a:extLst>
                  <a:ext uri="{0D108BD9-81ED-4DB2-BD59-A6C34878D82A}">
                    <a16:rowId xmlns:a16="http://schemas.microsoft.com/office/drawing/2014/main" val="369012846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57813406"/>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4.5</a:t>
                      </a:r>
                    </a:p>
                  </a:txBody>
                  <a:tcPr/>
                </a:tc>
                <a:extLst>
                  <a:ext uri="{0D108BD9-81ED-4DB2-BD59-A6C34878D82A}">
                    <a16:rowId xmlns:a16="http://schemas.microsoft.com/office/drawing/2014/main" val="48401009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solidFill>
                            <a:srgbClr val="0070C0"/>
                          </a:solidFill>
                        </a:rPr>
                        <a:t>1.5</a:t>
                      </a:r>
                    </a:p>
                  </a:txBody>
                  <a:tcPr/>
                </a:tc>
                <a:extLst>
                  <a:ext uri="{0D108BD9-81ED-4DB2-BD59-A6C34878D82A}">
                    <a16:rowId xmlns:a16="http://schemas.microsoft.com/office/drawing/2014/main" val="932381690"/>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4.5</a:t>
                      </a:r>
                    </a:p>
                  </a:txBody>
                  <a:tcPr/>
                </a:tc>
                <a:extLst>
                  <a:ext uri="{0D108BD9-81ED-4DB2-BD59-A6C34878D82A}">
                    <a16:rowId xmlns:a16="http://schemas.microsoft.com/office/drawing/2014/main" val="2286553231"/>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solidFill>
                            <a:srgbClr val="0070C0"/>
                          </a:solidFill>
                        </a:rPr>
                        <a:t>1.5</a:t>
                      </a:r>
                    </a:p>
                  </a:txBody>
                  <a:tcPr/>
                </a:tc>
                <a:extLst>
                  <a:ext uri="{0D108BD9-81ED-4DB2-BD59-A6C34878D82A}">
                    <a16:rowId xmlns:a16="http://schemas.microsoft.com/office/drawing/2014/main" val="1267192478"/>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97469363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solidFill>
                            <a:srgbClr val="0070C0"/>
                          </a:solidFill>
                        </a:rPr>
                        <a:t>0</a:t>
                      </a:r>
                    </a:p>
                  </a:txBody>
                  <a:tcPr/>
                </a:tc>
                <a:extLst>
                  <a:ext uri="{0D108BD9-81ED-4DB2-BD59-A6C34878D82A}">
                    <a16:rowId xmlns:a16="http://schemas.microsoft.com/office/drawing/2014/main" val="3706356458"/>
                  </a:ext>
                </a:extLst>
              </a:tr>
            </a:tbl>
          </a:graphicData>
        </a:graphic>
      </p:graphicFrame>
    </p:spTree>
    <p:extLst>
      <p:ext uri="{BB962C8B-B14F-4D97-AF65-F5344CB8AC3E}">
        <p14:creationId xmlns:p14="http://schemas.microsoft.com/office/powerpoint/2010/main" val="1810635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Option 2</a:t>
            </a:r>
          </a:p>
        </p:txBody>
      </p:sp>
      <p:sp>
        <p:nvSpPr>
          <p:cNvPr id="3" name="Content Placeholder 2"/>
          <p:cNvSpPr>
            <a:spLocks noGrp="1"/>
          </p:cNvSpPr>
          <p:nvPr>
            <p:ph idx="1"/>
          </p:nvPr>
        </p:nvSpPr>
        <p:spPr/>
        <p:txBody>
          <a:bodyPr/>
          <a:lstStyle/>
          <a:p>
            <a:r>
              <a:rPr lang="en-US" dirty="0"/>
              <a:t>Discard ties before starting.</a:t>
            </a:r>
          </a:p>
          <a:p>
            <a:r>
              <a:rPr lang="en-US" dirty="0"/>
              <a:t>This doesn’t even impact the formulation of the null hypothesis that the distribution of differences is symmetric about zero.</a:t>
            </a:r>
          </a:p>
        </p:txBody>
      </p:sp>
      <p:graphicFrame>
        <p:nvGraphicFramePr>
          <p:cNvPr id="4" name="Table 3"/>
          <p:cNvGraphicFramePr>
            <a:graphicFrameLocks noGrp="1"/>
          </p:cNvGraphicFramePr>
          <p:nvPr>
            <p:extLst>
              <p:ext uri="{D42A27DB-BD31-4B8C-83A1-F6EECF244321}">
                <p14:modId xmlns:p14="http://schemas.microsoft.com/office/powerpoint/2010/main" val="2383885738"/>
              </p:ext>
            </p:extLst>
          </p:nvPr>
        </p:nvGraphicFramePr>
        <p:xfrm>
          <a:off x="838200" y="3794646"/>
          <a:ext cx="8128000" cy="1042445"/>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524285">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Rank</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r>
                        <a:rPr lang="en-US" sz="2800" dirty="0"/>
                        <a:t>1</a:t>
                      </a:r>
                    </a:p>
                  </a:txBody>
                  <a:tcPr/>
                </a:tc>
                <a:tc>
                  <a:txBody>
                    <a:bodyPr/>
                    <a:lstStyle/>
                    <a:p>
                      <a:pPr algn="ctr"/>
                      <a:endParaRPr lang="en-US" sz="2800" dirty="0"/>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33545989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 p-value</a:t>
            </a:r>
          </a:p>
        </p:txBody>
      </p:sp>
      <p:sp>
        <p:nvSpPr>
          <p:cNvPr id="3" name="Content Placeholder 2"/>
          <p:cNvSpPr>
            <a:spLocks noGrp="1"/>
          </p:cNvSpPr>
          <p:nvPr>
            <p:ph idx="1"/>
          </p:nvPr>
        </p:nvSpPr>
        <p:spPr/>
        <p:txBody>
          <a:bodyPr/>
          <a:lstStyle/>
          <a:p>
            <a:endParaRPr lang="en-US" dirty="0"/>
          </a:p>
        </p:txBody>
      </p:sp>
      <p:graphicFrame>
        <p:nvGraphicFramePr>
          <p:cNvPr id="5" name="Table 4"/>
          <p:cNvGraphicFramePr>
            <a:graphicFrameLocks noGrp="1"/>
          </p:cNvGraphicFramePr>
          <p:nvPr>
            <p:extLst/>
          </p:nvPr>
        </p:nvGraphicFramePr>
        <p:xfrm>
          <a:off x="838200" y="1604963"/>
          <a:ext cx="8128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0938067"/>
                    </a:ext>
                  </a:extLst>
                </a:gridCol>
                <a:gridCol w="2032000">
                  <a:extLst>
                    <a:ext uri="{9D8B030D-6E8A-4147-A177-3AD203B41FA5}">
                      <a16:colId xmlns:a16="http://schemas.microsoft.com/office/drawing/2014/main" val="3383395087"/>
                    </a:ext>
                  </a:extLst>
                </a:gridCol>
                <a:gridCol w="2032000">
                  <a:extLst>
                    <a:ext uri="{9D8B030D-6E8A-4147-A177-3AD203B41FA5}">
                      <a16:colId xmlns:a16="http://schemas.microsoft.com/office/drawing/2014/main" val="2955311797"/>
                    </a:ext>
                  </a:extLst>
                </a:gridCol>
                <a:gridCol w="2032000">
                  <a:extLst>
                    <a:ext uri="{9D8B030D-6E8A-4147-A177-3AD203B41FA5}">
                      <a16:colId xmlns:a16="http://schemas.microsoft.com/office/drawing/2014/main" val="2802157109"/>
                    </a:ext>
                  </a:extLst>
                </a:gridCol>
              </a:tblGrid>
              <a:tr h="370840">
                <a:tc gridSpan="3">
                  <a:txBody>
                    <a:bodyPr/>
                    <a:lstStyle/>
                    <a:p>
                      <a:pPr algn="ctr"/>
                      <a:r>
                        <a:rPr lang="en-US" sz="2400" dirty="0"/>
                        <a:t>Ranks</a:t>
                      </a:r>
                    </a:p>
                  </a:txBody>
                  <a:tcPr/>
                </a:tc>
                <a:tc hMerge="1">
                  <a:txBody>
                    <a:bodyPr/>
                    <a:lstStyle/>
                    <a:p>
                      <a:endParaRPr lang="en-US"/>
                    </a:p>
                  </a:txBody>
                  <a:tcPr/>
                </a:tc>
                <a:tc hMerge="1">
                  <a:txBody>
                    <a:bodyPr/>
                    <a:lstStyle/>
                    <a:p>
                      <a:endParaRPr lang="en-US" dirty="0"/>
                    </a:p>
                  </a:txBody>
                  <a:tcPr/>
                </a:tc>
                <a:tc>
                  <a:txBody>
                    <a:bodyPr/>
                    <a:lstStyle/>
                    <a:p>
                      <a:pPr algn="ctr"/>
                      <a:endParaRPr lang="en-US" sz="2400"/>
                    </a:p>
                  </a:txBody>
                  <a:tcPr/>
                </a:tc>
                <a:extLst>
                  <a:ext uri="{0D108BD9-81ED-4DB2-BD59-A6C34878D82A}">
                    <a16:rowId xmlns:a16="http://schemas.microsoft.com/office/drawing/2014/main" val="2658929984"/>
                  </a:ext>
                </a:extLst>
              </a:tr>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3</a:t>
                      </a:r>
                    </a:p>
                  </a:txBody>
                  <a:tcPr/>
                </a:tc>
                <a:tc>
                  <a:txBody>
                    <a:bodyPr/>
                    <a:lstStyle/>
                    <a:p>
                      <a:pPr algn="ctr"/>
                      <a:r>
                        <a:rPr lang="en-US" sz="2400" dirty="0"/>
                        <a:t>t</a:t>
                      </a:r>
                    </a:p>
                  </a:txBody>
                  <a:tcPr/>
                </a:tc>
                <a:extLst>
                  <a:ext uri="{0D108BD9-81ED-4DB2-BD59-A6C34878D82A}">
                    <a16:rowId xmlns:a16="http://schemas.microsoft.com/office/drawing/2014/main" val="647046295"/>
                  </a:ext>
                </a:extLst>
              </a:tr>
              <a:tr h="370840">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algn="ctr"/>
                      <a:r>
                        <a:rPr lang="en-US" sz="2400" dirty="0"/>
                        <a:t>+</a:t>
                      </a:r>
                    </a:p>
                  </a:txBody>
                  <a:tcPr/>
                </a:tc>
                <a:tc>
                  <a:txBody>
                    <a:bodyPr/>
                    <a:lstStyle/>
                    <a:p>
                      <a:pPr algn="ctr"/>
                      <a:r>
                        <a:rPr lang="en-US" sz="2400" dirty="0"/>
                        <a:t>6</a:t>
                      </a:r>
                    </a:p>
                  </a:txBody>
                  <a:tcPr/>
                </a:tc>
                <a:extLst>
                  <a:ext uri="{0D108BD9-81ED-4DB2-BD59-A6C34878D82A}">
                    <a16:rowId xmlns:a16="http://schemas.microsoft.com/office/drawing/2014/main" val="369012846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57813406"/>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4</a:t>
                      </a:r>
                    </a:p>
                  </a:txBody>
                  <a:tcPr/>
                </a:tc>
                <a:extLst>
                  <a:ext uri="{0D108BD9-81ED-4DB2-BD59-A6C34878D82A}">
                    <a16:rowId xmlns:a16="http://schemas.microsoft.com/office/drawing/2014/main" val="48401009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1</a:t>
                      </a:r>
                    </a:p>
                  </a:txBody>
                  <a:tcPr/>
                </a:tc>
                <a:extLst>
                  <a:ext uri="{0D108BD9-81ED-4DB2-BD59-A6C34878D82A}">
                    <a16:rowId xmlns:a16="http://schemas.microsoft.com/office/drawing/2014/main" val="932381690"/>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5</a:t>
                      </a:r>
                    </a:p>
                  </a:txBody>
                  <a:tcPr/>
                </a:tc>
                <a:extLst>
                  <a:ext uri="{0D108BD9-81ED-4DB2-BD59-A6C34878D82A}">
                    <a16:rowId xmlns:a16="http://schemas.microsoft.com/office/drawing/2014/main" val="2286553231"/>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2</a:t>
                      </a:r>
                    </a:p>
                  </a:txBody>
                  <a:tcPr/>
                </a:tc>
                <a:extLst>
                  <a:ext uri="{0D108BD9-81ED-4DB2-BD59-A6C34878D82A}">
                    <a16:rowId xmlns:a16="http://schemas.microsoft.com/office/drawing/2014/main" val="1267192478"/>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97469363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0</a:t>
                      </a:r>
                    </a:p>
                  </a:txBody>
                  <a:tcPr/>
                </a:tc>
                <a:extLst>
                  <a:ext uri="{0D108BD9-81ED-4DB2-BD59-A6C34878D82A}">
                    <a16:rowId xmlns:a16="http://schemas.microsoft.com/office/drawing/2014/main" val="3706356458"/>
                  </a:ext>
                </a:extLst>
              </a:tr>
            </a:tbl>
          </a:graphicData>
        </a:graphic>
      </p:graphicFrame>
    </p:spTree>
    <p:extLst>
      <p:ext uri="{BB962C8B-B14F-4D97-AF65-F5344CB8AC3E}">
        <p14:creationId xmlns:p14="http://schemas.microsoft.com/office/powerpoint/2010/main" val="11931528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sided alternatives and more</a:t>
            </a:r>
          </a:p>
        </p:txBody>
      </p:sp>
      <p:sp>
        <p:nvSpPr>
          <p:cNvPr id="3" name="Content Placeholder 2"/>
          <p:cNvSpPr>
            <a:spLocks noGrp="1"/>
          </p:cNvSpPr>
          <p:nvPr>
            <p:ph idx="1"/>
          </p:nvPr>
        </p:nvSpPr>
        <p:spPr/>
        <p:txBody>
          <a:bodyPr>
            <a:normAutofit fontScale="92500" lnSpcReduction="10000"/>
          </a:bodyPr>
          <a:lstStyle/>
          <a:p>
            <a:r>
              <a:rPr lang="en-US" dirty="0"/>
              <a:t>Two sided</a:t>
            </a:r>
          </a:p>
          <a:p>
            <a:pPr lvl="1"/>
            <a:r>
              <a:rPr lang="en-US" dirty="0"/>
              <a:t>H</a:t>
            </a:r>
            <a:r>
              <a:rPr lang="en-US" baseline="-25000" dirty="0"/>
              <a:t>0</a:t>
            </a:r>
            <a:r>
              <a:rPr lang="en-US" dirty="0"/>
              <a:t>: The differences are symmetric around 0 (or more generally m</a:t>
            </a:r>
            <a:r>
              <a:rPr lang="en-US" baseline="-25000" dirty="0"/>
              <a:t>0</a:t>
            </a:r>
            <a:r>
              <a:rPr lang="en-US" dirty="0"/>
              <a:t>)</a:t>
            </a:r>
          </a:p>
          <a:p>
            <a:pPr lvl="1"/>
            <a:r>
              <a:rPr lang="en-US" dirty="0"/>
              <a:t>H</a:t>
            </a:r>
            <a:r>
              <a:rPr lang="en-US" baseline="-25000" dirty="0"/>
              <a:t>a</a:t>
            </a:r>
            <a:r>
              <a:rPr lang="en-US" dirty="0"/>
              <a:t>: The differences are not symmetric around 0</a:t>
            </a:r>
            <a:endParaRPr lang="en-US" baseline="-25000" dirty="0"/>
          </a:p>
          <a:p>
            <a:r>
              <a:rPr lang="en-US" dirty="0"/>
              <a:t>A one-side alternative is a bit harder to formulate elegantly.  </a:t>
            </a:r>
          </a:p>
          <a:p>
            <a:pPr lvl="1"/>
            <a:r>
              <a:rPr lang="en-US" dirty="0"/>
              <a:t>H</a:t>
            </a:r>
            <a:r>
              <a:rPr lang="en-US" baseline="-25000" dirty="0"/>
              <a:t>a</a:t>
            </a:r>
            <a:r>
              <a:rPr lang="en-US" dirty="0"/>
              <a:t>: P(sum of positive ranks &lt; sum of negative ranks) &lt; ½; OR</a:t>
            </a:r>
          </a:p>
          <a:p>
            <a:pPr lvl="1"/>
            <a:r>
              <a:rPr lang="en-US" dirty="0"/>
              <a:t>H</a:t>
            </a:r>
            <a:r>
              <a:rPr lang="en-US" baseline="-25000" dirty="0"/>
              <a:t>a</a:t>
            </a:r>
            <a:r>
              <a:rPr lang="en-US" dirty="0"/>
              <a:t>: P(sum of positive ranks &lt; sum of negative ranks) &gt; ½</a:t>
            </a:r>
          </a:p>
          <a:p>
            <a:r>
              <a:rPr lang="en-US" dirty="0"/>
              <a:t>The null can be stated as:</a:t>
            </a:r>
          </a:p>
          <a:p>
            <a:pPr lvl="1"/>
            <a:r>
              <a:rPr lang="en-US" dirty="0"/>
              <a:t>P(sum of positive ranks &lt; sum of negative ranks) = ½</a:t>
            </a:r>
          </a:p>
          <a:p>
            <a:r>
              <a:rPr lang="en-US" dirty="0"/>
              <a:t>Suppose m</a:t>
            </a:r>
            <a:r>
              <a:rPr lang="en-US" baseline="-25000" dirty="0"/>
              <a:t>0</a:t>
            </a:r>
            <a:r>
              <a:rPr lang="en-US" dirty="0"/>
              <a:t> ≠ 0.  How might you state a one-sided alternative?</a:t>
            </a:r>
          </a:p>
          <a:p>
            <a:pPr lvl="1"/>
            <a:r>
              <a:rPr lang="en-US" dirty="0"/>
              <a:t>P(sum of positive ranks &lt; sum of negative ranks) &lt; ½, where ranks are based on the following: D</a:t>
            </a:r>
            <a:r>
              <a:rPr lang="en-US" baseline="-25000" dirty="0"/>
              <a:t>i</a:t>
            </a:r>
            <a:r>
              <a:rPr lang="en-US" dirty="0"/>
              <a:t> – m</a:t>
            </a:r>
            <a:r>
              <a:rPr lang="en-US" baseline="-25000" dirty="0"/>
              <a:t>0</a:t>
            </a:r>
          </a:p>
          <a:p>
            <a:pPr lvl="1"/>
            <a:r>
              <a:rPr lang="en-US" dirty="0"/>
              <a:t>Note this also suggest how to perform the test.</a:t>
            </a:r>
            <a:endParaRPr lang="en-US" baseline="-25000" dirty="0"/>
          </a:p>
          <a:p>
            <a:pPr lvl="1"/>
            <a:endParaRPr lang="en-US" dirty="0"/>
          </a:p>
        </p:txBody>
      </p:sp>
    </p:spTree>
    <p:extLst>
      <p:ext uri="{BB962C8B-B14F-4D97-AF65-F5344CB8AC3E}">
        <p14:creationId xmlns:p14="http://schemas.microsoft.com/office/powerpoint/2010/main" val="96899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9" end="9"/>
                                            </p:txEl>
                                          </p:spTgt>
                                        </p:tgtEl>
                                        <p:attrNameLst>
                                          <p:attrName>style.visibility</p:attrName>
                                        </p:attrNameLst>
                                      </p:cBhvr>
                                      <p:to>
                                        <p:strVal val="visible"/>
                                      </p:to>
                                    </p:set>
                                    <p:animEffect transition="in" filter="fade">
                                      <p:cBhvr>
                                        <p:cTn id="10" dur="500"/>
                                        <p:tgtEl>
                                          <p:spTgt spid="3">
                                            <p:txEl>
                                              <p:pRg st="9" end="9"/>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Effect transition="in" filter="fade">
                                      <p:cBhvr>
                                        <p:cTn id="1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the signed-rank test is really good at?</a:t>
            </a:r>
          </a:p>
        </p:txBody>
      </p:sp>
      <p:sp>
        <p:nvSpPr>
          <p:cNvPr id="3" name="Content Placeholder 2"/>
          <p:cNvSpPr>
            <a:spLocks noGrp="1"/>
          </p:cNvSpPr>
          <p:nvPr>
            <p:ph idx="1"/>
          </p:nvPr>
        </p:nvSpPr>
        <p:spPr/>
        <p:txBody>
          <a:bodyPr/>
          <a:lstStyle/>
          <a:p>
            <a:r>
              <a:rPr lang="en-US" dirty="0"/>
              <a:t>It is pretty powerful when there is a location shift.</a:t>
            </a:r>
          </a:p>
          <a:p>
            <a:r>
              <a:rPr lang="en-US" dirty="0"/>
              <a:t>Violations of symmetry that don’t shift the mean and median are harder to detect.</a:t>
            </a:r>
          </a:p>
        </p:txBody>
      </p:sp>
    </p:spTree>
    <p:extLst>
      <p:ext uri="{BB962C8B-B14F-4D97-AF65-F5344CB8AC3E}">
        <p14:creationId xmlns:p14="http://schemas.microsoft.com/office/powerpoint/2010/main" val="2101676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the sample size is large?</a:t>
            </a:r>
          </a:p>
        </p:txBody>
      </p:sp>
      <p:sp>
        <p:nvSpPr>
          <p:cNvPr id="3" name="Content Placeholder 2"/>
          <p:cNvSpPr>
            <a:spLocks noGrp="1"/>
          </p:cNvSpPr>
          <p:nvPr>
            <p:ph idx="1"/>
          </p:nvPr>
        </p:nvSpPr>
        <p:spPr/>
        <p:txBody>
          <a:bodyPr/>
          <a:lstStyle/>
          <a:p>
            <a:r>
              <a:rPr lang="en-US" dirty="0"/>
              <a:t>[T – E(T)] / </a:t>
            </a:r>
            <a:r>
              <a:rPr lang="en-US" dirty="0" err="1"/>
              <a:t>sqrt</a:t>
            </a:r>
            <a:r>
              <a:rPr lang="en-US" dirty="0"/>
              <a:t>(</a:t>
            </a:r>
            <a:r>
              <a:rPr lang="en-US" dirty="0" err="1"/>
              <a:t>var</a:t>
            </a:r>
            <a:r>
              <a:rPr lang="en-US" dirty="0"/>
              <a:t>(T) converges in distribution to N(0, 1).</a:t>
            </a:r>
          </a:p>
          <a:p>
            <a:r>
              <a:rPr lang="en-US" dirty="0"/>
              <a:t>E(T) = E[Σ 1{d</a:t>
            </a:r>
            <a:r>
              <a:rPr lang="en-US" baseline="-25000" dirty="0"/>
              <a:t>i</a:t>
            </a:r>
            <a:r>
              <a:rPr lang="en-US" dirty="0"/>
              <a:t> &gt; 0} rank(d</a:t>
            </a:r>
            <a:r>
              <a:rPr lang="en-US" baseline="-25000" dirty="0"/>
              <a:t>i</a:t>
            </a:r>
            <a:r>
              <a:rPr lang="en-US" dirty="0"/>
              <a:t>)] = Σ i/2 = n(n+1)/4</a:t>
            </a:r>
          </a:p>
          <a:p>
            <a:r>
              <a:rPr lang="en-US" dirty="0" err="1"/>
              <a:t>Var</a:t>
            </a:r>
            <a:r>
              <a:rPr lang="en-US" dirty="0"/>
              <a:t>(T) = </a:t>
            </a:r>
            <a:r>
              <a:rPr lang="en-US" dirty="0" err="1"/>
              <a:t>var</a:t>
            </a:r>
            <a:r>
              <a:rPr lang="en-US" dirty="0"/>
              <a:t>[Σ 1{d</a:t>
            </a:r>
            <a:r>
              <a:rPr lang="en-US" baseline="-25000" dirty="0"/>
              <a:t>i</a:t>
            </a:r>
            <a:r>
              <a:rPr lang="en-US" dirty="0"/>
              <a:t> &gt; 0} rank(d</a:t>
            </a:r>
            <a:r>
              <a:rPr lang="en-US" baseline="-25000" dirty="0"/>
              <a:t>i</a:t>
            </a:r>
            <a:r>
              <a:rPr lang="en-US" dirty="0"/>
              <a:t>)] = Σ </a:t>
            </a:r>
            <a:r>
              <a:rPr lang="en-US" dirty="0" err="1"/>
              <a:t>var</a:t>
            </a:r>
            <a:r>
              <a:rPr lang="en-US" dirty="0"/>
              <a:t> (i * BER(1/2)</a:t>
            </a:r>
            <a:r>
              <a:rPr lang="en-US" baseline="-25000" dirty="0"/>
              <a:t>i</a:t>
            </a:r>
            <a:r>
              <a:rPr lang="en-US" dirty="0"/>
              <a:t>)</a:t>
            </a:r>
            <a:endParaRPr lang="en-US" baseline="-25000" dirty="0"/>
          </a:p>
          <a:p>
            <a:pPr marL="0" indent="0">
              <a:buNone/>
            </a:pPr>
            <a:r>
              <a:rPr lang="en-US" baseline="-25000" dirty="0"/>
              <a:t>	</a:t>
            </a:r>
            <a:r>
              <a:rPr lang="en-US" dirty="0"/>
              <a:t>= Σ i</a:t>
            </a:r>
            <a:r>
              <a:rPr lang="en-US" baseline="30000" dirty="0"/>
              <a:t>2</a:t>
            </a:r>
            <a:r>
              <a:rPr lang="en-US" dirty="0"/>
              <a:t>/4 = n(n+1)(2n+1)/24</a:t>
            </a:r>
          </a:p>
        </p:txBody>
      </p:sp>
    </p:spTree>
    <p:extLst>
      <p:ext uri="{BB962C8B-B14F-4D97-AF65-F5344CB8AC3E}">
        <p14:creationId xmlns:p14="http://schemas.microsoft.com/office/powerpoint/2010/main" val="1183688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why?</a:t>
            </a:r>
          </a:p>
        </p:txBody>
      </p:sp>
      <p:sp>
        <p:nvSpPr>
          <p:cNvPr id="3" name="Content Placeholder 2"/>
          <p:cNvSpPr>
            <a:spLocks noGrp="1"/>
          </p:cNvSpPr>
          <p:nvPr>
            <p:ph idx="1"/>
          </p:nvPr>
        </p:nvSpPr>
        <p:spPr/>
        <p:txBody>
          <a:bodyPr/>
          <a:lstStyle/>
          <a:p>
            <a:r>
              <a:rPr lang="en-US" dirty="0"/>
              <a:t>Why use a non-parametric test (e.g. signed-rank test) if you are going to use a normal approximation?</a:t>
            </a:r>
          </a:p>
          <a:p>
            <a:r>
              <a:rPr lang="en-US" dirty="0"/>
              <a:t>What about power?</a:t>
            </a:r>
          </a:p>
        </p:txBody>
      </p:sp>
    </p:spTree>
    <p:extLst>
      <p:ext uri="{BB962C8B-B14F-4D97-AF65-F5344CB8AC3E}">
        <p14:creationId xmlns:p14="http://schemas.microsoft.com/office/powerpoint/2010/main" val="5971765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92DF-366A-48A7-BD2D-ACD247D335E8}"/>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ABC9BE2A-3D67-407B-8DE0-42998F2BCE73}"/>
              </a:ext>
            </a:extLst>
          </p:cNvPr>
          <p:cNvSpPr>
            <a:spLocks noGrp="1"/>
          </p:cNvSpPr>
          <p:nvPr>
            <p:ph idx="1"/>
          </p:nvPr>
        </p:nvSpPr>
        <p:spPr/>
        <p:txBody>
          <a:bodyPr/>
          <a:lstStyle/>
          <a:p>
            <a:r>
              <a:rPr lang="en-US" dirty="0"/>
              <a:t>Chapter 14</a:t>
            </a:r>
          </a:p>
          <a:p>
            <a:pPr lvl="1"/>
            <a:r>
              <a:rPr lang="en-US" dirty="0"/>
              <a:t>Sign test: 11, 12, 13a</a:t>
            </a:r>
          </a:p>
          <a:p>
            <a:pPr lvl="1"/>
            <a:r>
              <a:rPr lang="en-US"/>
              <a:t>Signed rank test: 13b</a:t>
            </a:r>
          </a:p>
        </p:txBody>
      </p:sp>
    </p:spTree>
    <p:extLst>
      <p:ext uri="{BB962C8B-B14F-4D97-AF65-F5344CB8AC3E}">
        <p14:creationId xmlns:p14="http://schemas.microsoft.com/office/powerpoint/2010/main" val="203756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365125"/>
            <a:ext cx="11198431" cy="1325563"/>
          </a:xfrm>
        </p:spPr>
        <p:txBody>
          <a:bodyPr/>
          <a:lstStyle/>
          <a:p>
            <a:r>
              <a:rPr lang="en-US" dirty="0"/>
              <a:t>Academic (non-faculty) statistician salary in 2018</a:t>
            </a:r>
          </a:p>
        </p:txBody>
      </p:sp>
      <p:pic>
        <p:nvPicPr>
          <p:cNvPr id="4" name="Content Placeholder 3"/>
          <p:cNvPicPr>
            <a:picLocks noGrp="1" noChangeAspect="1"/>
          </p:cNvPicPr>
          <p:nvPr>
            <p:ph idx="1"/>
          </p:nvPr>
        </p:nvPicPr>
        <p:blipFill>
          <a:blip r:embed="rId3"/>
          <a:stretch>
            <a:fillRect/>
          </a:stretch>
        </p:blipFill>
        <p:spPr>
          <a:xfrm>
            <a:off x="978662" y="1569017"/>
            <a:ext cx="8429625" cy="3819525"/>
          </a:xfrm>
          <a:prstGeom prst="rect">
            <a:avLst/>
          </a:prstGeom>
        </p:spPr>
      </p:pic>
    </p:spTree>
    <p:extLst>
      <p:ext uri="{BB962C8B-B14F-4D97-AF65-F5344CB8AC3E}">
        <p14:creationId xmlns:p14="http://schemas.microsoft.com/office/powerpoint/2010/main" val="17375937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8C7E-8BC5-4777-AD62-2E1A21BA0669}"/>
              </a:ext>
            </a:extLst>
          </p:cNvPr>
          <p:cNvSpPr>
            <a:spLocks noGrp="1"/>
          </p:cNvSpPr>
          <p:nvPr>
            <p:ph type="title"/>
          </p:nvPr>
        </p:nvSpPr>
        <p:spPr/>
        <p:txBody>
          <a:bodyPr/>
          <a:lstStyle/>
          <a:p>
            <a:r>
              <a:rPr lang="en-US" dirty="0"/>
              <a:t>Recap – Paired Sign test</a:t>
            </a:r>
          </a:p>
        </p:txBody>
      </p:sp>
      <p:sp>
        <p:nvSpPr>
          <p:cNvPr id="3" name="Content Placeholder 2">
            <a:extLst>
              <a:ext uri="{FF2B5EF4-FFF2-40B4-BE49-F238E27FC236}">
                <a16:creationId xmlns:a16="http://schemas.microsoft.com/office/drawing/2014/main" id="{A827DF74-AD3C-4AFA-8C7D-0ACDA4C4BDC7}"/>
              </a:ext>
            </a:extLst>
          </p:cNvPr>
          <p:cNvSpPr>
            <a:spLocks noGrp="1"/>
          </p:cNvSpPr>
          <p:nvPr>
            <p:ph idx="1"/>
          </p:nvPr>
        </p:nvSpPr>
        <p:spPr/>
        <p:txBody>
          <a:bodyPr/>
          <a:lstStyle/>
          <a:p>
            <a:r>
              <a:rPr lang="en-US" dirty="0"/>
              <a:t>Test statistic: T</a:t>
            </a:r>
            <a:r>
              <a:rPr lang="en-US" baseline="-25000" dirty="0"/>
              <a:t>1</a:t>
            </a:r>
            <a:r>
              <a:rPr lang="en-US" dirty="0"/>
              <a:t> = ∑ 1{D</a:t>
            </a:r>
            <a:r>
              <a:rPr lang="en-US" baseline="-25000" dirty="0"/>
              <a:t>i</a:t>
            </a:r>
            <a:r>
              <a:rPr lang="en-US" dirty="0"/>
              <a:t> &gt; 0}</a:t>
            </a:r>
          </a:p>
          <a:p>
            <a:r>
              <a:rPr lang="en-US" dirty="0"/>
              <a:t>H</a:t>
            </a:r>
            <a:r>
              <a:rPr lang="en-US" baseline="-25000" dirty="0"/>
              <a:t>0</a:t>
            </a:r>
            <a:r>
              <a:rPr lang="en-US" dirty="0"/>
              <a:t>:</a:t>
            </a:r>
            <a:r>
              <a:rPr lang="en-US" baseline="-25000" dirty="0"/>
              <a:t> </a:t>
            </a:r>
            <a:r>
              <a:rPr lang="en-US" dirty="0"/>
              <a:t>Differences are equally likely to be positive versus negative.	</a:t>
            </a:r>
          </a:p>
          <a:p>
            <a:pPr lvl="1"/>
            <a:r>
              <a:rPr lang="en-US" dirty="0"/>
              <a:t>Or above versus below a different fixed value</a:t>
            </a:r>
          </a:p>
          <a:p>
            <a:r>
              <a:rPr lang="en-US" dirty="0"/>
              <a:t>Other assumptions</a:t>
            </a:r>
          </a:p>
          <a:p>
            <a:pPr lvl="1"/>
            <a:r>
              <a:rPr lang="en-US" dirty="0"/>
              <a:t>None.</a:t>
            </a:r>
          </a:p>
          <a:p>
            <a:endParaRPr lang="en-US" dirty="0"/>
          </a:p>
        </p:txBody>
      </p:sp>
    </p:spTree>
    <p:extLst>
      <p:ext uri="{BB962C8B-B14F-4D97-AF65-F5344CB8AC3E}">
        <p14:creationId xmlns:p14="http://schemas.microsoft.com/office/powerpoint/2010/main" val="27795036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38D5-CCF3-4D2F-AD8F-A2A011F55AE9}"/>
              </a:ext>
            </a:extLst>
          </p:cNvPr>
          <p:cNvSpPr>
            <a:spLocks noGrp="1"/>
          </p:cNvSpPr>
          <p:nvPr>
            <p:ph type="title"/>
          </p:nvPr>
        </p:nvSpPr>
        <p:spPr/>
        <p:txBody>
          <a:bodyPr/>
          <a:lstStyle/>
          <a:p>
            <a:r>
              <a:rPr lang="en-US" dirty="0"/>
              <a:t>Recap – Paired Signed-rank test</a:t>
            </a:r>
          </a:p>
        </p:txBody>
      </p:sp>
      <p:sp>
        <p:nvSpPr>
          <p:cNvPr id="3" name="Content Placeholder 2">
            <a:extLst>
              <a:ext uri="{FF2B5EF4-FFF2-40B4-BE49-F238E27FC236}">
                <a16:creationId xmlns:a16="http://schemas.microsoft.com/office/drawing/2014/main" id="{0481D891-6C04-4332-B469-713898484B65}"/>
              </a:ext>
            </a:extLst>
          </p:cNvPr>
          <p:cNvSpPr>
            <a:spLocks noGrp="1"/>
          </p:cNvSpPr>
          <p:nvPr>
            <p:ph idx="1"/>
          </p:nvPr>
        </p:nvSpPr>
        <p:spPr/>
        <p:txBody>
          <a:bodyPr/>
          <a:lstStyle/>
          <a:p>
            <a:r>
              <a:rPr lang="en-US" dirty="0"/>
              <a:t>Test statistic: T</a:t>
            </a:r>
            <a:r>
              <a:rPr lang="en-US" baseline="-25000" dirty="0"/>
              <a:t>2</a:t>
            </a:r>
            <a:r>
              <a:rPr lang="en-US" dirty="0"/>
              <a:t> = ∑ 1{D</a:t>
            </a:r>
            <a:r>
              <a:rPr lang="en-US" baseline="-25000" dirty="0"/>
              <a:t>i</a:t>
            </a:r>
            <a:r>
              <a:rPr lang="en-US" dirty="0"/>
              <a:t> &gt; 0} rank (D</a:t>
            </a:r>
            <a:r>
              <a:rPr lang="en-US" baseline="-25000" dirty="0"/>
              <a:t>i</a:t>
            </a:r>
            <a:r>
              <a:rPr lang="en-US" dirty="0"/>
              <a:t>)</a:t>
            </a:r>
          </a:p>
          <a:p>
            <a:r>
              <a:rPr lang="en-US" dirty="0"/>
              <a:t>H</a:t>
            </a:r>
            <a:r>
              <a:rPr lang="en-US" baseline="-25000" dirty="0"/>
              <a:t>0</a:t>
            </a:r>
            <a:r>
              <a:rPr lang="en-US" dirty="0"/>
              <a:t>:</a:t>
            </a:r>
            <a:r>
              <a:rPr lang="en-US" baseline="-25000" dirty="0"/>
              <a:t> </a:t>
            </a:r>
            <a:r>
              <a:rPr lang="en-US" dirty="0"/>
              <a:t>Differences are symmetric about zero.</a:t>
            </a:r>
          </a:p>
          <a:p>
            <a:pPr lvl="1"/>
            <a:r>
              <a:rPr lang="en-US" dirty="0"/>
              <a:t>Or symmetric about a different fixed value</a:t>
            </a:r>
          </a:p>
          <a:p>
            <a:r>
              <a:rPr lang="en-US" dirty="0"/>
              <a:t>Other assumptions</a:t>
            </a:r>
          </a:p>
          <a:p>
            <a:pPr lvl="1"/>
            <a:r>
              <a:rPr lang="en-US" dirty="0"/>
              <a:t>None</a:t>
            </a:r>
          </a:p>
          <a:p>
            <a:r>
              <a:rPr lang="en-US" dirty="0"/>
              <a:t>Notes</a:t>
            </a:r>
          </a:p>
          <a:p>
            <a:pPr lvl="1"/>
            <a:r>
              <a:rPr lang="en-US" dirty="0"/>
              <a:t>This is substantially more powerful than the sign test—nearly as powerful as a paired t-test.</a:t>
            </a:r>
          </a:p>
          <a:p>
            <a:endParaRPr lang="en-US" dirty="0"/>
          </a:p>
        </p:txBody>
      </p:sp>
    </p:spTree>
    <p:extLst>
      <p:ext uri="{BB962C8B-B14F-4D97-AF65-F5344CB8AC3E}">
        <p14:creationId xmlns:p14="http://schemas.microsoft.com/office/powerpoint/2010/main" val="38462369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Wait, can’t we do better?</a:t>
            </a:r>
          </a:p>
        </p:txBody>
      </p:sp>
      <p:sp>
        <p:nvSpPr>
          <p:cNvPr id="3" name="Content Placeholder 2"/>
          <p:cNvSpPr>
            <a:spLocks noGrp="1"/>
          </p:cNvSpPr>
          <p:nvPr>
            <p:ph idx="1"/>
          </p:nvPr>
        </p:nvSpPr>
        <p:spPr/>
        <p:txBody>
          <a:bodyPr/>
          <a:lstStyle/>
          <a:p>
            <a:r>
              <a:rPr lang="en-US" dirty="0"/>
              <a:t>Paired sign test</a:t>
            </a:r>
          </a:p>
          <a:p>
            <a:pPr lvl="1"/>
            <a:r>
              <a:rPr lang="en-US" dirty="0"/>
              <a:t>T</a:t>
            </a:r>
            <a:r>
              <a:rPr lang="en-US" baseline="-25000" dirty="0"/>
              <a:t>1</a:t>
            </a:r>
            <a:r>
              <a:rPr lang="en-US" dirty="0"/>
              <a:t> = ∑ 1{D</a:t>
            </a:r>
            <a:r>
              <a:rPr lang="en-US" baseline="-25000" dirty="0"/>
              <a:t>i</a:t>
            </a:r>
            <a:r>
              <a:rPr lang="en-US" dirty="0"/>
              <a:t> &gt; 0}</a:t>
            </a:r>
          </a:p>
          <a:p>
            <a:r>
              <a:rPr lang="en-US" dirty="0"/>
              <a:t>Paired signed-rank test</a:t>
            </a:r>
          </a:p>
          <a:p>
            <a:pPr lvl="1"/>
            <a:r>
              <a:rPr lang="en-US" dirty="0"/>
              <a:t>T</a:t>
            </a:r>
            <a:r>
              <a:rPr lang="en-US" baseline="-25000" dirty="0"/>
              <a:t>2</a:t>
            </a:r>
            <a:r>
              <a:rPr lang="en-US" dirty="0"/>
              <a:t> = ∑ 1{D</a:t>
            </a:r>
            <a:r>
              <a:rPr lang="en-US" baseline="-25000" dirty="0"/>
              <a:t>i</a:t>
            </a:r>
            <a:r>
              <a:rPr lang="en-US" dirty="0"/>
              <a:t> &gt; 0} rank (D</a:t>
            </a:r>
            <a:r>
              <a:rPr lang="en-US" baseline="-25000" dirty="0"/>
              <a:t>i</a:t>
            </a:r>
            <a:r>
              <a:rPr lang="en-US" dirty="0"/>
              <a:t>)</a:t>
            </a:r>
          </a:p>
          <a:p>
            <a:r>
              <a:rPr lang="en-US" dirty="0"/>
              <a:t>A more powerful test?</a:t>
            </a:r>
          </a:p>
          <a:p>
            <a:pPr lvl="1"/>
            <a:r>
              <a:rPr lang="en-US" dirty="0"/>
              <a:t>T</a:t>
            </a:r>
            <a:r>
              <a:rPr lang="en-US" baseline="-25000" dirty="0"/>
              <a:t>3</a:t>
            </a:r>
            <a:r>
              <a:rPr lang="en-US" dirty="0"/>
              <a:t> = ∑ 1{D</a:t>
            </a:r>
            <a:r>
              <a:rPr lang="en-US" baseline="-25000" dirty="0"/>
              <a:t>i</a:t>
            </a:r>
            <a:r>
              <a:rPr lang="en-US" dirty="0"/>
              <a:t> &gt; 0} D</a:t>
            </a:r>
            <a:r>
              <a:rPr lang="en-US" baseline="-25000" dirty="0"/>
              <a:t>i</a:t>
            </a:r>
            <a:endParaRPr lang="en-US" dirty="0"/>
          </a:p>
        </p:txBody>
      </p:sp>
    </p:spTree>
    <p:extLst>
      <p:ext uri="{BB962C8B-B14F-4D97-AF65-F5344CB8AC3E}">
        <p14:creationId xmlns:p14="http://schemas.microsoft.com/office/powerpoint/2010/main" val="21444739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413FB6-DF28-4E30-823E-4AC3EB83EF6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39487858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P-value for our new test</a:t>
            </a:r>
          </a:p>
        </p:txBody>
      </p:sp>
      <p:sp>
        <p:nvSpPr>
          <p:cNvPr id="3" name="Content Placeholder 2"/>
          <p:cNvSpPr>
            <a:spLocks noGrp="1"/>
          </p:cNvSpPr>
          <p:nvPr>
            <p:ph idx="1"/>
          </p:nvPr>
        </p:nvSpPr>
        <p:spPr/>
        <p:txBody>
          <a:bodyPr/>
          <a:lstStyle/>
          <a:p>
            <a:r>
              <a:rPr lang="en-US" dirty="0"/>
              <a:t>Consider, for tractability, an example with 3 pairs</a:t>
            </a:r>
          </a:p>
          <a:p>
            <a:endParaRPr lang="en-US" dirty="0"/>
          </a:p>
          <a:p>
            <a:endParaRPr lang="en-US" dirty="0"/>
          </a:p>
          <a:p>
            <a:endParaRPr lang="en-US" dirty="0"/>
          </a:p>
          <a:p>
            <a:endParaRPr lang="en-US" dirty="0"/>
          </a:p>
          <a:p>
            <a:pPr marL="0" indent="0">
              <a:buNone/>
            </a:pPr>
            <a:endParaRPr lang="en-US" dirty="0"/>
          </a:p>
          <a:p>
            <a:r>
              <a:rPr lang="en-US" dirty="0"/>
              <a:t>t = 1 (sum of positive differences)</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9615593"/>
              </p:ext>
            </p:extLst>
          </p:nvPr>
        </p:nvGraphicFramePr>
        <p:xfrm>
          <a:off x="1026160" y="2502746"/>
          <a:ext cx="8128000" cy="207264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554254400"/>
                    </a:ext>
                  </a:extLst>
                </a:gridCol>
                <a:gridCol w="1625600">
                  <a:extLst>
                    <a:ext uri="{9D8B030D-6E8A-4147-A177-3AD203B41FA5}">
                      <a16:colId xmlns:a16="http://schemas.microsoft.com/office/drawing/2014/main" val="565964789"/>
                    </a:ext>
                  </a:extLst>
                </a:gridCol>
                <a:gridCol w="1625600">
                  <a:extLst>
                    <a:ext uri="{9D8B030D-6E8A-4147-A177-3AD203B41FA5}">
                      <a16:colId xmlns:a16="http://schemas.microsoft.com/office/drawing/2014/main" val="3629929891"/>
                    </a:ext>
                  </a:extLst>
                </a:gridCol>
                <a:gridCol w="1625600">
                  <a:extLst>
                    <a:ext uri="{9D8B030D-6E8A-4147-A177-3AD203B41FA5}">
                      <a16:colId xmlns:a16="http://schemas.microsoft.com/office/drawing/2014/main" val="1362195975"/>
                    </a:ext>
                  </a:extLst>
                </a:gridCol>
                <a:gridCol w="1625600">
                  <a:extLst>
                    <a:ext uri="{9D8B030D-6E8A-4147-A177-3AD203B41FA5}">
                      <a16:colId xmlns:a16="http://schemas.microsoft.com/office/drawing/2014/main" val="529243808"/>
                    </a:ext>
                  </a:extLst>
                </a:gridCol>
              </a:tblGrid>
              <a:tr h="0">
                <a:tc>
                  <a:txBody>
                    <a:bodyPr/>
                    <a:lstStyle/>
                    <a:p>
                      <a:pPr algn="ctr"/>
                      <a:r>
                        <a:rPr lang="en-US" sz="2800" dirty="0"/>
                        <a:t>x</a:t>
                      </a:r>
                    </a:p>
                  </a:txBody>
                  <a:tcPr/>
                </a:tc>
                <a:tc>
                  <a:txBody>
                    <a:bodyPr/>
                    <a:lstStyle/>
                    <a:p>
                      <a:pPr algn="ctr"/>
                      <a:r>
                        <a:rPr lang="en-US" sz="2800" dirty="0"/>
                        <a:t>y</a:t>
                      </a:r>
                    </a:p>
                  </a:txBody>
                  <a:tcPr/>
                </a:tc>
                <a:tc>
                  <a:txBody>
                    <a:bodyPr/>
                    <a:lstStyle/>
                    <a:p>
                      <a:pPr algn="ctr"/>
                      <a:r>
                        <a:rPr lang="en-US" sz="2800" dirty="0"/>
                        <a:t>d</a:t>
                      </a:r>
                    </a:p>
                  </a:txBody>
                  <a:tcPr/>
                </a:tc>
                <a:tc>
                  <a:txBody>
                    <a:bodyPr/>
                    <a:lstStyle/>
                    <a:p>
                      <a:pPr algn="ctr"/>
                      <a:r>
                        <a:rPr lang="en-US" sz="2800" dirty="0"/>
                        <a:t>|d|</a:t>
                      </a:r>
                    </a:p>
                  </a:txBody>
                  <a:tcPr/>
                </a:tc>
                <a:tc>
                  <a:txBody>
                    <a:bodyPr/>
                    <a:lstStyle/>
                    <a:p>
                      <a:pPr algn="ctr"/>
                      <a:r>
                        <a:rPr lang="en-US" sz="2800" dirty="0"/>
                        <a:t>Sign</a:t>
                      </a:r>
                    </a:p>
                  </a:txBody>
                  <a:tcPr/>
                </a:tc>
                <a:extLst>
                  <a:ext uri="{0D108BD9-81ED-4DB2-BD59-A6C34878D82A}">
                    <a16:rowId xmlns:a16="http://schemas.microsoft.com/office/drawing/2014/main" val="2992961637"/>
                  </a:ext>
                </a:extLst>
              </a:tr>
              <a:tr h="370840">
                <a:tc>
                  <a:txBody>
                    <a:bodyPr/>
                    <a:lstStyle/>
                    <a:p>
                      <a:pPr algn="ctr"/>
                      <a:r>
                        <a:rPr lang="en-US" sz="2800" dirty="0"/>
                        <a:t>1</a:t>
                      </a:r>
                    </a:p>
                  </a:txBody>
                  <a:tcPr/>
                </a:tc>
                <a:tc>
                  <a:txBody>
                    <a:bodyPr/>
                    <a:lstStyle/>
                    <a:p>
                      <a:pPr algn="ctr"/>
                      <a:r>
                        <a:rPr lang="en-US" sz="2800" dirty="0"/>
                        <a:t>3</a:t>
                      </a:r>
                    </a:p>
                  </a:txBody>
                  <a:tcPr/>
                </a:tc>
                <a:tc>
                  <a:txBody>
                    <a:bodyPr/>
                    <a:lstStyle/>
                    <a:p>
                      <a:pPr algn="ctr"/>
                      <a:r>
                        <a:rPr lang="en-US" sz="2800" dirty="0"/>
                        <a:t>-2</a:t>
                      </a:r>
                    </a:p>
                  </a:txBody>
                  <a:tcPr/>
                </a:tc>
                <a:tc>
                  <a:txBody>
                    <a:bodyPr/>
                    <a:lstStyle/>
                    <a:p>
                      <a:pPr algn="ctr"/>
                      <a:r>
                        <a:rPr lang="en-US" sz="2800"/>
                        <a:t>2</a:t>
                      </a:r>
                      <a:endParaRPr lang="en-US" sz="2800" dirty="0"/>
                    </a:p>
                  </a:txBody>
                  <a:tcPr/>
                </a:tc>
                <a:tc>
                  <a:txBody>
                    <a:bodyPr/>
                    <a:lstStyle/>
                    <a:p>
                      <a:pPr algn="ctr"/>
                      <a:r>
                        <a:rPr lang="en-US" sz="2800" dirty="0"/>
                        <a:t>-</a:t>
                      </a:r>
                    </a:p>
                  </a:txBody>
                  <a:tcPr/>
                </a:tc>
                <a:extLst>
                  <a:ext uri="{0D108BD9-81ED-4DB2-BD59-A6C34878D82A}">
                    <a16:rowId xmlns:a16="http://schemas.microsoft.com/office/drawing/2014/main" val="2761458336"/>
                  </a:ext>
                </a:extLst>
              </a:tr>
              <a:tr h="370840">
                <a:tc>
                  <a:txBody>
                    <a:bodyPr/>
                    <a:lstStyle/>
                    <a:p>
                      <a:pPr algn="ctr"/>
                      <a:r>
                        <a:rPr lang="en-US" sz="2800" dirty="0"/>
                        <a:t>5</a:t>
                      </a:r>
                    </a:p>
                  </a:txBody>
                  <a:tcPr/>
                </a:tc>
                <a:tc>
                  <a:txBody>
                    <a:bodyPr/>
                    <a:lstStyle/>
                    <a:p>
                      <a:pPr algn="ctr"/>
                      <a:r>
                        <a:rPr lang="en-US" sz="2800" dirty="0"/>
                        <a:t>4</a:t>
                      </a:r>
                    </a:p>
                  </a:txBody>
                  <a:tcPr/>
                </a:tc>
                <a:tc>
                  <a:txBody>
                    <a:bodyPr/>
                    <a:lstStyle/>
                    <a:p>
                      <a:pPr algn="ctr"/>
                      <a:r>
                        <a:rPr lang="en-US" sz="2800" dirty="0"/>
                        <a:t>1</a:t>
                      </a:r>
                    </a:p>
                  </a:txBody>
                  <a:tcPr/>
                </a:tc>
                <a:tc>
                  <a:txBody>
                    <a:bodyPr/>
                    <a:lstStyle/>
                    <a:p>
                      <a:pPr algn="ctr"/>
                      <a:r>
                        <a:rPr lang="en-US" sz="2800"/>
                        <a:t>1</a:t>
                      </a:r>
                      <a:endParaRPr lang="en-US" sz="2800" dirty="0"/>
                    </a:p>
                  </a:txBody>
                  <a:tcPr/>
                </a:tc>
                <a:tc>
                  <a:txBody>
                    <a:bodyPr/>
                    <a:lstStyle/>
                    <a:p>
                      <a:pPr algn="ctr"/>
                      <a:r>
                        <a:rPr lang="en-US" sz="2800" dirty="0"/>
                        <a:t>+</a:t>
                      </a:r>
                    </a:p>
                  </a:txBody>
                  <a:tcPr/>
                </a:tc>
                <a:extLst>
                  <a:ext uri="{0D108BD9-81ED-4DB2-BD59-A6C34878D82A}">
                    <a16:rowId xmlns:a16="http://schemas.microsoft.com/office/drawing/2014/main" val="1991907560"/>
                  </a:ext>
                </a:extLst>
              </a:tr>
              <a:tr h="370840">
                <a:tc>
                  <a:txBody>
                    <a:bodyPr/>
                    <a:lstStyle/>
                    <a:p>
                      <a:pPr algn="ctr"/>
                      <a:r>
                        <a:rPr lang="en-US" sz="2800" dirty="0"/>
                        <a:t>3</a:t>
                      </a:r>
                    </a:p>
                  </a:txBody>
                  <a:tcPr/>
                </a:tc>
                <a:tc>
                  <a:txBody>
                    <a:bodyPr/>
                    <a:lstStyle/>
                    <a:p>
                      <a:pPr algn="ctr"/>
                      <a:r>
                        <a:rPr lang="en-US" sz="2800" dirty="0"/>
                        <a:t>7</a:t>
                      </a:r>
                    </a:p>
                  </a:txBody>
                  <a:tcPr/>
                </a:tc>
                <a:tc>
                  <a:txBody>
                    <a:bodyPr/>
                    <a:lstStyle/>
                    <a:p>
                      <a:pPr algn="ctr"/>
                      <a:r>
                        <a:rPr lang="en-US" sz="2800" dirty="0"/>
                        <a:t>-4</a:t>
                      </a:r>
                    </a:p>
                  </a:txBody>
                  <a:tcPr/>
                </a:tc>
                <a:tc>
                  <a:txBody>
                    <a:bodyPr/>
                    <a:lstStyle/>
                    <a:p>
                      <a:pPr algn="ctr"/>
                      <a:r>
                        <a:rPr lang="en-US" sz="2800" dirty="0"/>
                        <a:t>4</a:t>
                      </a:r>
                    </a:p>
                  </a:txBody>
                  <a:tcPr/>
                </a:tc>
                <a:tc>
                  <a:txBody>
                    <a:bodyPr/>
                    <a:lstStyle/>
                    <a:p>
                      <a:pPr algn="ctr"/>
                      <a:r>
                        <a:rPr lang="en-US" sz="2800" dirty="0"/>
                        <a:t>-</a:t>
                      </a:r>
                    </a:p>
                  </a:txBody>
                  <a:tcPr/>
                </a:tc>
                <a:extLst>
                  <a:ext uri="{0D108BD9-81ED-4DB2-BD59-A6C34878D82A}">
                    <a16:rowId xmlns:a16="http://schemas.microsoft.com/office/drawing/2014/main" val="3028810445"/>
                  </a:ext>
                </a:extLst>
              </a:tr>
            </a:tbl>
          </a:graphicData>
        </a:graphic>
      </p:graphicFrame>
    </p:spTree>
    <p:extLst>
      <p:ext uri="{BB962C8B-B14F-4D97-AF65-F5344CB8AC3E}">
        <p14:creationId xmlns:p14="http://schemas.microsoft.com/office/powerpoint/2010/main" val="2166186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 p-value</a:t>
            </a:r>
          </a:p>
        </p:txBody>
      </p:sp>
      <p:sp>
        <p:nvSpPr>
          <p:cNvPr id="3" name="Content Placeholder 2"/>
          <p:cNvSpPr>
            <a:spLocks noGrp="1"/>
          </p:cNvSpPr>
          <p:nvPr>
            <p:ph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06897561"/>
              </p:ext>
            </p:extLst>
          </p:nvPr>
        </p:nvGraphicFramePr>
        <p:xfrm>
          <a:off x="838200" y="1604963"/>
          <a:ext cx="8128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0938067"/>
                    </a:ext>
                  </a:extLst>
                </a:gridCol>
                <a:gridCol w="2032000">
                  <a:extLst>
                    <a:ext uri="{9D8B030D-6E8A-4147-A177-3AD203B41FA5}">
                      <a16:colId xmlns:a16="http://schemas.microsoft.com/office/drawing/2014/main" val="3383395087"/>
                    </a:ext>
                  </a:extLst>
                </a:gridCol>
                <a:gridCol w="2032000">
                  <a:extLst>
                    <a:ext uri="{9D8B030D-6E8A-4147-A177-3AD203B41FA5}">
                      <a16:colId xmlns:a16="http://schemas.microsoft.com/office/drawing/2014/main" val="2955311797"/>
                    </a:ext>
                  </a:extLst>
                </a:gridCol>
                <a:gridCol w="2032000">
                  <a:extLst>
                    <a:ext uri="{9D8B030D-6E8A-4147-A177-3AD203B41FA5}">
                      <a16:colId xmlns:a16="http://schemas.microsoft.com/office/drawing/2014/main" val="2802157109"/>
                    </a:ext>
                  </a:extLst>
                </a:gridCol>
              </a:tblGrid>
              <a:tr h="370840">
                <a:tc gridSpan="3">
                  <a:txBody>
                    <a:bodyPr/>
                    <a:lstStyle/>
                    <a:p>
                      <a:pPr algn="ctr"/>
                      <a:r>
                        <a:rPr lang="en-US" sz="2400" dirty="0"/>
                        <a:t>Absolute differences</a:t>
                      </a:r>
                    </a:p>
                  </a:txBody>
                  <a:tcPr/>
                </a:tc>
                <a:tc hMerge="1">
                  <a:txBody>
                    <a:bodyPr/>
                    <a:lstStyle/>
                    <a:p>
                      <a:endParaRPr lang="en-US"/>
                    </a:p>
                  </a:txBody>
                  <a:tcPr/>
                </a:tc>
                <a:tc hMerge="1">
                  <a:txBody>
                    <a:bodyPr/>
                    <a:lstStyle/>
                    <a:p>
                      <a:endParaRPr lang="en-US" dirty="0"/>
                    </a:p>
                  </a:txBody>
                  <a:tcPr/>
                </a:tc>
                <a:tc>
                  <a:txBody>
                    <a:bodyPr/>
                    <a:lstStyle/>
                    <a:p>
                      <a:pPr algn="ctr"/>
                      <a:endParaRPr lang="en-US" sz="2400"/>
                    </a:p>
                  </a:txBody>
                  <a:tcPr/>
                </a:tc>
                <a:extLst>
                  <a:ext uri="{0D108BD9-81ED-4DB2-BD59-A6C34878D82A}">
                    <a16:rowId xmlns:a16="http://schemas.microsoft.com/office/drawing/2014/main" val="2658929984"/>
                  </a:ext>
                </a:extLst>
              </a:tr>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4</a:t>
                      </a:r>
                    </a:p>
                  </a:txBody>
                  <a:tcPr/>
                </a:tc>
                <a:tc>
                  <a:txBody>
                    <a:bodyPr/>
                    <a:lstStyle/>
                    <a:p>
                      <a:pPr algn="ctr"/>
                      <a:r>
                        <a:rPr lang="en-US" sz="2400" dirty="0"/>
                        <a:t>t</a:t>
                      </a:r>
                    </a:p>
                  </a:txBody>
                  <a:tcPr/>
                </a:tc>
                <a:extLst>
                  <a:ext uri="{0D108BD9-81ED-4DB2-BD59-A6C34878D82A}">
                    <a16:rowId xmlns:a16="http://schemas.microsoft.com/office/drawing/2014/main" val="647046295"/>
                  </a:ext>
                </a:extLst>
              </a:tr>
              <a:tr h="370840">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369012846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157813406"/>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48401009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932381690"/>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2286553231"/>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1267192478"/>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197469363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3706356458"/>
                  </a:ext>
                </a:extLst>
              </a:tr>
            </a:tbl>
          </a:graphicData>
        </a:graphic>
      </p:graphicFrame>
    </p:spTree>
    <p:extLst>
      <p:ext uri="{BB962C8B-B14F-4D97-AF65-F5344CB8AC3E}">
        <p14:creationId xmlns:p14="http://schemas.microsoft.com/office/powerpoint/2010/main" val="2133871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Determining a p-value</a:t>
            </a:r>
          </a:p>
        </p:txBody>
      </p:sp>
      <p:sp>
        <p:nvSpPr>
          <p:cNvPr id="3" name="Content Placeholder 2"/>
          <p:cNvSpPr>
            <a:spLocks noGrp="1"/>
          </p:cNvSpPr>
          <p:nvPr>
            <p:ph idx="1"/>
          </p:nvPr>
        </p:nvSpPr>
        <p:spPr/>
        <p:txBody>
          <a:bodyPr/>
          <a:lstStyle/>
          <a:p>
            <a:endParaRPr lang="en-US" dirty="0"/>
          </a:p>
        </p:txBody>
      </p:sp>
      <p:graphicFrame>
        <p:nvGraphicFramePr>
          <p:cNvPr id="5" name="Table 4"/>
          <p:cNvGraphicFramePr>
            <a:graphicFrameLocks noGrp="1"/>
          </p:cNvGraphicFramePr>
          <p:nvPr>
            <p:extLst/>
          </p:nvPr>
        </p:nvGraphicFramePr>
        <p:xfrm>
          <a:off x="838200" y="1604963"/>
          <a:ext cx="8128000" cy="457200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40938067"/>
                    </a:ext>
                  </a:extLst>
                </a:gridCol>
                <a:gridCol w="2032000">
                  <a:extLst>
                    <a:ext uri="{9D8B030D-6E8A-4147-A177-3AD203B41FA5}">
                      <a16:colId xmlns:a16="http://schemas.microsoft.com/office/drawing/2014/main" val="3383395087"/>
                    </a:ext>
                  </a:extLst>
                </a:gridCol>
                <a:gridCol w="2032000">
                  <a:extLst>
                    <a:ext uri="{9D8B030D-6E8A-4147-A177-3AD203B41FA5}">
                      <a16:colId xmlns:a16="http://schemas.microsoft.com/office/drawing/2014/main" val="2955311797"/>
                    </a:ext>
                  </a:extLst>
                </a:gridCol>
                <a:gridCol w="2032000">
                  <a:extLst>
                    <a:ext uri="{9D8B030D-6E8A-4147-A177-3AD203B41FA5}">
                      <a16:colId xmlns:a16="http://schemas.microsoft.com/office/drawing/2014/main" val="2802157109"/>
                    </a:ext>
                  </a:extLst>
                </a:gridCol>
              </a:tblGrid>
              <a:tr h="370840">
                <a:tc gridSpan="3">
                  <a:txBody>
                    <a:bodyPr/>
                    <a:lstStyle/>
                    <a:p>
                      <a:pPr algn="ctr"/>
                      <a:r>
                        <a:rPr lang="en-US" sz="2400" dirty="0"/>
                        <a:t>Absolute differences</a:t>
                      </a:r>
                    </a:p>
                  </a:txBody>
                  <a:tcPr/>
                </a:tc>
                <a:tc hMerge="1">
                  <a:txBody>
                    <a:bodyPr/>
                    <a:lstStyle/>
                    <a:p>
                      <a:endParaRPr lang="en-US"/>
                    </a:p>
                  </a:txBody>
                  <a:tcPr/>
                </a:tc>
                <a:tc hMerge="1">
                  <a:txBody>
                    <a:bodyPr/>
                    <a:lstStyle/>
                    <a:p>
                      <a:endParaRPr lang="en-US" dirty="0"/>
                    </a:p>
                  </a:txBody>
                  <a:tcPr/>
                </a:tc>
                <a:tc>
                  <a:txBody>
                    <a:bodyPr/>
                    <a:lstStyle/>
                    <a:p>
                      <a:pPr algn="ctr"/>
                      <a:endParaRPr lang="en-US" sz="2400"/>
                    </a:p>
                  </a:txBody>
                  <a:tcPr/>
                </a:tc>
                <a:extLst>
                  <a:ext uri="{0D108BD9-81ED-4DB2-BD59-A6C34878D82A}">
                    <a16:rowId xmlns:a16="http://schemas.microsoft.com/office/drawing/2014/main" val="2658929984"/>
                  </a:ext>
                </a:extLst>
              </a:tr>
              <a:tr h="370840">
                <a:tc>
                  <a:txBody>
                    <a:bodyPr/>
                    <a:lstStyle/>
                    <a:p>
                      <a:pPr algn="ctr"/>
                      <a:r>
                        <a:rPr lang="en-US" sz="2400" dirty="0"/>
                        <a:t>1</a:t>
                      </a:r>
                    </a:p>
                  </a:txBody>
                  <a:tcPr/>
                </a:tc>
                <a:tc>
                  <a:txBody>
                    <a:bodyPr/>
                    <a:lstStyle/>
                    <a:p>
                      <a:pPr algn="ctr"/>
                      <a:r>
                        <a:rPr lang="en-US" sz="2400" dirty="0"/>
                        <a:t>2</a:t>
                      </a:r>
                    </a:p>
                  </a:txBody>
                  <a:tcPr/>
                </a:tc>
                <a:tc>
                  <a:txBody>
                    <a:bodyPr/>
                    <a:lstStyle/>
                    <a:p>
                      <a:pPr algn="ctr"/>
                      <a:r>
                        <a:rPr lang="en-US" sz="2400" dirty="0"/>
                        <a:t>4</a:t>
                      </a:r>
                    </a:p>
                  </a:txBody>
                  <a:tcPr/>
                </a:tc>
                <a:tc>
                  <a:txBody>
                    <a:bodyPr/>
                    <a:lstStyle/>
                    <a:p>
                      <a:pPr algn="ctr"/>
                      <a:r>
                        <a:rPr lang="en-US" sz="2400" dirty="0"/>
                        <a:t>t</a:t>
                      </a:r>
                    </a:p>
                  </a:txBody>
                  <a:tcPr/>
                </a:tc>
                <a:extLst>
                  <a:ext uri="{0D108BD9-81ED-4DB2-BD59-A6C34878D82A}">
                    <a16:rowId xmlns:a16="http://schemas.microsoft.com/office/drawing/2014/main" val="647046295"/>
                  </a:ext>
                </a:extLst>
              </a:tr>
              <a:tr h="370840">
                <a:tc>
                  <a:txBody>
                    <a:bodyPr/>
                    <a:lstStyle/>
                    <a:p>
                      <a:pPr algn="ctr"/>
                      <a:r>
                        <a:rPr lang="en-US" sz="2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t>+</a:t>
                      </a:r>
                    </a:p>
                  </a:txBody>
                  <a:tcPr/>
                </a:tc>
                <a:tc>
                  <a:txBody>
                    <a:bodyPr/>
                    <a:lstStyle/>
                    <a:p>
                      <a:pPr algn="ctr"/>
                      <a:r>
                        <a:rPr lang="en-US" sz="2400" dirty="0"/>
                        <a:t>+</a:t>
                      </a:r>
                    </a:p>
                  </a:txBody>
                  <a:tcPr/>
                </a:tc>
                <a:tc>
                  <a:txBody>
                    <a:bodyPr/>
                    <a:lstStyle/>
                    <a:p>
                      <a:pPr algn="ctr"/>
                      <a:r>
                        <a:rPr lang="en-US" sz="2400" dirty="0"/>
                        <a:t>7</a:t>
                      </a:r>
                    </a:p>
                  </a:txBody>
                  <a:tcPr/>
                </a:tc>
                <a:extLst>
                  <a:ext uri="{0D108BD9-81ED-4DB2-BD59-A6C34878D82A}">
                    <a16:rowId xmlns:a16="http://schemas.microsoft.com/office/drawing/2014/main" val="369012846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3</a:t>
                      </a:r>
                    </a:p>
                  </a:txBody>
                  <a:tcPr/>
                </a:tc>
                <a:extLst>
                  <a:ext uri="{0D108BD9-81ED-4DB2-BD59-A6C34878D82A}">
                    <a16:rowId xmlns:a16="http://schemas.microsoft.com/office/drawing/2014/main" val="157813406"/>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5</a:t>
                      </a:r>
                    </a:p>
                  </a:txBody>
                  <a:tcPr/>
                </a:tc>
                <a:extLst>
                  <a:ext uri="{0D108BD9-81ED-4DB2-BD59-A6C34878D82A}">
                    <a16:rowId xmlns:a16="http://schemas.microsoft.com/office/drawing/2014/main" val="48401009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1</a:t>
                      </a:r>
                    </a:p>
                  </a:txBody>
                  <a:tcPr/>
                </a:tc>
                <a:extLst>
                  <a:ext uri="{0D108BD9-81ED-4DB2-BD59-A6C34878D82A}">
                    <a16:rowId xmlns:a16="http://schemas.microsoft.com/office/drawing/2014/main" val="932381690"/>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6</a:t>
                      </a:r>
                    </a:p>
                  </a:txBody>
                  <a:tcPr/>
                </a:tc>
                <a:extLst>
                  <a:ext uri="{0D108BD9-81ED-4DB2-BD59-A6C34878D82A}">
                    <a16:rowId xmlns:a16="http://schemas.microsoft.com/office/drawing/2014/main" val="2286553231"/>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2</a:t>
                      </a:r>
                    </a:p>
                  </a:txBody>
                  <a:tcPr/>
                </a:tc>
                <a:extLst>
                  <a:ext uri="{0D108BD9-81ED-4DB2-BD59-A6C34878D82A}">
                    <a16:rowId xmlns:a16="http://schemas.microsoft.com/office/drawing/2014/main" val="1267192478"/>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4</a:t>
                      </a:r>
                    </a:p>
                  </a:txBody>
                  <a:tcPr/>
                </a:tc>
                <a:extLst>
                  <a:ext uri="{0D108BD9-81ED-4DB2-BD59-A6C34878D82A}">
                    <a16:rowId xmlns:a16="http://schemas.microsoft.com/office/drawing/2014/main" val="1974693637"/>
                  </a:ext>
                </a:extLst>
              </a:tr>
              <a:tr h="370840">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a:t>
                      </a:r>
                    </a:p>
                  </a:txBody>
                  <a:tcPr/>
                </a:tc>
                <a:tc>
                  <a:txBody>
                    <a:bodyPr/>
                    <a:lstStyle/>
                    <a:p>
                      <a:pPr algn="ctr"/>
                      <a:r>
                        <a:rPr lang="en-US" sz="2400" dirty="0"/>
                        <a:t>0</a:t>
                      </a:r>
                    </a:p>
                  </a:txBody>
                  <a:tcPr/>
                </a:tc>
                <a:extLst>
                  <a:ext uri="{0D108BD9-81ED-4DB2-BD59-A6C34878D82A}">
                    <a16:rowId xmlns:a16="http://schemas.microsoft.com/office/drawing/2014/main" val="3706356458"/>
                  </a:ext>
                </a:extLst>
              </a:tr>
            </a:tbl>
          </a:graphicData>
        </a:graphic>
      </p:graphicFrame>
    </p:spTree>
    <p:extLst>
      <p:ext uri="{BB962C8B-B14F-4D97-AF65-F5344CB8AC3E}">
        <p14:creationId xmlns:p14="http://schemas.microsoft.com/office/powerpoint/2010/main" val="22552530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quick recap	</a:t>
            </a:r>
          </a:p>
        </p:txBody>
      </p:sp>
      <p:sp>
        <p:nvSpPr>
          <p:cNvPr id="3" name="Content Placeholder 2"/>
          <p:cNvSpPr>
            <a:spLocks noGrp="1"/>
          </p:cNvSpPr>
          <p:nvPr>
            <p:ph idx="1"/>
          </p:nvPr>
        </p:nvSpPr>
        <p:spPr/>
        <p:txBody>
          <a:bodyPr/>
          <a:lstStyle/>
          <a:p>
            <a:r>
              <a:rPr lang="en-US" dirty="0"/>
              <a:t>We have performed one-sample testing and paired sample testing.</a:t>
            </a:r>
          </a:p>
          <a:p>
            <a:r>
              <a:rPr lang="en-US" dirty="0"/>
              <a:t>We have not considered two independent samples.</a:t>
            </a:r>
          </a:p>
          <a:p>
            <a:pPr lvl="1"/>
            <a:r>
              <a:rPr lang="en-US" dirty="0"/>
              <a:t>e.g. one group of students are given NZT while the other group get placebo, then both take an IQ test.</a:t>
            </a:r>
          </a:p>
          <a:p>
            <a:pPr lvl="1"/>
            <a:r>
              <a:rPr lang="en-US" dirty="0"/>
              <a:t>X</a:t>
            </a:r>
            <a:r>
              <a:rPr lang="en-US" baseline="-25000" dirty="0"/>
              <a:t>1</a:t>
            </a:r>
            <a:r>
              <a:rPr lang="en-US" dirty="0"/>
              <a:t>, …, </a:t>
            </a:r>
            <a:r>
              <a:rPr lang="en-US" dirty="0" err="1"/>
              <a:t>X</a:t>
            </a:r>
            <a:r>
              <a:rPr lang="en-US" baseline="-25000" dirty="0" err="1"/>
              <a:t>n</a:t>
            </a:r>
            <a:r>
              <a:rPr lang="en-US" dirty="0"/>
              <a:t> ~ </a:t>
            </a:r>
            <a:r>
              <a:rPr lang="en-US" dirty="0" err="1"/>
              <a:t>i.i.d</a:t>
            </a:r>
            <a:r>
              <a:rPr lang="en-US" dirty="0"/>
              <a:t>. F</a:t>
            </a:r>
            <a:r>
              <a:rPr lang="en-US" baseline="-25000" dirty="0"/>
              <a:t>X</a:t>
            </a:r>
            <a:r>
              <a:rPr lang="en-US" dirty="0"/>
              <a:t> and Y</a:t>
            </a:r>
            <a:r>
              <a:rPr lang="en-US" baseline="-25000" dirty="0"/>
              <a:t>1</a:t>
            </a:r>
            <a:r>
              <a:rPr lang="en-US" dirty="0"/>
              <a:t>, …, Y</a:t>
            </a:r>
            <a:r>
              <a:rPr lang="en-US" baseline="-25000" dirty="0"/>
              <a:t>m</a:t>
            </a:r>
            <a:r>
              <a:rPr lang="en-US" dirty="0"/>
              <a:t> ~ </a:t>
            </a:r>
            <a:r>
              <a:rPr lang="en-US" dirty="0" err="1"/>
              <a:t>i.i.d</a:t>
            </a:r>
            <a:r>
              <a:rPr lang="en-US" dirty="0"/>
              <a:t>. F</a:t>
            </a:r>
            <a:r>
              <a:rPr lang="en-US" baseline="-25000" dirty="0"/>
              <a:t>Y</a:t>
            </a:r>
            <a:r>
              <a:rPr lang="en-US" dirty="0"/>
              <a:t> </a:t>
            </a:r>
            <a:r>
              <a:rPr lang="en-US" u="sng" dirty="0"/>
              <a:t>with samples independent from one another</a:t>
            </a:r>
            <a:r>
              <a:rPr lang="en-US" dirty="0"/>
              <a:t>. </a:t>
            </a:r>
          </a:p>
          <a:p>
            <a:pPr lvl="1"/>
            <a:r>
              <a:rPr lang="en-US" dirty="0"/>
              <a:t>Note that the two samples do not need to be the same size.</a:t>
            </a:r>
          </a:p>
        </p:txBody>
      </p:sp>
    </p:spTree>
    <p:extLst>
      <p:ext uri="{BB962C8B-B14F-4D97-AF65-F5344CB8AC3E}">
        <p14:creationId xmlns:p14="http://schemas.microsoft.com/office/powerpoint/2010/main" val="623703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Wilcoxon rank-sum test</a:t>
            </a:r>
          </a:p>
        </p:txBody>
      </p:sp>
      <p:sp>
        <p:nvSpPr>
          <p:cNvPr id="3" name="Content Placeholder 2"/>
          <p:cNvSpPr>
            <a:spLocks noGrp="1"/>
          </p:cNvSpPr>
          <p:nvPr>
            <p:ph idx="1"/>
          </p:nvPr>
        </p:nvSpPr>
        <p:spPr/>
        <p:txBody>
          <a:bodyPr/>
          <a:lstStyle/>
          <a:p>
            <a:r>
              <a:rPr lang="en-US" dirty="0"/>
              <a:t>Also called:</a:t>
            </a:r>
          </a:p>
          <a:p>
            <a:pPr lvl="1"/>
            <a:r>
              <a:rPr lang="en-US" dirty="0"/>
              <a:t>Rank-sum test</a:t>
            </a:r>
          </a:p>
          <a:p>
            <a:pPr lvl="1"/>
            <a:r>
              <a:rPr lang="en-US" dirty="0"/>
              <a:t>Mann-Whitney test</a:t>
            </a:r>
          </a:p>
          <a:p>
            <a:pPr lvl="1"/>
            <a:r>
              <a:rPr lang="en-US" dirty="0"/>
              <a:t>Wilcoxon-Mann-Whitney test </a:t>
            </a:r>
          </a:p>
          <a:p>
            <a:pPr lvl="1"/>
            <a:r>
              <a:rPr lang="en-US" dirty="0"/>
              <a:t>U test</a:t>
            </a:r>
          </a:p>
          <a:p>
            <a:pPr lvl="1"/>
            <a:r>
              <a:rPr lang="en-US" dirty="0"/>
              <a:t>Mann-Whitney U test</a:t>
            </a:r>
          </a:p>
          <a:p>
            <a:pPr lvl="1"/>
            <a:r>
              <a:rPr lang="en-US" dirty="0"/>
              <a:t>Wilcoxon-Mann-Whitney U test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216719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0E709-FFCC-4359-975C-FAAA6ABF3590}"/>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7296E583-7338-4FCE-90F0-7AE251A08936}"/>
              </a:ext>
            </a:extLst>
          </p:cNvPr>
          <p:cNvSpPr>
            <a:spLocks noGrp="1"/>
          </p:cNvSpPr>
          <p:nvPr>
            <p:ph idx="1"/>
          </p:nvPr>
        </p:nvSpPr>
        <p:spPr/>
        <p:txBody>
          <a:bodyPr/>
          <a:lstStyle/>
          <a:p>
            <a:r>
              <a:rPr lang="en-US" dirty="0"/>
              <a:t>Find a simple example for which you get a different p-value from the new test (∑ 1{D</a:t>
            </a:r>
            <a:r>
              <a:rPr lang="en-US" baseline="-25000" dirty="0"/>
              <a:t>i</a:t>
            </a:r>
            <a:r>
              <a:rPr lang="en-US" dirty="0"/>
              <a:t> &gt; 0} D</a:t>
            </a:r>
            <a:r>
              <a:rPr lang="en-US" baseline="-25000" dirty="0"/>
              <a:t>i </a:t>
            </a:r>
            <a:r>
              <a:rPr lang="en-US" dirty="0"/>
              <a:t>) versus the signed rank test.</a:t>
            </a:r>
          </a:p>
        </p:txBody>
      </p:sp>
    </p:spTree>
    <p:extLst>
      <p:ext uri="{BB962C8B-B14F-4D97-AF65-F5344CB8AC3E}">
        <p14:creationId xmlns:p14="http://schemas.microsoft.com/office/powerpoint/2010/main" val="194510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(faculty) statistician salary in 2018</a:t>
            </a:r>
          </a:p>
        </p:txBody>
      </p:sp>
      <p:pic>
        <p:nvPicPr>
          <p:cNvPr id="4" name="Content Placeholder 3"/>
          <p:cNvPicPr>
            <a:picLocks noGrp="1" noChangeAspect="1"/>
          </p:cNvPicPr>
          <p:nvPr>
            <p:ph idx="1"/>
          </p:nvPr>
        </p:nvPicPr>
        <p:blipFill>
          <a:blip r:embed="rId3"/>
          <a:stretch>
            <a:fillRect/>
          </a:stretch>
        </p:blipFill>
        <p:spPr>
          <a:xfrm>
            <a:off x="1698171" y="1324771"/>
            <a:ext cx="8041752" cy="5349161"/>
          </a:xfrm>
          <a:prstGeom prst="rect">
            <a:avLst/>
          </a:prstGeom>
        </p:spPr>
      </p:pic>
    </p:spTree>
    <p:extLst>
      <p:ext uri="{BB962C8B-B14F-4D97-AF65-F5344CB8AC3E}">
        <p14:creationId xmlns:p14="http://schemas.microsoft.com/office/powerpoint/2010/main" val="16445449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Wilcoxon rank-sum test</a:t>
            </a:r>
          </a:p>
        </p:txBody>
      </p:sp>
      <p:sp>
        <p:nvSpPr>
          <p:cNvPr id="3" name="Content Placeholder 2"/>
          <p:cNvSpPr>
            <a:spLocks noGrp="1"/>
          </p:cNvSpPr>
          <p:nvPr>
            <p:ph idx="1"/>
          </p:nvPr>
        </p:nvSpPr>
        <p:spPr/>
        <p:txBody>
          <a:bodyPr/>
          <a:lstStyle/>
          <a:p>
            <a:r>
              <a:rPr lang="en-US" dirty="0"/>
              <a:t>When two samples are independent, this test is used to assess:</a:t>
            </a:r>
          </a:p>
          <a:p>
            <a:pPr lvl="1"/>
            <a:r>
              <a:rPr lang="en-US" dirty="0"/>
              <a:t>H</a:t>
            </a:r>
            <a:r>
              <a:rPr lang="en-US" baseline="-25000" dirty="0"/>
              <a:t>0</a:t>
            </a:r>
            <a:r>
              <a:rPr lang="en-US" dirty="0"/>
              <a:t>: both populations (that the samples came from) have the same distribution</a:t>
            </a:r>
          </a:p>
          <a:p>
            <a:pPr lvl="1"/>
            <a:r>
              <a:rPr lang="en-US" dirty="0"/>
              <a:t>H</a:t>
            </a:r>
            <a:r>
              <a:rPr lang="en-US" baseline="-25000" dirty="0"/>
              <a:t>1</a:t>
            </a:r>
            <a:r>
              <a:rPr lang="en-US" dirty="0"/>
              <a:t>: The distributions are different.</a:t>
            </a:r>
          </a:p>
          <a:p>
            <a:r>
              <a:rPr lang="en-US" dirty="0"/>
              <a:t>A one sided alternative can be expressed as:</a:t>
            </a:r>
          </a:p>
          <a:p>
            <a:pPr lvl="1"/>
            <a:r>
              <a:rPr lang="en-US" dirty="0"/>
              <a:t>H</a:t>
            </a:r>
            <a:r>
              <a:rPr lang="en-US" baseline="-25000" dirty="0"/>
              <a:t>1</a:t>
            </a:r>
            <a:r>
              <a:rPr lang="en-US" dirty="0"/>
              <a:t>: P(X&gt;Y) &gt; P(X&lt;Y), i.e. X tends to be larger than Y.</a:t>
            </a:r>
          </a:p>
          <a:p>
            <a:r>
              <a:rPr lang="en-US" dirty="0"/>
              <a:t>This is powerful when there is a shift in location, e.g. median.</a:t>
            </a:r>
          </a:p>
          <a:p>
            <a:r>
              <a:rPr lang="en-US" dirty="0"/>
              <a:t>It is often </a:t>
            </a:r>
            <a:r>
              <a:rPr lang="en-US" u="sng" dirty="0"/>
              <a:t>erroneously</a:t>
            </a:r>
            <a:r>
              <a:rPr lang="en-US" dirty="0"/>
              <a:t> referred to as a test of the medians.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1220452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Wilcoxon rank-sum test</a:t>
            </a:r>
          </a:p>
        </p:txBody>
      </p:sp>
      <p:sp>
        <p:nvSpPr>
          <p:cNvPr id="3" name="Content Placeholder 2"/>
          <p:cNvSpPr>
            <a:spLocks noGrp="1"/>
          </p:cNvSpPr>
          <p:nvPr>
            <p:ph idx="1"/>
          </p:nvPr>
        </p:nvSpPr>
        <p:spPr/>
        <p:txBody>
          <a:bodyPr/>
          <a:lstStyle/>
          <a:p>
            <a:r>
              <a:rPr lang="en-US" dirty="0"/>
              <a:t>The test statistic (by Wilcoxon)</a:t>
            </a:r>
          </a:p>
          <a:p>
            <a:pPr lvl="1"/>
            <a:r>
              <a:rPr lang="en-US" dirty="0"/>
              <a:t>Pool both samples.</a:t>
            </a:r>
          </a:p>
          <a:p>
            <a:pPr lvl="1"/>
            <a:r>
              <a:rPr lang="en-US" dirty="0"/>
              <a:t>Rank observations (not absolute values) starting with 1 for the smallest.</a:t>
            </a:r>
          </a:p>
          <a:p>
            <a:pPr lvl="1"/>
            <a:r>
              <a:rPr lang="en-US" dirty="0" err="1"/>
              <a:t>W</a:t>
            </a:r>
            <a:r>
              <a:rPr lang="en-US" baseline="-25000" dirty="0" err="1"/>
              <a:t>x</a:t>
            </a:r>
            <a:r>
              <a:rPr lang="en-US" dirty="0"/>
              <a:t> = sum of ranks from sample X, say the first sample.</a:t>
            </a:r>
          </a:p>
          <a:p>
            <a:pPr lvl="1"/>
            <a:r>
              <a:rPr lang="en-US" dirty="0"/>
              <a:t>You could just as easily use </a:t>
            </a:r>
            <a:r>
              <a:rPr lang="en-US" dirty="0" err="1"/>
              <a:t>W</a:t>
            </a:r>
            <a:r>
              <a:rPr lang="en-US" baseline="-25000" dirty="0" err="1"/>
              <a:t>y</a:t>
            </a:r>
            <a:r>
              <a:rPr lang="en-US" dirty="0"/>
              <a:t>.</a:t>
            </a:r>
          </a:p>
          <a:p>
            <a:r>
              <a:rPr lang="en-US" dirty="0"/>
              <a:t>A different test statistic (but an equivalent test; by Mann-Whitney)</a:t>
            </a:r>
          </a:p>
          <a:p>
            <a:pPr lvl="1"/>
            <a:r>
              <a:rPr lang="en-US" dirty="0" err="1"/>
              <a:t>U</a:t>
            </a:r>
            <a:r>
              <a:rPr lang="en-US" baseline="-25000" dirty="0" err="1"/>
              <a:t>x</a:t>
            </a:r>
            <a:r>
              <a:rPr lang="en-US" dirty="0"/>
              <a:t> = </a:t>
            </a:r>
            <a:r>
              <a:rPr lang="en-US" dirty="0" err="1"/>
              <a:t>W</a:t>
            </a:r>
            <a:r>
              <a:rPr lang="en-US" baseline="-25000" dirty="0" err="1"/>
              <a:t>x</a:t>
            </a:r>
            <a:r>
              <a:rPr lang="en-US" dirty="0"/>
              <a:t> – </a:t>
            </a:r>
            <a:r>
              <a:rPr lang="en-US" dirty="0" err="1"/>
              <a:t>n</a:t>
            </a:r>
            <a:r>
              <a:rPr lang="en-US" baseline="-25000" dirty="0" err="1"/>
              <a:t>x</a:t>
            </a:r>
            <a:r>
              <a:rPr lang="en-US" dirty="0"/>
              <a:t>(</a:t>
            </a:r>
            <a:r>
              <a:rPr lang="en-US" dirty="0" err="1"/>
              <a:t>n</a:t>
            </a:r>
            <a:r>
              <a:rPr lang="en-US" baseline="-25000" dirty="0" err="1"/>
              <a:t>x</a:t>
            </a:r>
            <a:r>
              <a:rPr lang="en-US" dirty="0"/>
              <a:t> + 1)/2, where </a:t>
            </a:r>
            <a:r>
              <a:rPr lang="en-US" dirty="0" err="1"/>
              <a:t>n</a:t>
            </a:r>
            <a:r>
              <a:rPr lang="en-US" baseline="-25000" dirty="0" err="1"/>
              <a:t>x</a:t>
            </a:r>
            <a:r>
              <a:rPr lang="en-US" dirty="0"/>
              <a:t> is the sample size in sample X.</a:t>
            </a:r>
          </a:p>
          <a:p>
            <a:pPr lvl="1"/>
            <a:r>
              <a:rPr lang="en-US" dirty="0" err="1"/>
              <a:t>U</a:t>
            </a:r>
            <a:r>
              <a:rPr lang="en-US" baseline="-25000" dirty="0" err="1"/>
              <a:t>x</a:t>
            </a:r>
            <a:r>
              <a:rPr lang="en-US" dirty="0"/>
              <a:t> = ∑ ∑ 1{X</a:t>
            </a:r>
            <a:r>
              <a:rPr lang="en-US" baseline="-25000" dirty="0"/>
              <a:t>i</a:t>
            </a:r>
            <a:r>
              <a:rPr lang="en-US" dirty="0"/>
              <a:t> &gt; </a:t>
            </a:r>
            <a:r>
              <a:rPr lang="en-US" dirty="0" err="1"/>
              <a:t>Y</a:t>
            </a:r>
            <a:r>
              <a:rPr lang="en-US" baseline="-25000" dirty="0" err="1"/>
              <a:t>k</a:t>
            </a:r>
            <a:r>
              <a:rPr lang="en-US" dirty="0"/>
              <a:t>}, with the sum over all n x m possible pairs.</a:t>
            </a:r>
          </a:p>
        </p:txBody>
      </p:sp>
    </p:spTree>
    <p:extLst>
      <p:ext uri="{BB962C8B-B14F-4D97-AF65-F5344CB8AC3E}">
        <p14:creationId xmlns:p14="http://schemas.microsoft.com/office/powerpoint/2010/main" val="19729260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14.7.1 (rank-sum test)</a:t>
            </a:r>
          </a:p>
        </p:txBody>
      </p:sp>
      <p:sp>
        <p:nvSpPr>
          <p:cNvPr id="3" name="Content Placeholder 2"/>
          <p:cNvSpPr>
            <a:spLocks noGrp="1"/>
          </p:cNvSpPr>
          <p:nvPr>
            <p:ph idx="1"/>
          </p:nvPr>
        </p:nvSpPr>
        <p:spPr/>
        <p:txBody>
          <a:bodyPr/>
          <a:lstStyle/>
          <a:p>
            <a:r>
              <a:rPr lang="en-US" dirty="0"/>
              <a:t>We record failure times of air conditioners for two separate airplanes.</a:t>
            </a:r>
          </a:p>
          <a:p>
            <a:endParaRPr lang="en-US" dirty="0"/>
          </a:p>
          <a:p>
            <a:endParaRPr lang="en-US" dirty="0"/>
          </a:p>
          <a:p>
            <a:endParaRPr lang="en-US" dirty="0"/>
          </a:p>
          <a:p>
            <a:r>
              <a:rPr lang="en-US" dirty="0" err="1"/>
              <a:t>W</a:t>
            </a:r>
            <a:r>
              <a:rPr lang="en-US" baseline="-25000" dirty="0" err="1"/>
              <a:t>x</a:t>
            </a:r>
            <a:r>
              <a:rPr lang="en-US" dirty="0"/>
              <a:t> = 1 + 2 + 3 + 4 + 6.5 + 10 + 11 + 12 + 14 + 18 + 20.5 + 22</a:t>
            </a:r>
          </a:p>
          <a:p>
            <a:pPr marL="0" indent="0">
              <a:buNone/>
            </a:pPr>
            <a:r>
              <a:rPr lang="en-US" dirty="0"/>
              <a:t>	= 121</a:t>
            </a:r>
          </a:p>
        </p:txBody>
      </p:sp>
      <p:graphicFrame>
        <p:nvGraphicFramePr>
          <p:cNvPr id="4" name="Table 3"/>
          <p:cNvGraphicFramePr>
            <a:graphicFrameLocks noGrp="1"/>
          </p:cNvGraphicFramePr>
          <p:nvPr>
            <p:extLst>
              <p:ext uri="{D42A27DB-BD31-4B8C-83A1-F6EECF244321}">
                <p14:modId xmlns:p14="http://schemas.microsoft.com/office/powerpoint/2010/main" val="3528460632"/>
              </p:ext>
            </p:extLst>
          </p:nvPr>
        </p:nvGraphicFramePr>
        <p:xfrm>
          <a:off x="0" y="2497666"/>
          <a:ext cx="12192000" cy="914400"/>
        </p:xfrm>
        <a:graphic>
          <a:graphicData uri="http://schemas.openxmlformats.org/drawingml/2006/table">
            <a:tbl>
              <a:tblPr firstRow="1" bandRow="1">
                <a:tableStyleId>{5C22544A-7EE6-4342-B048-85BDC9FD1C3A}</a:tableStyleId>
              </a:tblPr>
              <a:tblGrid>
                <a:gridCol w="911384">
                  <a:extLst>
                    <a:ext uri="{9D8B030D-6E8A-4147-A177-3AD203B41FA5}">
                      <a16:colId xmlns:a16="http://schemas.microsoft.com/office/drawing/2014/main" val="1072945343"/>
                    </a:ext>
                  </a:extLst>
                </a:gridCol>
                <a:gridCol w="666996">
                  <a:extLst>
                    <a:ext uri="{9D8B030D-6E8A-4147-A177-3AD203B41FA5}">
                      <a16:colId xmlns:a16="http://schemas.microsoft.com/office/drawing/2014/main" val="1207550506"/>
                    </a:ext>
                  </a:extLst>
                </a:gridCol>
                <a:gridCol w="860017">
                  <a:extLst>
                    <a:ext uri="{9D8B030D-6E8A-4147-A177-3AD203B41FA5}">
                      <a16:colId xmlns:a16="http://schemas.microsoft.com/office/drawing/2014/main" val="3646819852"/>
                    </a:ext>
                  </a:extLst>
                </a:gridCol>
                <a:gridCol w="708249">
                  <a:extLst>
                    <a:ext uri="{9D8B030D-6E8A-4147-A177-3AD203B41FA5}">
                      <a16:colId xmlns:a16="http://schemas.microsoft.com/office/drawing/2014/main" val="1583837023"/>
                    </a:ext>
                  </a:extLst>
                </a:gridCol>
                <a:gridCol w="768956">
                  <a:extLst>
                    <a:ext uri="{9D8B030D-6E8A-4147-A177-3AD203B41FA5}">
                      <a16:colId xmlns:a16="http://schemas.microsoft.com/office/drawing/2014/main" val="4247345219"/>
                    </a:ext>
                  </a:extLst>
                </a:gridCol>
                <a:gridCol w="1011785">
                  <a:extLst>
                    <a:ext uri="{9D8B030D-6E8A-4147-A177-3AD203B41FA5}">
                      <a16:colId xmlns:a16="http://schemas.microsoft.com/office/drawing/2014/main" val="1481887264"/>
                    </a:ext>
                  </a:extLst>
                </a:gridCol>
                <a:gridCol w="985733">
                  <a:extLst>
                    <a:ext uri="{9D8B030D-6E8A-4147-A177-3AD203B41FA5}">
                      <a16:colId xmlns:a16="http://schemas.microsoft.com/office/drawing/2014/main" val="4188333035"/>
                    </a:ext>
                  </a:extLst>
                </a:gridCol>
                <a:gridCol w="1016000">
                  <a:extLst>
                    <a:ext uri="{9D8B030D-6E8A-4147-A177-3AD203B41FA5}">
                      <a16:colId xmlns:a16="http://schemas.microsoft.com/office/drawing/2014/main" val="3281908676"/>
                    </a:ext>
                  </a:extLst>
                </a:gridCol>
                <a:gridCol w="861617">
                  <a:extLst>
                    <a:ext uri="{9D8B030D-6E8A-4147-A177-3AD203B41FA5}">
                      <a16:colId xmlns:a16="http://schemas.microsoft.com/office/drawing/2014/main" val="745983407"/>
                    </a:ext>
                  </a:extLst>
                </a:gridCol>
                <a:gridCol w="1042138">
                  <a:extLst>
                    <a:ext uri="{9D8B030D-6E8A-4147-A177-3AD203B41FA5}">
                      <a16:colId xmlns:a16="http://schemas.microsoft.com/office/drawing/2014/main" val="2693669565"/>
                    </a:ext>
                  </a:extLst>
                </a:gridCol>
                <a:gridCol w="1153434">
                  <a:extLst>
                    <a:ext uri="{9D8B030D-6E8A-4147-A177-3AD203B41FA5}">
                      <a16:colId xmlns:a16="http://schemas.microsoft.com/office/drawing/2014/main" val="3638910639"/>
                    </a:ext>
                  </a:extLst>
                </a:gridCol>
                <a:gridCol w="1204024">
                  <a:extLst>
                    <a:ext uri="{9D8B030D-6E8A-4147-A177-3AD203B41FA5}">
                      <a16:colId xmlns:a16="http://schemas.microsoft.com/office/drawing/2014/main" val="3195221387"/>
                    </a:ext>
                  </a:extLst>
                </a:gridCol>
                <a:gridCol w="1001667">
                  <a:extLst>
                    <a:ext uri="{9D8B030D-6E8A-4147-A177-3AD203B41FA5}">
                      <a16:colId xmlns:a16="http://schemas.microsoft.com/office/drawing/2014/main" val="1780867210"/>
                    </a:ext>
                  </a:extLst>
                </a:gridCol>
              </a:tblGrid>
              <a:tr h="370840">
                <a:tc>
                  <a:txBody>
                    <a:bodyPr/>
                    <a:lstStyle/>
                    <a:p>
                      <a:r>
                        <a:rPr lang="en-US" b="0" dirty="0"/>
                        <a:t>Plane 1</a:t>
                      </a:r>
                    </a:p>
                  </a:txBody>
                  <a:tcPr/>
                </a:tc>
                <a:tc>
                  <a:txBody>
                    <a:bodyPr/>
                    <a:lstStyle/>
                    <a:p>
                      <a:pPr algn="ctr"/>
                      <a:r>
                        <a:rPr lang="en-US" sz="2400" b="0" dirty="0"/>
                        <a:t>7</a:t>
                      </a:r>
                      <a:r>
                        <a:rPr lang="en-US" sz="2400" b="0" baseline="-25000" dirty="0"/>
                        <a:t>1</a:t>
                      </a:r>
                    </a:p>
                  </a:txBody>
                  <a:tcPr/>
                </a:tc>
                <a:tc>
                  <a:txBody>
                    <a:bodyPr/>
                    <a:lstStyle/>
                    <a:p>
                      <a:pPr algn="ctr"/>
                      <a:r>
                        <a:rPr lang="en-US" sz="2400" b="0" dirty="0"/>
                        <a:t>14</a:t>
                      </a:r>
                      <a:r>
                        <a:rPr lang="en-US" sz="2400" b="0" baseline="-25000" dirty="0"/>
                        <a:t>2</a:t>
                      </a:r>
                    </a:p>
                  </a:txBody>
                  <a:tcPr/>
                </a:tc>
                <a:tc>
                  <a:txBody>
                    <a:bodyPr/>
                    <a:lstStyle/>
                    <a:p>
                      <a:pPr algn="ctr"/>
                      <a:r>
                        <a:rPr lang="en-US" sz="2400" b="0" dirty="0"/>
                        <a:t>21</a:t>
                      </a:r>
                      <a:r>
                        <a:rPr lang="en-US" sz="2400" b="0" baseline="-25000" dirty="0"/>
                        <a:t>3</a:t>
                      </a:r>
                    </a:p>
                  </a:txBody>
                  <a:tcPr/>
                </a:tc>
                <a:tc>
                  <a:txBody>
                    <a:bodyPr/>
                    <a:lstStyle/>
                    <a:p>
                      <a:pPr algn="ctr"/>
                      <a:r>
                        <a:rPr lang="en-US" sz="2400" b="0" dirty="0"/>
                        <a:t>23</a:t>
                      </a:r>
                      <a:r>
                        <a:rPr lang="en-US" sz="2400" b="0" kern="1200" baseline="-25000" dirty="0">
                          <a:solidFill>
                            <a:schemeClr val="lt1"/>
                          </a:solidFill>
                          <a:latin typeface="+mn-lt"/>
                          <a:ea typeface="+mn-ea"/>
                          <a:cs typeface="+mn-cs"/>
                        </a:rPr>
                        <a:t>4</a:t>
                      </a:r>
                      <a:endParaRPr lang="en-US" sz="2400" b="0" baseline="-25000" dirty="0"/>
                    </a:p>
                  </a:txBody>
                  <a:tcPr/>
                </a:tc>
                <a:tc>
                  <a:txBody>
                    <a:bodyPr/>
                    <a:lstStyle/>
                    <a:p>
                      <a:pPr algn="ctr"/>
                      <a:r>
                        <a:rPr lang="en-US" sz="2400" b="0" dirty="0"/>
                        <a:t>47</a:t>
                      </a:r>
                      <a:r>
                        <a:rPr lang="en-US" sz="2400" b="0" kern="1200" baseline="-25000" dirty="0">
                          <a:solidFill>
                            <a:srgbClr val="FF0000"/>
                          </a:solidFill>
                          <a:latin typeface="+mn-lt"/>
                          <a:ea typeface="+mn-ea"/>
                          <a:cs typeface="+mn-cs"/>
                        </a:rPr>
                        <a:t>6.5</a:t>
                      </a:r>
                    </a:p>
                  </a:txBody>
                  <a:tcPr/>
                </a:tc>
                <a:tc>
                  <a:txBody>
                    <a:bodyPr/>
                    <a:lstStyle/>
                    <a:p>
                      <a:pPr algn="ctr"/>
                      <a:r>
                        <a:rPr lang="en-US" sz="2400" b="0" dirty="0"/>
                        <a:t>62</a:t>
                      </a:r>
                      <a:r>
                        <a:rPr lang="en-US" sz="2400" b="0" baseline="-25000" dirty="0"/>
                        <a:t>10</a:t>
                      </a:r>
                    </a:p>
                  </a:txBody>
                  <a:tcPr/>
                </a:tc>
                <a:tc>
                  <a:txBody>
                    <a:bodyPr/>
                    <a:lstStyle/>
                    <a:p>
                      <a:pPr algn="ctr"/>
                      <a:r>
                        <a:rPr lang="en-US" sz="2400" b="0" dirty="0"/>
                        <a:t>71</a:t>
                      </a:r>
                      <a:r>
                        <a:rPr lang="en-US" sz="2400" b="0" baseline="-25000" dirty="0"/>
                        <a:t>11</a:t>
                      </a:r>
                    </a:p>
                  </a:txBody>
                  <a:tcPr/>
                </a:tc>
                <a:tc>
                  <a:txBody>
                    <a:bodyPr/>
                    <a:lstStyle/>
                    <a:p>
                      <a:pPr algn="ctr"/>
                      <a:r>
                        <a:rPr lang="en-US" sz="2400" b="0" dirty="0"/>
                        <a:t>87</a:t>
                      </a:r>
                      <a:r>
                        <a:rPr lang="en-US" sz="2400" b="0" baseline="-25000" dirty="0"/>
                        <a:t>12</a:t>
                      </a:r>
                    </a:p>
                  </a:txBody>
                  <a:tcPr/>
                </a:tc>
                <a:tc>
                  <a:txBody>
                    <a:bodyPr/>
                    <a:lstStyle/>
                    <a:p>
                      <a:pPr algn="ctr"/>
                      <a:r>
                        <a:rPr lang="en-US" sz="2400" b="0" dirty="0"/>
                        <a:t>120</a:t>
                      </a:r>
                      <a:r>
                        <a:rPr lang="en-US" sz="2400" b="0" baseline="-25000" dirty="0"/>
                        <a:t>14</a:t>
                      </a:r>
                    </a:p>
                  </a:txBody>
                  <a:tcPr/>
                </a:tc>
                <a:tc>
                  <a:txBody>
                    <a:bodyPr/>
                    <a:lstStyle/>
                    <a:p>
                      <a:pPr algn="ctr"/>
                      <a:r>
                        <a:rPr lang="en-US" sz="2400" b="0" dirty="0"/>
                        <a:t>225</a:t>
                      </a:r>
                      <a:r>
                        <a:rPr lang="en-US" sz="2400" b="0" baseline="-25000" dirty="0"/>
                        <a:t>18</a:t>
                      </a:r>
                    </a:p>
                  </a:txBody>
                  <a:tcPr/>
                </a:tc>
                <a:tc>
                  <a:txBody>
                    <a:bodyPr/>
                    <a:lstStyle/>
                    <a:p>
                      <a:pPr algn="ctr"/>
                      <a:r>
                        <a:rPr lang="en-US" sz="2400" b="0" dirty="0"/>
                        <a:t>246</a:t>
                      </a:r>
                      <a:r>
                        <a:rPr lang="en-US" sz="2400" b="0" kern="1200" baseline="-25000" dirty="0">
                          <a:solidFill>
                            <a:srgbClr val="FF0000"/>
                          </a:solidFill>
                          <a:latin typeface="+mn-lt"/>
                          <a:ea typeface="+mn-ea"/>
                          <a:cs typeface="+mn-cs"/>
                        </a:rPr>
                        <a:t>20.5</a:t>
                      </a:r>
                    </a:p>
                  </a:txBody>
                  <a:tcPr/>
                </a:tc>
                <a:tc>
                  <a:txBody>
                    <a:bodyPr/>
                    <a:lstStyle/>
                    <a:p>
                      <a:pPr algn="ctr"/>
                      <a:r>
                        <a:rPr lang="en-US" sz="2400" b="0" dirty="0"/>
                        <a:t>261</a:t>
                      </a:r>
                      <a:r>
                        <a:rPr lang="en-US" sz="2400" b="0" baseline="-25000" dirty="0"/>
                        <a:t>22</a:t>
                      </a:r>
                    </a:p>
                  </a:txBody>
                  <a:tcPr/>
                </a:tc>
                <a:extLst>
                  <a:ext uri="{0D108BD9-81ED-4DB2-BD59-A6C34878D82A}">
                    <a16:rowId xmlns:a16="http://schemas.microsoft.com/office/drawing/2014/main" val="2377532074"/>
                  </a:ext>
                </a:extLst>
              </a:tr>
              <a:tr h="370840">
                <a:tc>
                  <a:txBody>
                    <a:bodyPr/>
                    <a:lstStyle/>
                    <a:p>
                      <a:r>
                        <a:rPr lang="en-US" b="0" dirty="0"/>
                        <a:t>Plane 2</a:t>
                      </a:r>
                    </a:p>
                  </a:txBody>
                  <a:tcPr/>
                </a:tc>
                <a:tc>
                  <a:txBody>
                    <a:bodyPr/>
                    <a:lstStyle/>
                    <a:p>
                      <a:pPr algn="ctr"/>
                      <a:r>
                        <a:rPr lang="en-US" sz="2400" b="0" dirty="0"/>
                        <a:t>33</a:t>
                      </a:r>
                      <a:r>
                        <a:rPr lang="en-US" sz="2400" b="0" baseline="-25000" dirty="0"/>
                        <a:t>5</a:t>
                      </a:r>
                    </a:p>
                  </a:txBody>
                  <a:tcPr/>
                </a:tc>
                <a:tc>
                  <a:txBody>
                    <a:bodyPr/>
                    <a:lstStyle/>
                    <a:p>
                      <a:pPr algn="ctr"/>
                      <a:r>
                        <a:rPr lang="en-US" sz="2400" b="0" dirty="0"/>
                        <a:t>47</a:t>
                      </a:r>
                      <a:r>
                        <a:rPr lang="en-US" sz="2400" b="0" baseline="-25000" dirty="0">
                          <a:solidFill>
                            <a:srgbClr val="FF0000"/>
                          </a:solidFill>
                        </a:rPr>
                        <a:t>6.5</a:t>
                      </a:r>
                    </a:p>
                  </a:txBody>
                  <a:tcPr/>
                </a:tc>
                <a:tc>
                  <a:txBody>
                    <a:bodyPr/>
                    <a:lstStyle/>
                    <a:p>
                      <a:pPr algn="ctr"/>
                      <a:r>
                        <a:rPr lang="en-US" sz="2400" b="0" dirty="0"/>
                        <a:t>55</a:t>
                      </a:r>
                      <a:r>
                        <a:rPr lang="en-US" sz="2400" b="0" baseline="-25000" dirty="0"/>
                        <a:t>8</a:t>
                      </a:r>
                    </a:p>
                  </a:txBody>
                  <a:tcPr/>
                </a:tc>
                <a:tc>
                  <a:txBody>
                    <a:bodyPr/>
                    <a:lstStyle/>
                    <a:p>
                      <a:pPr algn="ctr"/>
                      <a:r>
                        <a:rPr lang="en-US" sz="2400" b="0" dirty="0"/>
                        <a:t>56</a:t>
                      </a:r>
                      <a:r>
                        <a:rPr lang="en-US" sz="2400" b="0" baseline="-25000" dirty="0"/>
                        <a:t>9</a:t>
                      </a:r>
                    </a:p>
                  </a:txBody>
                  <a:tcPr/>
                </a:tc>
                <a:tc>
                  <a:txBody>
                    <a:bodyPr/>
                    <a:lstStyle/>
                    <a:p>
                      <a:pPr algn="ctr"/>
                      <a:r>
                        <a:rPr lang="en-US" sz="2400" b="0" dirty="0"/>
                        <a:t>104</a:t>
                      </a:r>
                      <a:r>
                        <a:rPr lang="en-US" sz="2400" b="0" baseline="-25000" dirty="0"/>
                        <a:t>13</a:t>
                      </a:r>
                    </a:p>
                  </a:txBody>
                  <a:tcPr/>
                </a:tc>
                <a:tc>
                  <a:txBody>
                    <a:bodyPr/>
                    <a:lstStyle/>
                    <a:p>
                      <a:pPr algn="ctr"/>
                      <a:r>
                        <a:rPr lang="en-US" sz="2400" b="0" dirty="0"/>
                        <a:t>176</a:t>
                      </a:r>
                      <a:r>
                        <a:rPr lang="en-US" sz="2400" b="0" baseline="-25000" dirty="0"/>
                        <a:t>15</a:t>
                      </a:r>
                    </a:p>
                  </a:txBody>
                  <a:tcPr/>
                </a:tc>
                <a:tc>
                  <a:txBody>
                    <a:bodyPr/>
                    <a:lstStyle/>
                    <a:p>
                      <a:pPr algn="ctr"/>
                      <a:r>
                        <a:rPr lang="en-US" sz="2400" b="0" dirty="0"/>
                        <a:t>182</a:t>
                      </a:r>
                      <a:r>
                        <a:rPr lang="en-US" sz="2400" b="0" baseline="-25000" dirty="0"/>
                        <a:t>16</a:t>
                      </a:r>
                    </a:p>
                  </a:txBody>
                  <a:tcPr/>
                </a:tc>
                <a:tc>
                  <a:txBody>
                    <a:bodyPr/>
                    <a:lstStyle/>
                    <a:p>
                      <a:pPr algn="ctr"/>
                      <a:r>
                        <a:rPr lang="en-US" sz="2400" b="0" dirty="0"/>
                        <a:t>220</a:t>
                      </a:r>
                      <a:r>
                        <a:rPr lang="en-US" sz="2400" b="0" baseline="-25000" dirty="0"/>
                        <a:t>17</a:t>
                      </a:r>
                    </a:p>
                  </a:txBody>
                  <a:tcPr/>
                </a:tc>
                <a:tc>
                  <a:txBody>
                    <a:bodyPr/>
                    <a:lstStyle/>
                    <a:p>
                      <a:pPr algn="ctr"/>
                      <a:r>
                        <a:rPr lang="en-US" sz="2400" b="0" dirty="0"/>
                        <a:t>239</a:t>
                      </a:r>
                      <a:r>
                        <a:rPr lang="en-US" sz="2400" b="0" baseline="-25000" dirty="0"/>
                        <a:t>19</a:t>
                      </a:r>
                    </a:p>
                  </a:txBody>
                  <a:tcPr/>
                </a:tc>
                <a:tc>
                  <a:txBody>
                    <a:bodyPr/>
                    <a:lstStyle/>
                    <a:p>
                      <a:pPr algn="ctr"/>
                      <a:r>
                        <a:rPr lang="en-US" sz="2400" b="0" dirty="0"/>
                        <a:t>246</a:t>
                      </a:r>
                      <a:r>
                        <a:rPr lang="en-US" sz="2400" b="0" kern="1200" baseline="-25000" dirty="0">
                          <a:solidFill>
                            <a:srgbClr val="FF0000"/>
                          </a:solidFill>
                          <a:latin typeface="+mn-lt"/>
                          <a:ea typeface="+mn-ea"/>
                          <a:cs typeface="+mn-cs"/>
                        </a:rPr>
                        <a:t>20.5</a:t>
                      </a:r>
                    </a:p>
                  </a:txBody>
                  <a:tcPr/>
                </a:tc>
                <a:tc>
                  <a:txBody>
                    <a:bodyPr/>
                    <a:lstStyle/>
                    <a:p>
                      <a:pPr algn="ctr"/>
                      <a:r>
                        <a:rPr lang="en-US" sz="2400" b="0" dirty="0"/>
                        <a:t>320</a:t>
                      </a:r>
                      <a:r>
                        <a:rPr lang="en-US" sz="2400" b="0" baseline="-25000" dirty="0"/>
                        <a:t>23</a:t>
                      </a:r>
                    </a:p>
                  </a:txBody>
                  <a:tcPr/>
                </a:tc>
                <a:tc>
                  <a:txBody>
                    <a:bodyPr/>
                    <a:lstStyle/>
                    <a:p>
                      <a:pPr algn="ctr"/>
                      <a:endParaRPr lang="en-US" sz="2400" b="0" dirty="0"/>
                    </a:p>
                  </a:txBody>
                  <a:tcPr/>
                </a:tc>
                <a:extLst>
                  <a:ext uri="{0D108BD9-81ED-4DB2-BD59-A6C34878D82A}">
                    <a16:rowId xmlns:a16="http://schemas.microsoft.com/office/drawing/2014/main" val="446285893"/>
                  </a:ext>
                </a:extLst>
              </a:tr>
            </a:tbl>
          </a:graphicData>
        </a:graphic>
      </p:graphicFrame>
    </p:spTree>
    <p:extLst>
      <p:ext uri="{BB962C8B-B14F-4D97-AF65-F5344CB8AC3E}">
        <p14:creationId xmlns:p14="http://schemas.microsoft.com/office/powerpoint/2010/main" val="42798605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p-value</a:t>
            </a:r>
          </a:p>
        </p:txBody>
      </p:sp>
      <p:sp>
        <p:nvSpPr>
          <p:cNvPr id="3" name="Content Placeholder 2"/>
          <p:cNvSpPr>
            <a:spLocks noGrp="1"/>
          </p:cNvSpPr>
          <p:nvPr>
            <p:ph idx="1"/>
          </p:nvPr>
        </p:nvSpPr>
        <p:spPr/>
        <p:txBody>
          <a:bodyPr/>
          <a:lstStyle/>
          <a:p>
            <a:r>
              <a:rPr lang="en-US" dirty="0"/>
              <a:t>Under the null hypothesis, any subset of size </a:t>
            </a:r>
            <a:r>
              <a:rPr lang="en-US" dirty="0" err="1"/>
              <a:t>n</a:t>
            </a:r>
            <a:r>
              <a:rPr lang="en-US" baseline="-25000" dirty="0" err="1"/>
              <a:t>x</a:t>
            </a:r>
            <a:r>
              <a:rPr lang="en-US" dirty="0"/>
              <a:t> is equally likely to be the set of observations from Sample X.</a:t>
            </a:r>
          </a:p>
          <a:p>
            <a:r>
              <a:rPr lang="en-US" dirty="0"/>
              <a:t>P-value = proportion of </a:t>
            </a:r>
            <a:r>
              <a:rPr lang="en-US" dirty="0" err="1"/>
              <a:t>w</a:t>
            </a:r>
            <a:r>
              <a:rPr lang="en-US" baseline="-25000" dirty="0" err="1"/>
              <a:t>x</a:t>
            </a:r>
            <a:r>
              <a:rPr lang="en-US" dirty="0"/>
              <a:t> that is as extreme or more extreme</a:t>
            </a:r>
          </a:p>
          <a:p>
            <a:pPr lvl="1"/>
            <a:r>
              <a:rPr lang="en-US" dirty="0"/>
              <a:t>Extreme means unusual under the null or in support of the alternative.</a:t>
            </a:r>
          </a:p>
          <a:p>
            <a:r>
              <a:rPr lang="en-US" dirty="0"/>
              <a:t>P-value (two-sided alternative) = 0.23</a:t>
            </a:r>
          </a:p>
          <a:p>
            <a:pPr lvl="1"/>
            <a:r>
              <a:rPr lang="en-US" dirty="0"/>
              <a:t>I used a computer… and I feel ashamed.</a:t>
            </a:r>
          </a:p>
          <a:p>
            <a:endParaRPr lang="en-US" dirty="0"/>
          </a:p>
        </p:txBody>
      </p:sp>
    </p:spTree>
    <p:extLst>
      <p:ext uri="{BB962C8B-B14F-4D97-AF65-F5344CB8AC3E}">
        <p14:creationId xmlns:p14="http://schemas.microsoft.com/office/powerpoint/2010/main" val="41204191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Wilcoxon rank-sum test (by hand!)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25808785"/>
              </p:ext>
            </p:extLst>
          </p:nvPr>
        </p:nvGraphicFramePr>
        <p:xfrm>
          <a:off x="594360" y="1520825"/>
          <a:ext cx="10515600" cy="128016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526106969"/>
                    </a:ext>
                  </a:extLst>
                </a:gridCol>
                <a:gridCol w="2628900">
                  <a:extLst>
                    <a:ext uri="{9D8B030D-6E8A-4147-A177-3AD203B41FA5}">
                      <a16:colId xmlns:a16="http://schemas.microsoft.com/office/drawing/2014/main" val="2097314592"/>
                    </a:ext>
                  </a:extLst>
                </a:gridCol>
                <a:gridCol w="2628900">
                  <a:extLst>
                    <a:ext uri="{9D8B030D-6E8A-4147-A177-3AD203B41FA5}">
                      <a16:colId xmlns:a16="http://schemas.microsoft.com/office/drawing/2014/main" val="3909565189"/>
                    </a:ext>
                  </a:extLst>
                </a:gridCol>
                <a:gridCol w="2628900">
                  <a:extLst>
                    <a:ext uri="{9D8B030D-6E8A-4147-A177-3AD203B41FA5}">
                      <a16:colId xmlns:a16="http://schemas.microsoft.com/office/drawing/2014/main" val="2480850413"/>
                    </a:ext>
                  </a:extLst>
                </a:gridCol>
              </a:tblGrid>
              <a:tr h="370840">
                <a:tc>
                  <a:txBody>
                    <a:bodyPr/>
                    <a:lstStyle/>
                    <a:p>
                      <a:r>
                        <a:rPr lang="en-US" sz="3600" dirty="0"/>
                        <a:t>Airplane</a:t>
                      </a:r>
                      <a:r>
                        <a:rPr lang="en-US" sz="3600" baseline="0" dirty="0"/>
                        <a:t> 1</a:t>
                      </a:r>
                      <a:endParaRPr lang="en-US" sz="3600" dirty="0"/>
                    </a:p>
                  </a:txBody>
                  <a:tcPr/>
                </a:tc>
                <a:tc>
                  <a:txBody>
                    <a:bodyPr/>
                    <a:lstStyle/>
                    <a:p>
                      <a:pPr algn="ctr"/>
                      <a:r>
                        <a:rPr lang="en-US" sz="3600" dirty="0"/>
                        <a:t>1</a:t>
                      </a:r>
                      <a:r>
                        <a:rPr lang="en-US" sz="3600" baseline="-25000" dirty="0"/>
                        <a:t>1</a:t>
                      </a:r>
                    </a:p>
                  </a:txBody>
                  <a:tcPr/>
                </a:tc>
                <a:tc>
                  <a:txBody>
                    <a:bodyPr/>
                    <a:lstStyle/>
                    <a:p>
                      <a:pPr marL="0" algn="ctr" defTabSz="914400" rtl="0" eaLnBrk="1" latinLnBrk="0" hangingPunct="1"/>
                      <a:r>
                        <a:rPr lang="en-US" sz="3600" dirty="0"/>
                        <a:t>3</a:t>
                      </a:r>
                      <a:r>
                        <a:rPr lang="en-US" sz="3600" b="1" kern="1200" baseline="-25000" dirty="0">
                          <a:solidFill>
                            <a:schemeClr val="lt1"/>
                          </a:solidFill>
                          <a:latin typeface="+mn-lt"/>
                          <a:ea typeface="+mn-ea"/>
                          <a:cs typeface="+mn-cs"/>
                        </a:rPr>
                        <a:t>2</a:t>
                      </a:r>
                    </a:p>
                  </a:txBody>
                  <a:tcPr/>
                </a:tc>
                <a:tc>
                  <a:txBody>
                    <a:bodyPr/>
                    <a:lstStyle/>
                    <a:p>
                      <a:pPr algn="ctr"/>
                      <a:r>
                        <a:rPr lang="en-US" sz="3600" dirty="0"/>
                        <a:t>8</a:t>
                      </a:r>
                      <a:r>
                        <a:rPr lang="en-US" sz="3600" b="1" kern="1200" baseline="-25000" dirty="0">
                          <a:solidFill>
                            <a:schemeClr val="lt1"/>
                          </a:solidFill>
                          <a:latin typeface="+mn-lt"/>
                          <a:ea typeface="+mn-ea"/>
                          <a:cs typeface="+mn-cs"/>
                        </a:rPr>
                        <a:t>4</a:t>
                      </a:r>
                    </a:p>
                  </a:txBody>
                  <a:tcPr/>
                </a:tc>
                <a:extLst>
                  <a:ext uri="{0D108BD9-81ED-4DB2-BD59-A6C34878D82A}">
                    <a16:rowId xmlns:a16="http://schemas.microsoft.com/office/drawing/2014/main" val="4110777872"/>
                  </a:ext>
                </a:extLst>
              </a:tr>
              <a:tr h="370840">
                <a:tc>
                  <a:txBody>
                    <a:bodyPr/>
                    <a:lstStyle/>
                    <a:p>
                      <a:r>
                        <a:rPr lang="en-US" sz="3600" dirty="0">
                          <a:solidFill>
                            <a:schemeClr val="tx1"/>
                          </a:solidFill>
                        </a:rPr>
                        <a:t>Airplane 2</a:t>
                      </a:r>
                    </a:p>
                  </a:txBody>
                  <a:tcPr/>
                </a:tc>
                <a:tc>
                  <a:txBody>
                    <a:bodyPr/>
                    <a:lstStyle/>
                    <a:p>
                      <a:pPr marL="0" algn="ctr" defTabSz="914400" rtl="0" eaLnBrk="1" latinLnBrk="0" hangingPunct="1"/>
                      <a:r>
                        <a:rPr lang="en-US" sz="3600" dirty="0">
                          <a:solidFill>
                            <a:schemeClr val="tx1"/>
                          </a:solidFill>
                        </a:rPr>
                        <a:t>7</a:t>
                      </a:r>
                      <a:r>
                        <a:rPr lang="en-US" sz="3600" b="1" kern="1200" baseline="-25000" dirty="0">
                          <a:solidFill>
                            <a:schemeClr val="tx1"/>
                          </a:solidFill>
                          <a:latin typeface="+mn-lt"/>
                          <a:ea typeface="+mn-ea"/>
                          <a:cs typeface="+mn-cs"/>
                        </a:rPr>
                        <a:t>3</a:t>
                      </a:r>
                    </a:p>
                  </a:txBody>
                  <a:tcPr/>
                </a:tc>
                <a:tc>
                  <a:txBody>
                    <a:bodyPr/>
                    <a:lstStyle/>
                    <a:p>
                      <a:pPr marL="0" algn="ctr" defTabSz="914400" rtl="0" eaLnBrk="1" latinLnBrk="0" hangingPunct="1"/>
                      <a:r>
                        <a:rPr lang="en-US" sz="3600" dirty="0">
                          <a:solidFill>
                            <a:schemeClr val="tx1"/>
                          </a:solidFill>
                        </a:rPr>
                        <a:t>9</a:t>
                      </a:r>
                      <a:r>
                        <a:rPr lang="en-US" sz="3600" b="1" kern="1200" baseline="-25000" dirty="0">
                          <a:solidFill>
                            <a:schemeClr val="tx1"/>
                          </a:solidFill>
                          <a:latin typeface="+mn-lt"/>
                          <a:ea typeface="+mn-ea"/>
                          <a:cs typeface="+mn-cs"/>
                        </a:rPr>
                        <a:t>5</a:t>
                      </a:r>
                    </a:p>
                  </a:txBody>
                  <a:tcPr/>
                </a:tc>
                <a:tc>
                  <a:txBody>
                    <a:bodyPr/>
                    <a:lstStyle/>
                    <a:p>
                      <a:pPr marL="0" algn="ctr" defTabSz="914400" rtl="0" eaLnBrk="1" latinLnBrk="0" hangingPunct="1"/>
                      <a:endParaRPr lang="en-US" sz="3600" b="1" kern="1200" baseline="-25000" dirty="0">
                        <a:solidFill>
                          <a:schemeClr val="tx1"/>
                        </a:solidFill>
                        <a:latin typeface="+mn-lt"/>
                        <a:ea typeface="+mn-ea"/>
                        <a:cs typeface="+mn-cs"/>
                      </a:endParaRPr>
                    </a:p>
                  </a:txBody>
                  <a:tcPr/>
                </a:tc>
                <a:extLst>
                  <a:ext uri="{0D108BD9-81ED-4DB2-BD59-A6C34878D82A}">
                    <a16:rowId xmlns:a16="http://schemas.microsoft.com/office/drawing/2014/main" val="17883019"/>
                  </a:ext>
                </a:extLst>
              </a:tr>
            </a:tbl>
          </a:graphicData>
        </a:graphic>
      </p:graphicFrame>
      <p:sp>
        <p:nvSpPr>
          <p:cNvPr id="5" name="Content Placeholder 2"/>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a:p>
            <a:r>
              <a:rPr lang="en-US" dirty="0" err="1"/>
              <a:t>w</a:t>
            </a:r>
            <a:r>
              <a:rPr lang="en-US" baseline="-25000" dirty="0" err="1"/>
              <a:t>x</a:t>
            </a:r>
            <a:r>
              <a:rPr lang="en-US" dirty="0"/>
              <a:t> = 1 + 2 + 4 = 7</a:t>
            </a:r>
          </a:p>
        </p:txBody>
      </p:sp>
    </p:spTree>
    <p:extLst>
      <p:ext uri="{BB962C8B-B14F-4D97-AF65-F5344CB8AC3E}">
        <p14:creationId xmlns:p14="http://schemas.microsoft.com/office/powerpoint/2010/main" val="383182503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Wilcoxon rank-sum test (by hand!)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39029665"/>
              </p:ext>
            </p:extLst>
          </p:nvPr>
        </p:nvGraphicFramePr>
        <p:xfrm>
          <a:off x="838200" y="1825625"/>
          <a:ext cx="10515600" cy="407924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4000274755"/>
                    </a:ext>
                  </a:extLst>
                </a:gridCol>
                <a:gridCol w="1752600">
                  <a:extLst>
                    <a:ext uri="{9D8B030D-6E8A-4147-A177-3AD203B41FA5}">
                      <a16:colId xmlns:a16="http://schemas.microsoft.com/office/drawing/2014/main" val="3625988022"/>
                    </a:ext>
                  </a:extLst>
                </a:gridCol>
                <a:gridCol w="1752600">
                  <a:extLst>
                    <a:ext uri="{9D8B030D-6E8A-4147-A177-3AD203B41FA5}">
                      <a16:colId xmlns:a16="http://schemas.microsoft.com/office/drawing/2014/main" val="3114183236"/>
                    </a:ext>
                  </a:extLst>
                </a:gridCol>
                <a:gridCol w="1752600">
                  <a:extLst>
                    <a:ext uri="{9D8B030D-6E8A-4147-A177-3AD203B41FA5}">
                      <a16:colId xmlns:a16="http://schemas.microsoft.com/office/drawing/2014/main" val="2881978664"/>
                    </a:ext>
                  </a:extLst>
                </a:gridCol>
                <a:gridCol w="1752600">
                  <a:extLst>
                    <a:ext uri="{9D8B030D-6E8A-4147-A177-3AD203B41FA5}">
                      <a16:colId xmlns:a16="http://schemas.microsoft.com/office/drawing/2014/main" val="1308757280"/>
                    </a:ext>
                  </a:extLst>
                </a:gridCol>
                <a:gridCol w="1752600">
                  <a:extLst>
                    <a:ext uri="{9D8B030D-6E8A-4147-A177-3AD203B41FA5}">
                      <a16:colId xmlns:a16="http://schemas.microsoft.com/office/drawing/2014/main" val="3339235958"/>
                    </a:ext>
                  </a:extLst>
                </a:gridCol>
              </a:tblGrid>
              <a:tr h="370840">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r>
                        <a:rPr lang="en-US" dirty="0"/>
                        <a:t>4</a:t>
                      </a:r>
                    </a:p>
                  </a:txBody>
                  <a:tcPr/>
                </a:tc>
                <a:tc>
                  <a:txBody>
                    <a:bodyPr/>
                    <a:lstStyle/>
                    <a:p>
                      <a:r>
                        <a:rPr lang="en-US" dirty="0"/>
                        <a:t>5</a:t>
                      </a:r>
                    </a:p>
                  </a:txBody>
                  <a:tcPr/>
                </a:tc>
                <a:tc>
                  <a:txBody>
                    <a:bodyPr/>
                    <a:lstStyle/>
                    <a:p>
                      <a:r>
                        <a:rPr lang="en-US" dirty="0" err="1"/>
                        <a:t>w</a:t>
                      </a:r>
                      <a:r>
                        <a:rPr lang="en-US" baseline="-25000" dirty="0" err="1"/>
                        <a:t>x</a:t>
                      </a:r>
                      <a:endParaRPr lang="en-US" baseline="-25000" dirty="0"/>
                    </a:p>
                  </a:txBody>
                  <a:tcPr/>
                </a:tc>
                <a:extLst>
                  <a:ext uri="{0D108BD9-81ED-4DB2-BD59-A6C34878D82A}">
                    <a16:rowId xmlns:a16="http://schemas.microsoft.com/office/drawing/2014/main" val="3427176977"/>
                  </a:ext>
                </a:extLst>
              </a:tr>
              <a:tr h="370840">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algn="ctr"/>
                      <a:endParaRPr lang="en-US"/>
                    </a:p>
                  </a:txBody>
                  <a:tcPr/>
                </a:tc>
                <a:tc>
                  <a:txBody>
                    <a:bodyPr/>
                    <a:lstStyle/>
                    <a:p>
                      <a:pPr algn="ctr"/>
                      <a:r>
                        <a:rPr lang="en-US" dirty="0"/>
                        <a:t>6</a:t>
                      </a:r>
                    </a:p>
                  </a:txBody>
                  <a:tcPr/>
                </a:tc>
                <a:extLst>
                  <a:ext uri="{0D108BD9-81ED-4DB2-BD59-A6C34878D82A}">
                    <a16:rowId xmlns:a16="http://schemas.microsoft.com/office/drawing/2014/main" val="801645536"/>
                  </a:ext>
                </a:extLst>
              </a:tr>
              <a:tr h="370840">
                <a:tc>
                  <a:txBody>
                    <a:bodyPr/>
                    <a:lstStyle/>
                    <a:p>
                      <a:pPr algn="ctr"/>
                      <a:r>
                        <a:rPr lang="en-US" dirty="0"/>
                        <a:t>X</a:t>
                      </a:r>
                    </a:p>
                  </a:txBody>
                  <a:tcPr/>
                </a:tc>
                <a:tc>
                  <a:txBody>
                    <a:bodyPr/>
                    <a:lstStyle/>
                    <a:p>
                      <a:pPr algn="ctr"/>
                      <a:r>
                        <a:rPr lang="en-US" dirty="0"/>
                        <a:t>X</a:t>
                      </a:r>
                    </a:p>
                  </a:txBody>
                  <a:tcPr/>
                </a:tc>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a:t>
                      </a:r>
                    </a:p>
                  </a:txBody>
                  <a:tcPr/>
                </a:tc>
                <a:tc>
                  <a:txBody>
                    <a:bodyPr/>
                    <a:lstStyle/>
                    <a:p>
                      <a:pPr algn="ctr"/>
                      <a:endParaRPr lang="en-US"/>
                    </a:p>
                  </a:txBody>
                  <a:tcPr/>
                </a:tc>
                <a:tc>
                  <a:txBody>
                    <a:bodyPr/>
                    <a:lstStyle/>
                    <a:p>
                      <a:pPr algn="ctr"/>
                      <a:r>
                        <a:rPr lang="en-US" dirty="0"/>
                        <a:t>7</a:t>
                      </a:r>
                    </a:p>
                  </a:txBody>
                  <a:tcPr/>
                </a:tc>
                <a:extLst>
                  <a:ext uri="{0D108BD9-81ED-4DB2-BD59-A6C34878D82A}">
                    <a16:rowId xmlns:a16="http://schemas.microsoft.com/office/drawing/2014/main" val="40628656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8</a:t>
                      </a:r>
                    </a:p>
                  </a:txBody>
                  <a:tcPr/>
                </a:tc>
                <a:extLst>
                  <a:ext uri="{0D108BD9-81ED-4DB2-BD59-A6C34878D82A}">
                    <a16:rowId xmlns:a16="http://schemas.microsoft.com/office/drawing/2014/main" val="817300091"/>
                  </a:ext>
                </a:extLst>
              </a:tr>
              <a:tr h="370840">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8</a:t>
                      </a:r>
                    </a:p>
                  </a:txBody>
                  <a:tcPr/>
                </a:tc>
                <a:extLst>
                  <a:ext uri="{0D108BD9-81ED-4DB2-BD59-A6C34878D82A}">
                    <a16:rowId xmlns:a16="http://schemas.microsoft.com/office/drawing/2014/main" val="664716899"/>
                  </a:ext>
                </a:extLst>
              </a:tr>
              <a:tr h="370840">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9</a:t>
                      </a:r>
                    </a:p>
                  </a:txBody>
                  <a:tcPr/>
                </a:tc>
                <a:extLst>
                  <a:ext uri="{0D108BD9-81ED-4DB2-BD59-A6C34878D82A}">
                    <a16:rowId xmlns:a16="http://schemas.microsoft.com/office/drawing/2014/main" val="1607283505"/>
                  </a:ext>
                </a:extLst>
              </a:tr>
              <a:tr h="370840">
                <a:tc>
                  <a:txBody>
                    <a:bodyPr/>
                    <a:lstStyle/>
                    <a:p>
                      <a:pPr algn="ctr"/>
                      <a:r>
                        <a:rPr lang="en-US" dirty="0"/>
                        <a:t>X</a:t>
                      </a:r>
                    </a:p>
                  </a:txBody>
                  <a:tcPr/>
                </a:tc>
                <a:tc>
                  <a:txBody>
                    <a:bodyPr/>
                    <a:lstStyle/>
                    <a:p>
                      <a:pPr algn="ctr"/>
                      <a:endParaRPr lang="en-US"/>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10</a:t>
                      </a:r>
                    </a:p>
                  </a:txBody>
                  <a:tcPr/>
                </a:tc>
                <a:extLst>
                  <a:ext uri="{0D108BD9-81ED-4DB2-BD59-A6C34878D82A}">
                    <a16:rowId xmlns:a16="http://schemas.microsoft.com/office/drawing/2014/main" val="4079411853"/>
                  </a:ext>
                </a:extLst>
              </a:tr>
              <a:tr h="370840">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9</a:t>
                      </a:r>
                    </a:p>
                  </a:txBody>
                  <a:tcPr/>
                </a:tc>
                <a:extLst>
                  <a:ext uri="{0D108BD9-81ED-4DB2-BD59-A6C34878D82A}">
                    <a16:rowId xmlns:a16="http://schemas.microsoft.com/office/drawing/2014/main" val="4038683849"/>
                  </a:ext>
                </a:extLst>
              </a:tr>
              <a:tr h="370840">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10</a:t>
                      </a:r>
                    </a:p>
                  </a:txBody>
                  <a:tcPr/>
                </a:tc>
                <a:extLst>
                  <a:ext uri="{0D108BD9-81ED-4DB2-BD59-A6C34878D82A}">
                    <a16:rowId xmlns:a16="http://schemas.microsoft.com/office/drawing/2014/main" val="3851272659"/>
                  </a:ext>
                </a:extLst>
              </a:tr>
              <a:tr h="370840">
                <a:tc>
                  <a:txBody>
                    <a:bodyPr/>
                    <a:lstStyle/>
                    <a:p>
                      <a:pPr algn="ctr"/>
                      <a:endParaRPr lang="en-US" dirty="0"/>
                    </a:p>
                  </a:txBody>
                  <a:tcPr/>
                </a:tc>
                <a:tc>
                  <a:txBody>
                    <a:bodyPr/>
                    <a:lstStyle/>
                    <a:p>
                      <a:pPr algn="ctr"/>
                      <a:r>
                        <a:rPr lang="en-US" dirty="0"/>
                        <a:t>X</a:t>
                      </a:r>
                    </a:p>
                  </a:txBody>
                  <a:tcPr/>
                </a:tc>
                <a:tc>
                  <a:txBody>
                    <a:bodyPr/>
                    <a:lstStyle/>
                    <a:p>
                      <a:pPr algn="ctr"/>
                      <a:endParaRPr lang="en-US"/>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11</a:t>
                      </a:r>
                    </a:p>
                  </a:txBody>
                  <a:tcPr/>
                </a:tc>
                <a:extLst>
                  <a:ext uri="{0D108BD9-81ED-4DB2-BD59-A6C34878D82A}">
                    <a16:rowId xmlns:a16="http://schemas.microsoft.com/office/drawing/2014/main" val="2339607396"/>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X</a:t>
                      </a:r>
                    </a:p>
                  </a:txBody>
                  <a:tcPr/>
                </a:tc>
                <a:tc>
                  <a:txBody>
                    <a:bodyPr/>
                    <a:lstStyle/>
                    <a:p>
                      <a:pPr algn="ctr"/>
                      <a:r>
                        <a:rPr lang="en-US" dirty="0"/>
                        <a:t>12</a:t>
                      </a:r>
                    </a:p>
                  </a:txBody>
                  <a:tcPr/>
                </a:tc>
                <a:extLst>
                  <a:ext uri="{0D108BD9-81ED-4DB2-BD59-A6C34878D82A}">
                    <a16:rowId xmlns:a16="http://schemas.microsoft.com/office/drawing/2014/main" val="3747670737"/>
                  </a:ext>
                </a:extLst>
              </a:tr>
            </a:tbl>
          </a:graphicData>
        </a:graphic>
      </p:graphicFrame>
    </p:spTree>
    <p:extLst>
      <p:ext uri="{BB962C8B-B14F-4D97-AF65-F5344CB8AC3E}">
        <p14:creationId xmlns:p14="http://schemas.microsoft.com/office/powerpoint/2010/main" val="3300571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do this one by hand?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0416627"/>
              </p:ext>
            </p:extLst>
          </p:nvPr>
        </p:nvGraphicFramePr>
        <p:xfrm>
          <a:off x="142240" y="1825625"/>
          <a:ext cx="11694160" cy="741680"/>
        </p:xfrm>
        <a:graphic>
          <a:graphicData uri="http://schemas.openxmlformats.org/drawingml/2006/table">
            <a:tbl>
              <a:tblPr firstRow="1" bandRow="1">
                <a:tableStyleId>{5C22544A-7EE6-4342-B048-85BDC9FD1C3A}</a:tableStyleId>
              </a:tblPr>
              <a:tblGrid>
                <a:gridCol w="1169416">
                  <a:extLst>
                    <a:ext uri="{9D8B030D-6E8A-4147-A177-3AD203B41FA5}">
                      <a16:colId xmlns:a16="http://schemas.microsoft.com/office/drawing/2014/main" val="2130220337"/>
                    </a:ext>
                  </a:extLst>
                </a:gridCol>
                <a:gridCol w="1169416">
                  <a:extLst>
                    <a:ext uri="{9D8B030D-6E8A-4147-A177-3AD203B41FA5}">
                      <a16:colId xmlns:a16="http://schemas.microsoft.com/office/drawing/2014/main" val="278869695"/>
                    </a:ext>
                  </a:extLst>
                </a:gridCol>
                <a:gridCol w="1169416">
                  <a:extLst>
                    <a:ext uri="{9D8B030D-6E8A-4147-A177-3AD203B41FA5}">
                      <a16:colId xmlns:a16="http://schemas.microsoft.com/office/drawing/2014/main" val="1052688422"/>
                    </a:ext>
                  </a:extLst>
                </a:gridCol>
                <a:gridCol w="1169416">
                  <a:extLst>
                    <a:ext uri="{9D8B030D-6E8A-4147-A177-3AD203B41FA5}">
                      <a16:colId xmlns:a16="http://schemas.microsoft.com/office/drawing/2014/main" val="3672327753"/>
                    </a:ext>
                  </a:extLst>
                </a:gridCol>
                <a:gridCol w="1169416">
                  <a:extLst>
                    <a:ext uri="{9D8B030D-6E8A-4147-A177-3AD203B41FA5}">
                      <a16:colId xmlns:a16="http://schemas.microsoft.com/office/drawing/2014/main" val="4131252139"/>
                    </a:ext>
                  </a:extLst>
                </a:gridCol>
                <a:gridCol w="1169416">
                  <a:extLst>
                    <a:ext uri="{9D8B030D-6E8A-4147-A177-3AD203B41FA5}">
                      <a16:colId xmlns:a16="http://schemas.microsoft.com/office/drawing/2014/main" val="3245915519"/>
                    </a:ext>
                  </a:extLst>
                </a:gridCol>
                <a:gridCol w="1169416">
                  <a:extLst>
                    <a:ext uri="{9D8B030D-6E8A-4147-A177-3AD203B41FA5}">
                      <a16:colId xmlns:a16="http://schemas.microsoft.com/office/drawing/2014/main" val="1945358289"/>
                    </a:ext>
                  </a:extLst>
                </a:gridCol>
                <a:gridCol w="1169416">
                  <a:extLst>
                    <a:ext uri="{9D8B030D-6E8A-4147-A177-3AD203B41FA5}">
                      <a16:colId xmlns:a16="http://schemas.microsoft.com/office/drawing/2014/main" val="4030128948"/>
                    </a:ext>
                  </a:extLst>
                </a:gridCol>
                <a:gridCol w="1169416">
                  <a:extLst>
                    <a:ext uri="{9D8B030D-6E8A-4147-A177-3AD203B41FA5}">
                      <a16:colId xmlns:a16="http://schemas.microsoft.com/office/drawing/2014/main" val="2511030970"/>
                    </a:ext>
                  </a:extLst>
                </a:gridCol>
                <a:gridCol w="1169416">
                  <a:extLst>
                    <a:ext uri="{9D8B030D-6E8A-4147-A177-3AD203B41FA5}">
                      <a16:colId xmlns:a16="http://schemas.microsoft.com/office/drawing/2014/main" val="3266391953"/>
                    </a:ext>
                  </a:extLst>
                </a:gridCol>
              </a:tblGrid>
              <a:tr h="370840">
                <a:tc>
                  <a:txBody>
                    <a:bodyPr/>
                    <a:lstStyle/>
                    <a:p>
                      <a:r>
                        <a:rPr lang="en-US" dirty="0"/>
                        <a:t>Airplane 1</a:t>
                      </a:r>
                    </a:p>
                  </a:txBody>
                  <a:tcPr/>
                </a:tc>
                <a:tc>
                  <a:txBody>
                    <a:bodyPr/>
                    <a:lstStyle/>
                    <a:p>
                      <a:r>
                        <a:rPr lang="en-US" dirty="0"/>
                        <a:t>1</a:t>
                      </a:r>
                    </a:p>
                  </a:txBody>
                  <a:tcPr/>
                </a:tc>
                <a:tc>
                  <a:txBody>
                    <a:bodyPr/>
                    <a:lstStyle/>
                    <a:p>
                      <a:r>
                        <a:rPr lang="en-US" dirty="0"/>
                        <a:t>5</a:t>
                      </a:r>
                    </a:p>
                  </a:txBody>
                  <a:tcPr/>
                </a:tc>
                <a:tc>
                  <a:txBody>
                    <a:bodyPr/>
                    <a:lstStyle/>
                    <a:p>
                      <a:r>
                        <a:rPr lang="en-US" dirty="0"/>
                        <a:t>5</a:t>
                      </a:r>
                    </a:p>
                  </a:txBody>
                  <a:tcPr/>
                </a:tc>
                <a:tc>
                  <a:txBody>
                    <a:bodyPr/>
                    <a:lstStyle/>
                    <a:p>
                      <a:r>
                        <a:rPr lang="en-US" dirty="0"/>
                        <a:t>8</a:t>
                      </a:r>
                    </a:p>
                  </a:txBody>
                  <a:tcPr/>
                </a:tc>
                <a:tc>
                  <a:txBody>
                    <a:bodyPr/>
                    <a:lstStyle/>
                    <a:p>
                      <a:r>
                        <a:rPr lang="en-US" dirty="0"/>
                        <a:t>12</a:t>
                      </a:r>
                    </a:p>
                  </a:txBody>
                  <a:tcPr/>
                </a:tc>
                <a:tc>
                  <a:txBody>
                    <a:bodyPr/>
                    <a:lstStyle/>
                    <a:p>
                      <a:r>
                        <a:rPr lang="en-US" dirty="0"/>
                        <a:t>20</a:t>
                      </a:r>
                    </a:p>
                  </a:txBody>
                  <a:tcPr/>
                </a:tc>
                <a:tc>
                  <a:txBody>
                    <a:bodyPr/>
                    <a:lstStyle/>
                    <a:p>
                      <a:r>
                        <a:rPr lang="en-US" dirty="0"/>
                        <a:t>22</a:t>
                      </a:r>
                    </a:p>
                  </a:txBody>
                  <a:tcPr/>
                </a:tc>
                <a:tc>
                  <a:txBody>
                    <a:bodyPr/>
                    <a:lstStyle/>
                    <a:p>
                      <a:r>
                        <a:rPr lang="en-US" dirty="0"/>
                        <a:t>23</a:t>
                      </a:r>
                    </a:p>
                  </a:txBody>
                  <a:tcPr/>
                </a:tc>
                <a:tc>
                  <a:txBody>
                    <a:bodyPr/>
                    <a:lstStyle/>
                    <a:p>
                      <a:r>
                        <a:rPr lang="en-US" dirty="0"/>
                        <a:t>25</a:t>
                      </a:r>
                    </a:p>
                  </a:txBody>
                  <a:tcPr/>
                </a:tc>
                <a:extLst>
                  <a:ext uri="{0D108BD9-81ED-4DB2-BD59-A6C34878D82A}">
                    <a16:rowId xmlns:a16="http://schemas.microsoft.com/office/drawing/2014/main" val="2235797427"/>
                  </a:ext>
                </a:extLst>
              </a:tr>
              <a:tr h="370840">
                <a:tc>
                  <a:txBody>
                    <a:bodyPr/>
                    <a:lstStyle/>
                    <a:p>
                      <a:r>
                        <a:rPr lang="en-US" dirty="0"/>
                        <a:t>Airplane</a:t>
                      </a:r>
                      <a:r>
                        <a:rPr lang="en-US" baseline="0" dirty="0"/>
                        <a:t> 2</a:t>
                      </a:r>
                      <a:endParaRPr lang="en-US" dirty="0"/>
                    </a:p>
                  </a:txBody>
                  <a:tcPr/>
                </a:tc>
                <a:tc>
                  <a:txBody>
                    <a:bodyPr/>
                    <a:lstStyle/>
                    <a:p>
                      <a:r>
                        <a:rPr lang="en-US" dirty="0"/>
                        <a:t>30</a:t>
                      </a:r>
                    </a:p>
                  </a:txBody>
                  <a:tcPr/>
                </a:tc>
                <a:tc>
                  <a:txBody>
                    <a:bodyPr/>
                    <a:lstStyle/>
                    <a:p>
                      <a:r>
                        <a:rPr lang="en-US" dirty="0"/>
                        <a:t>50</a:t>
                      </a:r>
                    </a:p>
                  </a:txBody>
                  <a:tcPr/>
                </a:tc>
                <a:tc>
                  <a:txBody>
                    <a:bodyPr/>
                    <a:lstStyle/>
                    <a:p>
                      <a:r>
                        <a:rPr lang="en-US" dirty="0"/>
                        <a:t>88</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106186066"/>
                  </a:ext>
                </a:extLst>
              </a:tr>
            </a:tbl>
          </a:graphicData>
        </a:graphic>
      </p:graphicFrame>
    </p:spTree>
    <p:extLst>
      <p:ext uri="{BB962C8B-B14F-4D97-AF65-F5344CB8AC3E}">
        <p14:creationId xmlns:p14="http://schemas.microsoft.com/office/powerpoint/2010/main" val="4129018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70FCC-C5E3-475B-9858-4EA652BC84C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4940508-5219-46C9-A4E2-FDF647843461}"/>
              </a:ext>
            </a:extLst>
          </p:cNvPr>
          <p:cNvPicPr>
            <a:picLocks noGrp="1" noChangeAspect="1"/>
          </p:cNvPicPr>
          <p:nvPr>
            <p:ph idx="1"/>
          </p:nvPr>
        </p:nvPicPr>
        <p:blipFill>
          <a:blip r:embed="rId3"/>
          <a:stretch>
            <a:fillRect/>
          </a:stretch>
        </p:blipFill>
        <p:spPr>
          <a:xfrm>
            <a:off x="241809" y="137652"/>
            <a:ext cx="9944409" cy="6563100"/>
          </a:xfrm>
          <a:prstGeom prst="rect">
            <a:avLst/>
          </a:prstGeom>
        </p:spPr>
      </p:pic>
    </p:spTree>
    <p:extLst>
      <p:ext uri="{BB962C8B-B14F-4D97-AF65-F5344CB8AC3E}">
        <p14:creationId xmlns:p14="http://schemas.microsoft.com/office/powerpoint/2010/main" val="3464989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79E49-E743-4D9D-A5A8-30C91927D4D1}"/>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998DC23B-FB99-4BA9-B06B-4AD32DA2B52E}"/>
              </a:ext>
            </a:extLst>
          </p:cNvPr>
          <p:cNvSpPr>
            <a:spLocks noGrp="1"/>
          </p:cNvSpPr>
          <p:nvPr>
            <p:ph idx="1"/>
          </p:nvPr>
        </p:nvSpPr>
        <p:spPr/>
        <p:txBody>
          <a:bodyPr/>
          <a:lstStyle/>
          <a:p>
            <a:r>
              <a:rPr lang="en-US" dirty="0"/>
              <a:t>Chapter 14</a:t>
            </a:r>
          </a:p>
          <a:p>
            <a:pPr lvl="1"/>
            <a:r>
              <a:rPr lang="en-US" dirty="0"/>
              <a:t>Practice calculating the p-value for the Wilcoxon rank-sum test by hand. You will turn in your solution to one such problem of your choice.</a:t>
            </a:r>
          </a:p>
        </p:txBody>
      </p:sp>
    </p:spTree>
    <p:extLst>
      <p:ext uri="{BB962C8B-B14F-4D97-AF65-F5344CB8AC3E}">
        <p14:creationId xmlns:p14="http://schemas.microsoft.com/office/powerpoint/2010/main" val="1134697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Randomization test</a:t>
            </a:r>
          </a:p>
        </p:txBody>
      </p:sp>
      <p:sp>
        <p:nvSpPr>
          <p:cNvPr id="3" name="Content Placeholder 2"/>
          <p:cNvSpPr>
            <a:spLocks noGrp="1"/>
          </p:cNvSpPr>
          <p:nvPr>
            <p:ph idx="1"/>
          </p:nvPr>
        </p:nvSpPr>
        <p:spPr/>
        <p:txBody>
          <a:bodyPr/>
          <a:lstStyle/>
          <a:p>
            <a:r>
              <a:rPr lang="en-US" dirty="0"/>
              <a:t>Also called a permutation test.</a:t>
            </a:r>
          </a:p>
          <a:p>
            <a:r>
              <a:rPr lang="en-US" dirty="0"/>
              <a:t>It is more of a method or principle rather than a specific test.</a:t>
            </a:r>
          </a:p>
          <a:p>
            <a:r>
              <a:rPr lang="en-US" dirty="0"/>
              <a:t>We’ll look at a simple (fake) example, and then we’ll look at a real (and very awesome) example.</a:t>
            </a:r>
          </a:p>
        </p:txBody>
      </p:sp>
    </p:spTree>
    <p:extLst>
      <p:ext uri="{BB962C8B-B14F-4D97-AF65-F5344CB8AC3E}">
        <p14:creationId xmlns:p14="http://schemas.microsoft.com/office/powerpoint/2010/main" val="184167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salary information for statistics</a:t>
            </a:r>
          </a:p>
        </p:txBody>
      </p:sp>
      <p:sp>
        <p:nvSpPr>
          <p:cNvPr id="3" name="Content Placeholder 2"/>
          <p:cNvSpPr>
            <a:spLocks noGrp="1"/>
          </p:cNvSpPr>
          <p:nvPr>
            <p:ph idx="1"/>
          </p:nvPr>
        </p:nvSpPr>
        <p:spPr/>
        <p:txBody>
          <a:bodyPr/>
          <a:lstStyle/>
          <a:p>
            <a:r>
              <a:rPr lang="en-US" dirty="0">
                <a:hlinkClick r:id="rId2"/>
              </a:rPr>
              <a:t>http://www.amstat.org/ASA/Your-Career/Salary-Information.aspx</a:t>
            </a:r>
            <a:endParaRPr lang="en-US" dirty="0"/>
          </a:p>
        </p:txBody>
      </p:sp>
    </p:spTree>
    <p:extLst>
      <p:ext uri="{BB962C8B-B14F-4D97-AF65-F5344CB8AC3E}">
        <p14:creationId xmlns:p14="http://schemas.microsoft.com/office/powerpoint/2010/main" val="21607851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Randomization test</a:t>
            </a:r>
            <a:br>
              <a:rPr lang="en-US" dirty="0"/>
            </a:br>
            <a:r>
              <a:rPr lang="en-US" sz="3600" dirty="0"/>
              <a:t>Choose a test statistic</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4188749671"/>
              </p:ext>
            </p:extLst>
          </p:nvPr>
        </p:nvGraphicFramePr>
        <p:xfrm>
          <a:off x="838200" y="1825625"/>
          <a:ext cx="10515600" cy="2895600"/>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val="2878897138"/>
                    </a:ext>
                  </a:extLst>
                </a:gridCol>
                <a:gridCol w="3505200">
                  <a:extLst>
                    <a:ext uri="{9D8B030D-6E8A-4147-A177-3AD203B41FA5}">
                      <a16:colId xmlns:a16="http://schemas.microsoft.com/office/drawing/2014/main" val="2577741057"/>
                    </a:ext>
                  </a:extLst>
                </a:gridCol>
                <a:gridCol w="3505200">
                  <a:extLst>
                    <a:ext uri="{9D8B030D-6E8A-4147-A177-3AD203B41FA5}">
                      <a16:colId xmlns:a16="http://schemas.microsoft.com/office/drawing/2014/main" val="1557256049"/>
                    </a:ext>
                  </a:extLst>
                </a:gridCol>
              </a:tblGrid>
              <a:tr h="370840">
                <a:tc>
                  <a:txBody>
                    <a:bodyPr/>
                    <a:lstStyle/>
                    <a:p>
                      <a:pPr algn="ctr"/>
                      <a:r>
                        <a:rPr lang="en-US" sz="3200" dirty="0"/>
                        <a:t>Subject</a:t>
                      </a:r>
                    </a:p>
                  </a:txBody>
                  <a:tcPr/>
                </a:tc>
                <a:tc>
                  <a:txBody>
                    <a:bodyPr/>
                    <a:lstStyle/>
                    <a:p>
                      <a:pPr algn="ctr"/>
                      <a:r>
                        <a:rPr lang="en-US" sz="3200" dirty="0"/>
                        <a:t>Treatment</a:t>
                      </a:r>
                    </a:p>
                  </a:txBody>
                  <a:tcPr/>
                </a:tc>
                <a:tc>
                  <a:txBody>
                    <a:bodyPr/>
                    <a:lstStyle/>
                    <a:p>
                      <a:pPr algn="ctr"/>
                      <a:r>
                        <a:rPr lang="en-US" sz="3200" dirty="0"/>
                        <a:t>IQ score</a:t>
                      </a:r>
                    </a:p>
                  </a:txBody>
                  <a:tcPr/>
                </a:tc>
                <a:extLst>
                  <a:ext uri="{0D108BD9-81ED-4DB2-BD59-A6C34878D82A}">
                    <a16:rowId xmlns:a16="http://schemas.microsoft.com/office/drawing/2014/main" val="1265060106"/>
                  </a:ext>
                </a:extLst>
              </a:tr>
              <a:tr h="370840">
                <a:tc>
                  <a:txBody>
                    <a:bodyPr/>
                    <a:lstStyle/>
                    <a:p>
                      <a:pPr algn="ctr"/>
                      <a:r>
                        <a:rPr lang="en-US" sz="3200" dirty="0"/>
                        <a:t>1</a:t>
                      </a:r>
                    </a:p>
                  </a:txBody>
                  <a:tcPr/>
                </a:tc>
                <a:tc>
                  <a:txBody>
                    <a:bodyPr/>
                    <a:lstStyle/>
                    <a:p>
                      <a:pPr algn="ctr"/>
                      <a:r>
                        <a:rPr lang="en-US" sz="3200" dirty="0"/>
                        <a:t>Placebo</a:t>
                      </a:r>
                    </a:p>
                  </a:txBody>
                  <a:tcPr/>
                </a:tc>
                <a:tc>
                  <a:txBody>
                    <a:bodyPr/>
                    <a:lstStyle/>
                    <a:p>
                      <a:pPr algn="ctr"/>
                      <a:r>
                        <a:rPr lang="en-US" sz="3200" dirty="0"/>
                        <a:t>96</a:t>
                      </a:r>
                    </a:p>
                  </a:txBody>
                  <a:tcPr/>
                </a:tc>
                <a:extLst>
                  <a:ext uri="{0D108BD9-81ED-4DB2-BD59-A6C34878D82A}">
                    <a16:rowId xmlns:a16="http://schemas.microsoft.com/office/drawing/2014/main" val="4119004237"/>
                  </a:ext>
                </a:extLst>
              </a:tr>
              <a:tr h="370840">
                <a:tc>
                  <a:txBody>
                    <a:bodyPr/>
                    <a:lstStyle/>
                    <a:p>
                      <a:pPr algn="ctr"/>
                      <a:r>
                        <a:rPr lang="en-US" sz="3200" dirty="0"/>
                        <a:t>2</a:t>
                      </a:r>
                    </a:p>
                  </a:txBody>
                  <a:tcPr/>
                </a:tc>
                <a:tc>
                  <a:txBody>
                    <a:bodyPr/>
                    <a:lstStyle/>
                    <a:p>
                      <a:pPr algn="ctr"/>
                      <a:r>
                        <a:rPr lang="en-US" sz="3200" dirty="0"/>
                        <a:t>Placebo</a:t>
                      </a:r>
                    </a:p>
                  </a:txBody>
                  <a:tcPr/>
                </a:tc>
                <a:tc>
                  <a:txBody>
                    <a:bodyPr/>
                    <a:lstStyle/>
                    <a:p>
                      <a:pPr algn="ctr"/>
                      <a:r>
                        <a:rPr lang="en-US" sz="3200" dirty="0"/>
                        <a:t>102</a:t>
                      </a:r>
                    </a:p>
                  </a:txBody>
                  <a:tcPr/>
                </a:tc>
                <a:extLst>
                  <a:ext uri="{0D108BD9-81ED-4DB2-BD59-A6C34878D82A}">
                    <a16:rowId xmlns:a16="http://schemas.microsoft.com/office/drawing/2014/main" val="2593163677"/>
                  </a:ext>
                </a:extLst>
              </a:tr>
              <a:tr h="370840">
                <a:tc>
                  <a:txBody>
                    <a:bodyPr/>
                    <a:lstStyle/>
                    <a:p>
                      <a:pPr algn="ctr"/>
                      <a:r>
                        <a:rPr lang="en-US" sz="3200" dirty="0"/>
                        <a:t>3</a:t>
                      </a:r>
                    </a:p>
                  </a:txBody>
                  <a:tcPr/>
                </a:tc>
                <a:tc>
                  <a:txBody>
                    <a:bodyPr/>
                    <a:lstStyle/>
                    <a:p>
                      <a:pPr algn="ctr"/>
                      <a:r>
                        <a:rPr lang="en-US" sz="3200" dirty="0"/>
                        <a:t>NZT</a:t>
                      </a:r>
                    </a:p>
                  </a:txBody>
                  <a:tcPr/>
                </a:tc>
                <a:tc>
                  <a:txBody>
                    <a:bodyPr/>
                    <a:lstStyle/>
                    <a:p>
                      <a:pPr algn="ctr"/>
                      <a:r>
                        <a:rPr lang="en-US" sz="3200" dirty="0"/>
                        <a:t>118</a:t>
                      </a:r>
                    </a:p>
                  </a:txBody>
                  <a:tcPr/>
                </a:tc>
                <a:extLst>
                  <a:ext uri="{0D108BD9-81ED-4DB2-BD59-A6C34878D82A}">
                    <a16:rowId xmlns:a16="http://schemas.microsoft.com/office/drawing/2014/main" val="848971625"/>
                  </a:ext>
                </a:extLst>
              </a:tr>
              <a:tr h="370840">
                <a:tc>
                  <a:txBody>
                    <a:bodyPr/>
                    <a:lstStyle/>
                    <a:p>
                      <a:pPr algn="ctr"/>
                      <a:r>
                        <a:rPr lang="en-US" sz="3200" dirty="0"/>
                        <a:t>4</a:t>
                      </a:r>
                    </a:p>
                  </a:txBody>
                  <a:tcPr/>
                </a:tc>
                <a:tc>
                  <a:txBody>
                    <a:bodyPr/>
                    <a:lstStyle/>
                    <a:p>
                      <a:pPr algn="ctr"/>
                      <a:r>
                        <a:rPr lang="en-US" sz="3200" dirty="0"/>
                        <a:t>NZT</a:t>
                      </a:r>
                    </a:p>
                  </a:txBody>
                  <a:tcPr/>
                </a:tc>
                <a:tc>
                  <a:txBody>
                    <a:bodyPr/>
                    <a:lstStyle/>
                    <a:p>
                      <a:pPr algn="ctr"/>
                      <a:r>
                        <a:rPr lang="en-US" sz="3200" dirty="0"/>
                        <a:t>112</a:t>
                      </a:r>
                    </a:p>
                  </a:txBody>
                  <a:tcPr/>
                </a:tc>
                <a:extLst>
                  <a:ext uri="{0D108BD9-81ED-4DB2-BD59-A6C34878D82A}">
                    <a16:rowId xmlns:a16="http://schemas.microsoft.com/office/drawing/2014/main" val="3001981480"/>
                  </a:ext>
                </a:extLst>
              </a:tr>
            </a:tbl>
          </a:graphicData>
        </a:graphic>
      </p:graphicFrame>
    </p:spTree>
    <p:extLst>
      <p:ext uri="{BB962C8B-B14F-4D97-AF65-F5344CB8AC3E}">
        <p14:creationId xmlns:p14="http://schemas.microsoft.com/office/powerpoint/2010/main" val="20773635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Permutation test</a:t>
            </a:r>
          </a:p>
        </p:txBody>
      </p:sp>
      <p:sp>
        <p:nvSpPr>
          <p:cNvPr id="3" name="Content Placeholder 2"/>
          <p:cNvSpPr>
            <a:spLocks noGrp="1"/>
          </p:cNvSpPr>
          <p:nvPr>
            <p:ph idx="1"/>
          </p:nvPr>
        </p:nvSpPr>
        <p:spPr/>
        <p:txBody>
          <a:bodyPr/>
          <a:lstStyle/>
          <a:p>
            <a:r>
              <a:rPr lang="en-US" dirty="0"/>
              <a:t>Write down every permutation of the treatments (explanatory variable).</a:t>
            </a:r>
          </a:p>
          <a:p>
            <a:pPr lvl="1"/>
            <a:r>
              <a:rPr lang="en-US" dirty="0"/>
              <a:t>How many permutations are there?</a:t>
            </a:r>
          </a:p>
          <a:p>
            <a:r>
              <a:rPr lang="en-US" dirty="0"/>
              <a:t>Compute the test statistic for each permutation.</a:t>
            </a:r>
          </a:p>
          <a:p>
            <a:r>
              <a:rPr lang="en-US" dirty="0"/>
              <a:t>For a one-sided alternative (NZT improves IQ), compute the p-value.</a:t>
            </a:r>
          </a:p>
          <a:p>
            <a:endParaRPr lang="en-US" dirty="0"/>
          </a:p>
        </p:txBody>
      </p:sp>
    </p:spTree>
    <p:extLst>
      <p:ext uri="{BB962C8B-B14F-4D97-AF65-F5344CB8AC3E}">
        <p14:creationId xmlns:p14="http://schemas.microsoft.com/office/powerpoint/2010/main" val="4379130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Hydrocephalus</a:t>
            </a:r>
          </a:p>
        </p:txBody>
      </p:sp>
      <p:sp>
        <p:nvSpPr>
          <p:cNvPr id="6" name="Content Placeholder 5"/>
          <p:cNvSpPr>
            <a:spLocks noGrp="1"/>
          </p:cNvSpPr>
          <p:nvPr>
            <p:ph idx="1"/>
          </p:nvPr>
        </p:nvSpPr>
        <p:spPr>
          <a:xfrm>
            <a:off x="2152650" y="2226469"/>
            <a:ext cx="3710594" cy="3263504"/>
          </a:xfrm>
        </p:spPr>
        <p:txBody>
          <a:bodyPr>
            <a:normAutofit/>
          </a:bodyPr>
          <a:lstStyle/>
          <a:p>
            <a:pPr marL="0" indent="0">
              <a:buNone/>
            </a:pPr>
            <a:r>
              <a:rPr lang="en-US" dirty="0"/>
              <a:t>“Water on the brain”</a:t>
            </a:r>
          </a:p>
          <a:p>
            <a:r>
              <a:rPr lang="en-US" dirty="0"/>
              <a:t>Too much cerebrospinal fluid (CSF) in the ventricles of the brain → increase in intracranial pressure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5506" y="2226469"/>
            <a:ext cx="3286125" cy="2857500"/>
          </a:xfrm>
          <a:prstGeom prst="rect">
            <a:avLst/>
          </a:prstGeom>
        </p:spPr>
      </p:pic>
    </p:spTree>
    <p:extLst>
      <p:ext uri="{BB962C8B-B14F-4D97-AF65-F5344CB8AC3E}">
        <p14:creationId xmlns:p14="http://schemas.microsoft.com/office/powerpoint/2010/main" val="41078196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Hydrocephalus</a:t>
            </a:r>
          </a:p>
        </p:txBody>
      </p:sp>
      <p:sp>
        <p:nvSpPr>
          <p:cNvPr id="3" name="Content Placeholder 2"/>
          <p:cNvSpPr>
            <a:spLocks noGrp="1"/>
          </p:cNvSpPr>
          <p:nvPr>
            <p:ph idx="1"/>
          </p:nvPr>
        </p:nvSpPr>
        <p:spPr/>
        <p:txBody>
          <a:bodyPr/>
          <a:lstStyle/>
          <a:p>
            <a:pPr marL="0" indent="0">
              <a:buNone/>
            </a:pPr>
            <a:r>
              <a:rPr lang="en-US" dirty="0"/>
              <a:t>Current methods of treatment</a:t>
            </a:r>
          </a:p>
          <a:p>
            <a:pPr lvl="1"/>
            <a:r>
              <a:rPr lang="en-US" dirty="0"/>
              <a:t>Temporary devices</a:t>
            </a:r>
          </a:p>
          <a:p>
            <a:pPr lvl="1"/>
            <a:r>
              <a:rPr lang="en-US" dirty="0"/>
              <a:t>Shunt</a:t>
            </a:r>
          </a:p>
          <a:p>
            <a:pPr lvl="1"/>
            <a:r>
              <a:rPr lang="en-US" dirty="0"/>
              <a:t>Endoscopic Third Ventriculostomy (ETV)</a:t>
            </a:r>
          </a:p>
          <a:p>
            <a:pPr lvl="2"/>
            <a:r>
              <a:rPr lang="en-US" dirty="0"/>
              <a:t>With and without Choroid Plexus Cauterization (CPC)</a:t>
            </a:r>
          </a:p>
        </p:txBody>
      </p:sp>
    </p:spTree>
    <p:extLst>
      <p:ext uri="{BB962C8B-B14F-4D97-AF65-F5344CB8AC3E}">
        <p14:creationId xmlns:p14="http://schemas.microsoft.com/office/powerpoint/2010/main" val="35685547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Shunt</a:t>
            </a:r>
          </a:p>
        </p:txBody>
      </p:sp>
      <p:sp>
        <p:nvSpPr>
          <p:cNvPr id="3" name="Content Placeholder 2"/>
          <p:cNvSpPr>
            <a:spLocks noGrp="1"/>
          </p:cNvSpPr>
          <p:nvPr>
            <p:ph idx="1"/>
          </p:nvPr>
        </p:nvSpPr>
        <p:spPr>
          <a:xfrm>
            <a:off x="2152651" y="2226468"/>
            <a:ext cx="3922568" cy="2147066"/>
          </a:xfrm>
        </p:spPr>
        <p:txBody>
          <a:bodyPr>
            <a:normAutofit/>
          </a:bodyPr>
          <a:lstStyle/>
          <a:p>
            <a:pPr marL="0" indent="0">
              <a:buNone/>
            </a:pPr>
            <a:r>
              <a:rPr lang="en-US" dirty="0"/>
              <a:t>A tube that drains CSF from the ventricles to another part of the body for absorption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877" y="1315093"/>
            <a:ext cx="5914887" cy="5140320"/>
          </a:xfrm>
          <a:prstGeom prst="rect">
            <a:avLst/>
          </a:prstGeom>
        </p:spPr>
      </p:pic>
      <p:sp>
        <p:nvSpPr>
          <p:cNvPr id="5" name="TextBox 4"/>
          <p:cNvSpPr txBox="1"/>
          <p:nvPr/>
        </p:nvSpPr>
        <p:spPr>
          <a:xfrm>
            <a:off x="2152651" y="5449908"/>
            <a:ext cx="7831095" cy="300082"/>
          </a:xfrm>
          <a:prstGeom prst="rect">
            <a:avLst/>
          </a:prstGeom>
          <a:noFill/>
        </p:spPr>
        <p:txBody>
          <a:bodyPr wrap="square" rtlCol="0">
            <a:spAutoFit/>
          </a:bodyPr>
          <a:lstStyle/>
          <a:p>
            <a:r>
              <a:rPr lang="en-US" sz="1350" dirty="0"/>
              <a:t>http://hydrocephalus.yolasite.com/hydrocephalus.php</a:t>
            </a:r>
          </a:p>
        </p:txBody>
      </p:sp>
    </p:spTree>
    <p:extLst>
      <p:ext uri="{BB962C8B-B14F-4D97-AF65-F5344CB8AC3E}">
        <p14:creationId xmlns:p14="http://schemas.microsoft.com/office/powerpoint/2010/main" val="16610998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Endoscopic Third Ventriculostomy (ETV)</a:t>
            </a:r>
          </a:p>
        </p:txBody>
      </p:sp>
      <p:sp>
        <p:nvSpPr>
          <p:cNvPr id="3" name="Content Placeholder 2"/>
          <p:cNvSpPr>
            <a:spLocks noGrp="1"/>
          </p:cNvSpPr>
          <p:nvPr>
            <p:ph idx="1"/>
          </p:nvPr>
        </p:nvSpPr>
        <p:spPr>
          <a:xfrm>
            <a:off x="2152651" y="2226470"/>
            <a:ext cx="3922568" cy="2760912"/>
          </a:xfrm>
        </p:spPr>
        <p:txBody>
          <a:bodyPr>
            <a:normAutofit/>
          </a:bodyPr>
          <a:lstStyle/>
          <a:p>
            <a:pPr marL="0" indent="0">
              <a:buNone/>
            </a:pPr>
            <a:r>
              <a:rPr lang="en-US" dirty="0"/>
              <a:t>A small hole at the floor of the third ventricle to allow for alternative flow and absorption of CSF</a:t>
            </a:r>
            <a:endParaRPr lang="en-US" dirty="0">
              <a:solidFill>
                <a:srgbClr val="FF0000"/>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8421" y="2125266"/>
            <a:ext cx="4789732" cy="4624268"/>
          </a:xfrm>
          <a:prstGeom prst="rect">
            <a:avLst/>
          </a:prstGeom>
        </p:spPr>
      </p:pic>
      <p:sp>
        <p:nvSpPr>
          <p:cNvPr id="5" name="TextBox 4"/>
          <p:cNvSpPr txBox="1"/>
          <p:nvPr/>
        </p:nvSpPr>
        <p:spPr>
          <a:xfrm>
            <a:off x="2152651" y="5426161"/>
            <a:ext cx="7675091" cy="300082"/>
          </a:xfrm>
          <a:prstGeom prst="rect">
            <a:avLst/>
          </a:prstGeom>
          <a:noFill/>
        </p:spPr>
        <p:txBody>
          <a:bodyPr wrap="square" rtlCol="0">
            <a:spAutoFit/>
          </a:bodyPr>
          <a:lstStyle/>
          <a:p>
            <a:r>
              <a:rPr lang="en-US" sz="1350" dirty="0"/>
              <a:t>seattlechildrens.org</a:t>
            </a:r>
          </a:p>
        </p:txBody>
      </p:sp>
    </p:spTree>
    <p:extLst>
      <p:ext uri="{BB962C8B-B14F-4D97-AF65-F5344CB8AC3E}">
        <p14:creationId xmlns:p14="http://schemas.microsoft.com/office/powerpoint/2010/main" val="22158361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VINOH study</a:t>
            </a:r>
          </a:p>
        </p:txBody>
      </p:sp>
      <p:sp>
        <p:nvSpPr>
          <p:cNvPr id="3" name="Content Placeholder 2"/>
          <p:cNvSpPr>
            <a:spLocks noGrp="1"/>
          </p:cNvSpPr>
          <p:nvPr>
            <p:ph idx="1"/>
          </p:nvPr>
        </p:nvSpPr>
        <p:spPr/>
        <p:txBody>
          <a:bodyPr>
            <a:normAutofit/>
          </a:bodyPr>
          <a:lstStyle/>
          <a:p>
            <a:r>
              <a:rPr lang="en-US" dirty="0"/>
              <a:t>Objective: Evaluate the association between ventricle size and cognitive functioning 6 months after treatment for hydrocephalus.</a:t>
            </a:r>
          </a:p>
        </p:txBody>
      </p:sp>
    </p:spTree>
    <p:extLst>
      <p:ext uri="{BB962C8B-B14F-4D97-AF65-F5344CB8AC3E}">
        <p14:creationId xmlns:p14="http://schemas.microsoft.com/office/powerpoint/2010/main" val="21932003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Study Cohort</a:t>
            </a:r>
          </a:p>
        </p:txBody>
      </p:sp>
      <p:sp>
        <p:nvSpPr>
          <p:cNvPr id="3" name="Content Placeholder 2"/>
          <p:cNvSpPr>
            <a:spLocks noGrp="1"/>
          </p:cNvSpPr>
          <p:nvPr>
            <p:ph idx="1"/>
          </p:nvPr>
        </p:nvSpPr>
        <p:spPr/>
        <p:txBody>
          <a:bodyPr/>
          <a:lstStyle/>
          <a:p>
            <a:r>
              <a:rPr lang="en-US" dirty="0"/>
              <a:t>Eligibility Criteria</a:t>
            </a:r>
          </a:p>
          <a:p>
            <a:pPr lvl="1"/>
            <a:r>
              <a:rPr lang="en-US" dirty="0"/>
              <a:t>5 – 17 years old</a:t>
            </a:r>
          </a:p>
          <a:p>
            <a:pPr lvl="1"/>
            <a:r>
              <a:rPr lang="en-US" dirty="0"/>
              <a:t>Getting a shunt or ETV</a:t>
            </a:r>
          </a:p>
          <a:p>
            <a:pPr lvl="1"/>
            <a:r>
              <a:rPr lang="en-US" dirty="0"/>
              <a:t>Etc.</a:t>
            </a:r>
          </a:p>
        </p:txBody>
      </p:sp>
    </p:spTree>
    <p:extLst>
      <p:ext uri="{BB962C8B-B14F-4D97-AF65-F5344CB8AC3E}">
        <p14:creationId xmlns:p14="http://schemas.microsoft.com/office/powerpoint/2010/main" val="6979241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0" y="75559"/>
            <a:ext cx="5848350" cy="6687157"/>
          </a:xfrm>
          <a:prstGeom prst="rect">
            <a:avLst/>
          </a:prstGeom>
        </p:spPr>
      </p:pic>
    </p:spTree>
    <p:extLst>
      <p:ext uri="{BB962C8B-B14F-4D97-AF65-F5344CB8AC3E}">
        <p14:creationId xmlns:p14="http://schemas.microsoft.com/office/powerpoint/2010/main" val="2002444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primary predictor: FOR </a:t>
            </a:r>
          </a:p>
        </p:txBody>
      </p:sp>
      <p:sp>
        <p:nvSpPr>
          <p:cNvPr id="3" name="Content Placeholder 2"/>
          <p:cNvSpPr>
            <a:spLocks noGrp="1"/>
          </p:cNvSpPr>
          <p:nvPr>
            <p:ph idx="1"/>
          </p:nvPr>
        </p:nvSpPr>
        <p:spPr>
          <a:xfrm>
            <a:off x="1981200" y="1417639"/>
            <a:ext cx="3886200" cy="4525963"/>
          </a:xfrm>
        </p:spPr>
        <p:txBody>
          <a:bodyPr>
            <a:normAutofit/>
          </a:bodyPr>
          <a:lstStyle/>
          <a:p>
            <a:r>
              <a:rPr lang="en-US" dirty="0"/>
              <a:t>Measurement of ventricle size – frontal-occipital horn ratio (FOR) at 6 months post-op</a:t>
            </a:r>
          </a:p>
          <a:p>
            <a:r>
              <a:rPr lang="en-US" dirty="0"/>
              <a:t>“Average of the frontal and occipital horn width divided by the interparietal distance”</a:t>
            </a:r>
            <a:r>
              <a:rPr lang="en-US" baseline="30000" dirty="0"/>
              <a:t>2</a:t>
            </a:r>
          </a:p>
          <a:p>
            <a:r>
              <a:rPr lang="en-US" dirty="0"/>
              <a:t>(A+B)/(2C)</a:t>
            </a:r>
          </a:p>
          <a:p>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81000" contrast="-47000"/>
                    </a14:imgEffect>
                  </a14:imgLayer>
                </a14:imgProps>
              </a:ext>
            </a:extLst>
          </a:blip>
          <a:stretch>
            <a:fillRect/>
          </a:stretch>
        </p:blipFill>
        <p:spPr>
          <a:xfrm>
            <a:off x="6629402" y="1417639"/>
            <a:ext cx="2895600" cy="3663327"/>
          </a:xfrm>
          <a:prstGeom prst="rect">
            <a:avLst/>
          </a:prstGeom>
        </p:spPr>
      </p:pic>
      <p:sp>
        <p:nvSpPr>
          <p:cNvPr id="5" name="TextBox 4"/>
          <p:cNvSpPr txBox="1"/>
          <p:nvPr/>
        </p:nvSpPr>
        <p:spPr>
          <a:xfrm>
            <a:off x="6629402" y="5092887"/>
            <a:ext cx="2895600" cy="1131079"/>
          </a:xfrm>
          <a:prstGeom prst="rect">
            <a:avLst/>
          </a:prstGeom>
          <a:noFill/>
        </p:spPr>
        <p:txBody>
          <a:bodyPr wrap="square" rtlCol="0">
            <a:spAutoFit/>
          </a:bodyPr>
          <a:lstStyle/>
          <a:p>
            <a:r>
              <a:rPr lang="en-US" sz="1350" dirty="0">
                <a:hlinkClick r:id="rId5"/>
              </a:rPr>
              <a:t>http://www.ajnr.org/content/30/9/1792</a:t>
            </a:r>
            <a:r>
              <a:rPr lang="en-US" sz="1350" dirty="0"/>
              <a:t> - Anisotropic Diffusion Properties in Infants with Hydrocephalus: A Diffusion Tensor Imaging Study, Yuan et al, 2009</a:t>
            </a:r>
          </a:p>
        </p:txBody>
      </p:sp>
    </p:spTree>
    <p:extLst>
      <p:ext uri="{BB962C8B-B14F-4D97-AF65-F5344CB8AC3E}">
        <p14:creationId xmlns:p14="http://schemas.microsoft.com/office/powerpoint/2010/main" val="1352664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14.2.1 – Statistician Salary</a:t>
            </a:r>
          </a:p>
        </p:txBody>
      </p:sp>
      <p:sp>
        <p:nvSpPr>
          <p:cNvPr id="3" name="Content Placeholder 2"/>
          <p:cNvSpPr>
            <a:spLocks noGrp="1"/>
          </p:cNvSpPr>
          <p:nvPr>
            <p:ph idx="1"/>
          </p:nvPr>
        </p:nvSpPr>
        <p:spPr>
          <a:xfrm>
            <a:off x="838200" y="1825624"/>
            <a:ext cx="10515600" cy="4534535"/>
          </a:xfrm>
        </p:spPr>
        <p:txBody>
          <a:bodyPr>
            <a:normAutofit/>
          </a:bodyPr>
          <a:lstStyle/>
          <a:p>
            <a:r>
              <a:rPr lang="en-US" dirty="0"/>
              <a:t>Suppose you surveyed 20 young statisticians and these are the reported salaries (in thousands of dollars per year):</a:t>
            </a:r>
          </a:p>
          <a:p>
            <a:r>
              <a:rPr lang="en-US" dirty="0"/>
              <a:t> 60, 86, 87, 92, 93, 94, 97, 99, 99, 101, 107, 109, 113, 116, 117, 122, 136, 136, 139, 142</a:t>
            </a:r>
          </a:p>
          <a:p>
            <a:r>
              <a:rPr lang="en-US" dirty="0"/>
              <a:t>Test the null hypothesis that the median salary for young statisticians is 100k/year against the alternative that it is higher.</a:t>
            </a:r>
          </a:p>
          <a:p>
            <a:pPr lvl="1"/>
            <a:r>
              <a:rPr lang="en-US" dirty="0"/>
              <a:t>H</a:t>
            </a:r>
            <a:r>
              <a:rPr lang="en-US" baseline="-25000" dirty="0"/>
              <a:t>0</a:t>
            </a:r>
            <a:r>
              <a:rPr lang="en-US" dirty="0"/>
              <a:t>: m = 100k</a:t>
            </a:r>
          </a:p>
          <a:p>
            <a:pPr lvl="1"/>
            <a:r>
              <a:rPr lang="en-US" dirty="0"/>
              <a:t>H</a:t>
            </a:r>
            <a:r>
              <a:rPr lang="en-US" baseline="-25000" dirty="0"/>
              <a:t>1</a:t>
            </a:r>
            <a:r>
              <a:rPr lang="en-US" dirty="0"/>
              <a:t>: m &gt; 100k</a:t>
            </a:r>
          </a:p>
          <a:p>
            <a:r>
              <a:rPr lang="en-US" dirty="0"/>
              <a:t>Σ 1{X</a:t>
            </a:r>
            <a:r>
              <a:rPr lang="en-US" baseline="-25000" dirty="0"/>
              <a:t>i</a:t>
            </a:r>
            <a:r>
              <a:rPr lang="en-US" dirty="0"/>
              <a:t> ≥ 100k} ~ BIN(20,1/2) under the null hypothesis.</a:t>
            </a:r>
          </a:p>
        </p:txBody>
      </p:sp>
    </p:spTree>
    <p:extLst>
      <p:ext uri="{BB962C8B-B14F-4D97-AF65-F5344CB8AC3E}">
        <p14:creationId xmlns:p14="http://schemas.microsoft.com/office/powerpoint/2010/main" val="281961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0725" y="457200"/>
            <a:ext cx="8210550" cy="1406096"/>
          </a:xfrm>
        </p:spPr>
        <p:txBody>
          <a:bodyPr>
            <a:normAutofit fontScale="90000"/>
          </a:bodyPr>
          <a:lstStyle/>
          <a:p>
            <a:r>
              <a:rPr lang="en-US" sz="4900" dirty="0"/>
              <a:t>The outcomes: 36 different measures of cognitive functioning</a:t>
            </a:r>
            <a:br>
              <a:rPr lang="en-US" dirty="0"/>
            </a:br>
            <a:endParaRPr lang="en-US" dirty="0"/>
          </a:p>
        </p:txBody>
      </p:sp>
      <p:sp>
        <p:nvSpPr>
          <p:cNvPr id="3" name="Content Placeholder 2"/>
          <p:cNvSpPr>
            <a:spLocks noGrp="1"/>
          </p:cNvSpPr>
          <p:nvPr>
            <p:ph idx="1"/>
          </p:nvPr>
        </p:nvSpPr>
        <p:spPr>
          <a:xfrm>
            <a:off x="2152650" y="1600200"/>
            <a:ext cx="7886700" cy="4114800"/>
          </a:xfrm>
        </p:spPr>
        <p:txBody>
          <a:bodyPr>
            <a:noAutofit/>
          </a:bodyPr>
          <a:lstStyle/>
          <a:p>
            <a:r>
              <a:rPr lang="en-US" sz="1400" dirty="0"/>
              <a:t>Parent estimated GPA – overall, language arts, math, science, and social studies</a:t>
            </a:r>
          </a:p>
          <a:p>
            <a:r>
              <a:rPr lang="en-US" sz="1400" dirty="0"/>
              <a:t>HOQ – overall, physical, social-emotional, and cognitive</a:t>
            </a:r>
          </a:p>
          <a:p>
            <a:r>
              <a:rPr lang="en-US" sz="1400" dirty="0"/>
              <a:t>Behavior Rating Inventory of Executive Function (BRIEF)</a:t>
            </a:r>
          </a:p>
          <a:p>
            <a:r>
              <a:rPr lang="en-US" sz="1400" dirty="0" err="1"/>
              <a:t>Weschler</a:t>
            </a:r>
            <a:r>
              <a:rPr lang="en-US" sz="1400" dirty="0"/>
              <a:t> Abbreviated Scale of Intelligence (WASI) </a:t>
            </a:r>
          </a:p>
          <a:p>
            <a:r>
              <a:rPr lang="en-US" sz="1400" dirty="0" err="1"/>
              <a:t>Weschler</a:t>
            </a:r>
            <a:r>
              <a:rPr lang="en-US" sz="1400" dirty="0"/>
              <a:t> Individual Achievement Test, Second Edition Abbreviated (WIAT-II)</a:t>
            </a:r>
          </a:p>
          <a:p>
            <a:r>
              <a:rPr lang="en-US" sz="1400" dirty="0"/>
              <a:t>Beery-</a:t>
            </a:r>
            <a:r>
              <a:rPr lang="en-US" sz="1400" dirty="0" err="1"/>
              <a:t>Buktenica</a:t>
            </a:r>
            <a:r>
              <a:rPr lang="en-US" sz="1400" dirty="0"/>
              <a:t> Development Test of Visual Motor Integration, Fifth Edition (VMI-5)</a:t>
            </a:r>
          </a:p>
          <a:p>
            <a:r>
              <a:rPr lang="en-US" sz="1400" dirty="0"/>
              <a:t>NEPSY-II Word Generation subtest</a:t>
            </a:r>
          </a:p>
          <a:p>
            <a:r>
              <a:rPr lang="en-US" sz="1400" dirty="0"/>
              <a:t>Peabody Picture Vocabulary Test, Fourth Edition (PPVT-IV)</a:t>
            </a:r>
          </a:p>
          <a:p>
            <a:r>
              <a:rPr lang="en-US" sz="1400" dirty="0"/>
              <a:t>Story Memory, Design Memory, Verbal Learning, Picture Memory, Story Memory Delay, Finger Windows subtests from Wide Range Assessment of Memory and Learning, Second Edition (WRAML-2)</a:t>
            </a:r>
          </a:p>
          <a:p>
            <a:r>
              <a:rPr lang="en-US" sz="1400" dirty="0"/>
              <a:t>Digit span subtest from </a:t>
            </a:r>
            <a:r>
              <a:rPr lang="en-US" sz="1400" dirty="0" err="1"/>
              <a:t>Weschler</a:t>
            </a:r>
            <a:r>
              <a:rPr lang="en-US" sz="1400" dirty="0"/>
              <a:t> Intelligence Scale for Children, Fourth Edition (WISC-IV)</a:t>
            </a:r>
          </a:p>
          <a:p>
            <a:r>
              <a:rPr lang="en-US" sz="1400" dirty="0"/>
              <a:t>Coding Subtest from </a:t>
            </a:r>
            <a:r>
              <a:rPr lang="en-US" sz="1400" dirty="0" err="1"/>
              <a:t>Weschler</a:t>
            </a:r>
            <a:r>
              <a:rPr lang="en-US" sz="1400" dirty="0"/>
              <a:t> Primary and Preschool Scales of Intelligence, Third Edition (WPPSI-III) or </a:t>
            </a:r>
            <a:r>
              <a:rPr lang="en-US" sz="1400" dirty="0" err="1"/>
              <a:t>Weschler</a:t>
            </a:r>
            <a:r>
              <a:rPr lang="en-US" sz="1400" dirty="0"/>
              <a:t> Intelligence Scale for Children, Fourth Edition (WISC-IV)</a:t>
            </a:r>
          </a:p>
          <a:p>
            <a:r>
              <a:rPr lang="en-US" sz="1400" dirty="0"/>
              <a:t>Delayed Recall Verbal Learning subtest from Wide Range Assessment of Memory and Learning, Second Edition (WRAML-2)</a:t>
            </a:r>
          </a:p>
          <a:p>
            <a:r>
              <a:rPr lang="en-US" sz="1400" dirty="0"/>
              <a:t>Benton Judgment of Line Orientation (JLO)</a:t>
            </a:r>
          </a:p>
          <a:p>
            <a:r>
              <a:rPr lang="en-US" sz="1400" dirty="0"/>
              <a:t>Pragmatic Judgment subtests from Comprehensive Assessment of Spoken Language (CASL)</a:t>
            </a:r>
          </a:p>
          <a:p>
            <a:r>
              <a:rPr lang="en-US" sz="1400" dirty="0"/>
              <a:t>Etc.</a:t>
            </a:r>
          </a:p>
        </p:txBody>
      </p:sp>
    </p:spTree>
    <p:extLst>
      <p:ext uri="{BB962C8B-B14F-4D97-AF65-F5344CB8AC3E}">
        <p14:creationId xmlns:p14="http://schemas.microsoft.com/office/powerpoint/2010/main" val="38749157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a:t>
            </a:r>
          </a:p>
        </p:txBody>
      </p:sp>
      <p:sp>
        <p:nvSpPr>
          <p:cNvPr id="3" name="Content Placeholder 2"/>
          <p:cNvSpPr>
            <a:spLocks noGrp="1"/>
          </p:cNvSpPr>
          <p:nvPr>
            <p:ph idx="1"/>
          </p:nvPr>
        </p:nvSpPr>
        <p:spPr>
          <a:xfrm>
            <a:off x="1981200" y="1417639"/>
            <a:ext cx="8229600" cy="4525963"/>
          </a:xfrm>
        </p:spPr>
        <p:txBody>
          <a:bodyPr>
            <a:normAutofit/>
          </a:bodyPr>
          <a:lstStyle/>
          <a:p>
            <a:r>
              <a:rPr lang="en-US" dirty="0"/>
              <a:t>Determine if ventricle size (FOR) is associated with cognitive functioning? </a:t>
            </a:r>
          </a:p>
          <a:p>
            <a:r>
              <a:rPr lang="en-US" dirty="0"/>
              <a:t>Test each of 36 outcomes separately?</a:t>
            </a:r>
          </a:p>
        </p:txBody>
      </p:sp>
    </p:spTree>
    <p:extLst>
      <p:ext uri="{BB962C8B-B14F-4D97-AF65-F5344CB8AC3E}">
        <p14:creationId xmlns:p14="http://schemas.microsoft.com/office/powerpoint/2010/main" val="355152729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94948" y="92467"/>
            <a:ext cx="11671703" cy="6704525"/>
          </a:xfrm>
          <a:prstGeom prst="rect">
            <a:avLst/>
          </a:prstGeom>
        </p:spPr>
      </p:pic>
    </p:spTree>
    <p:extLst>
      <p:ext uri="{BB962C8B-B14F-4D97-AF65-F5344CB8AC3E}">
        <p14:creationId xmlns:p14="http://schemas.microsoft.com/office/powerpoint/2010/main" val="22881485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885" y="1101375"/>
            <a:ext cx="12245885" cy="4418364"/>
          </a:xfrm>
          <a:prstGeom prst="rect">
            <a:avLst/>
          </a:prstGeom>
        </p:spPr>
      </p:pic>
    </p:spTree>
    <p:extLst>
      <p:ext uri="{BB962C8B-B14F-4D97-AF65-F5344CB8AC3E}">
        <p14:creationId xmlns:p14="http://schemas.microsoft.com/office/powerpoint/2010/main" val="23731213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0" y="997079"/>
            <a:ext cx="12192000" cy="4326192"/>
          </a:xfrm>
          <a:prstGeom prst="rect">
            <a:avLst/>
          </a:prstGeom>
        </p:spPr>
      </p:pic>
    </p:spTree>
    <p:extLst>
      <p:ext uri="{BB962C8B-B14F-4D97-AF65-F5344CB8AC3E}">
        <p14:creationId xmlns:p14="http://schemas.microsoft.com/office/powerpoint/2010/main" val="23968805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881" y="1041244"/>
            <a:ext cx="12158119" cy="4265583"/>
          </a:xfrm>
          <a:prstGeom prst="rect">
            <a:avLst/>
          </a:prstGeom>
        </p:spPr>
      </p:pic>
    </p:spTree>
    <p:extLst>
      <p:ext uri="{BB962C8B-B14F-4D97-AF65-F5344CB8AC3E}">
        <p14:creationId xmlns:p14="http://schemas.microsoft.com/office/powerpoint/2010/main" val="14825472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71546"/>
            <a:ext cx="12192000" cy="4364734"/>
          </a:xfrm>
          <a:prstGeom prst="rect">
            <a:avLst/>
          </a:prstGeom>
        </p:spPr>
      </p:pic>
    </p:spTree>
    <p:extLst>
      <p:ext uri="{BB962C8B-B14F-4D97-AF65-F5344CB8AC3E}">
        <p14:creationId xmlns:p14="http://schemas.microsoft.com/office/powerpoint/2010/main" val="250077816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143893" y="172736"/>
            <a:ext cx="5354744" cy="6512527"/>
          </a:xfrm>
          <a:prstGeom prst="rect">
            <a:avLst/>
          </a:prstGeom>
        </p:spPr>
      </p:pic>
    </p:spTree>
    <p:extLst>
      <p:ext uri="{BB962C8B-B14F-4D97-AF65-F5344CB8AC3E}">
        <p14:creationId xmlns:p14="http://schemas.microsoft.com/office/powerpoint/2010/main" val="22371385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normAutofit/>
          </a:bodyPr>
          <a:lstStyle/>
          <a:p>
            <a:r>
              <a:rPr lang="en-US" dirty="0"/>
              <a:t>Jay performs 100 tests.</a:t>
            </a:r>
          </a:p>
          <a:p>
            <a:r>
              <a:rPr lang="en-US" dirty="0"/>
              <a:t>If no effect:</a:t>
            </a:r>
          </a:p>
          <a:p>
            <a:pPr lvl="1"/>
            <a:r>
              <a:rPr lang="en-US" dirty="0"/>
              <a:t>Expect about </a:t>
            </a:r>
            <a:r>
              <a:rPr lang="en-US" dirty="0">
                <a:solidFill>
                  <a:srgbClr val="FF0000"/>
                </a:solidFill>
              </a:rPr>
              <a:t>5 false positives </a:t>
            </a:r>
            <a:r>
              <a:rPr lang="en-US" dirty="0"/>
              <a:t>(</a:t>
            </a:r>
            <a:r>
              <a:rPr lang="el-GR" dirty="0"/>
              <a:t>α</a:t>
            </a:r>
            <a:r>
              <a:rPr lang="en-US" dirty="0"/>
              <a:t> = 0.05).</a:t>
            </a:r>
          </a:p>
        </p:txBody>
      </p:sp>
    </p:spTree>
    <p:extLst>
      <p:ext uri="{BB962C8B-B14F-4D97-AF65-F5344CB8AC3E}">
        <p14:creationId xmlns:p14="http://schemas.microsoft.com/office/powerpoint/2010/main" val="3273629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Now comes the permutation test</a:t>
            </a:r>
          </a:p>
        </p:txBody>
      </p:sp>
      <p:sp>
        <p:nvSpPr>
          <p:cNvPr id="3" name="Content Placeholder 2"/>
          <p:cNvSpPr>
            <a:spLocks noGrp="1"/>
          </p:cNvSpPr>
          <p:nvPr>
            <p:ph idx="1"/>
          </p:nvPr>
        </p:nvSpPr>
        <p:spPr/>
        <p:txBody>
          <a:bodyPr/>
          <a:lstStyle/>
          <a:p>
            <a:r>
              <a:rPr lang="en-US" dirty="0"/>
              <a:t>Step 1: Choose a test statistic</a:t>
            </a:r>
          </a:p>
          <a:p>
            <a:pPr lvl="1"/>
            <a:r>
              <a:rPr lang="en-US" dirty="0"/>
              <a:t>The average of the correlations between FOR and each of the 36 different cognitive outcomes.</a:t>
            </a:r>
          </a:p>
          <a:p>
            <a:pPr lvl="1"/>
            <a:r>
              <a:rPr lang="en-US" dirty="0"/>
              <a:t>The sum of the correlations between FOR and each of the 36 different cognitive outcomes.</a:t>
            </a:r>
          </a:p>
          <a:p>
            <a:pPr lvl="1"/>
            <a:r>
              <a:rPr lang="en-US" dirty="0"/>
              <a:t>The number of correlations that are negative.</a:t>
            </a:r>
          </a:p>
        </p:txBody>
      </p:sp>
    </p:spTree>
    <p:extLst>
      <p:ext uri="{BB962C8B-B14F-4D97-AF65-F5344CB8AC3E}">
        <p14:creationId xmlns:p14="http://schemas.microsoft.com/office/powerpoint/2010/main" val="301745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F04D01-671E-444E-84BC-BED6F31C66B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54000" y="254000"/>
            <a:ext cx="11684000" cy="6350000"/>
          </a:xfrm>
          <a:prstGeom prst="rect">
            <a:avLst/>
          </a:prstGeom>
        </p:spPr>
      </p:pic>
    </p:spTree>
    <p:extLst>
      <p:ext uri="{BB962C8B-B14F-4D97-AF65-F5344CB8AC3E}">
        <p14:creationId xmlns:p14="http://schemas.microsoft.com/office/powerpoint/2010/main" val="156005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chosen test statistic</a:t>
            </a:r>
          </a:p>
        </p:txBody>
      </p:sp>
      <p:sp>
        <p:nvSpPr>
          <p:cNvPr id="3" name="Content Placeholder 2"/>
          <p:cNvSpPr>
            <a:spLocks noGrp="1"/>
          </p:cNvSpPr>
          <p:nvPr>
            <p:ph idx="1"/>
          </p:nvPr>
        </p:nvSpPr>
        <p:spPr/>
        <p:txBody>
          <a:bodyPr/>
          <a:lstStyle/>
          <a:p>
            <a:r>
              <a:rPr lang="en-US" dirty="0"/>
              <a:t>The sum of the correlations between FOR and each of the 36 different cognitive outcomes.</a:t>
            </a:r>
          </a:p>
          <a:p>
            <a:pPr lvl="1"/>
            <a:r>
              <a:rPr lang="en-US" dirty="0"/>
              <a:t>Observed outcome of test statistic = -5.8</a:t>
            </a:r>
          </a:p>
        </p:txBody>
      </p:sp>
    </p:spTree>
    <p:extLst>
      <p:ext uri="{BB962C8B-B14F-4D97-AF65-F5344CB8AC3E}">
        <p14:creationId xmlns:p14="http://schemas.microsoft.com/office/powerpoint/2010/main" val="8300378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the p-value</a:t>
            </a:r>
          </a:p>
        </p:txBody>
      </p:sp>
      <p:sp>
        <p:nvSpPr>
          <p:cNvPr id="3" name="Content Placeholder 2"/>
          <p:cNvSpPr>
            <a:spLocks noGrp="1"/>
          </p:cNvSpPr>
          <p:nvPr>
            <p:ph idx="1"/>
          </p:nvPr>
        </p:nvSpPr>
        <p:spPr/>
        <p:txBody>
          <a:bodyPr>
            <a:normAutofit/>
          </a:bodyPr>
          <a:lstStyle/>
          <a:p>
            <a:r>
              <a:rPr lang="en-US" dirty="0"/>
              <a:t>We need to know the distribution of the test statistic under the null hypothesis.</a:t>
            </a:r>
          </a:p>
          <a:p>
            <a:r>
              <a:rPr lang="en-US" dirty="0"/>
              <a:t>If FOR was independent of the 36 outcomes, any permutation of the FORs would be equally likely to pair with the set of outcomes. </a:t>
            </a:r>
          </a:p>
          <a:p>
            <a:r>
              <a:rPr lang="en-US" dirty="0"/>
              <a:t>Each permutation has a different outcome of the test statistic.</a:t>
            </a:r>
          </a:p>
          <a:p>
            <a:r>
              <a:rPr lang="en-US" dirty="0"/>
              <a:t>The distribution of these is the distribution of the test statistic under the null.</a:t>
            </a:r>
          </a:p>
        </p:txBody>
      </p:sp>
    </p:spTree>
    <p:extLst>
      <p:ext uri="{BB962C8B-B14F-4D97-AF65-F5344CB8AC3E}">
        <p14:creationId xmlns:p14="http://schemas.microsoft.com/office/powerpoint/2010/main" val="21888167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 possible permutation?</a:t>
            </a:r>
          </a:p>
        </p:txBody>
      </p:sp>
      <p:sp>
        <p:nvSpPr>
          <p:cNvPr id="3" name="Content Placeholder 2"/>
          <p:cNvSpPr>
            <a:spLocks noGrp="1"/>
          </p:cNvSpPr>
          <p:nvPr>
            <p:ph idx="1"/>
          </p:nvPr>
        </p:nvSpPr>
        <p:spPr/>
        <p:txBody>
          <a:bodyPr>
            <a:normAutofit/>
          </a:bodyPr>
          <a:lstStyle/>
          <a:p>
            <a:r>
              <a:rPr lang="en-US" dirty="0"/>
              <a:t>The VINOH study enrolled 60 subjects.</a:t>
            </a:r>
          </a:p>
          <a:p>
            <a:pPr lvl="1"/>
            <a:r>
              <a:rPr lang="en-US" dirty="0"/>
              <a:t>60! different permutations</a:t>
            </a:r>
          </a:p>
          <a:p>
            <a:pPr lvl="1"/>
            <a:r>
              <a:rPr lang="en-US" dirty="0"/>
              <a:t>Assuming that you can compute the test statistic for 100 permutations in 1 second, this would take 2.6 x 10</a:t>
            </a:r>
            <a:r>
              <a:rPr lang="en-US" baseline="30000" dirty="0"/>
              <a:t>72</a:t>
            </a:r>
            <a:r>
              <a:rPr lang="en-US" dirty="0"/>
              <a:t> years.</a:t>
            </a:r>
          </a:p>
        </p:txBody>
      </p:sp>
    </p:spTree>
    <p:extLst>
      <p:ext uri="{BB962C8B-B14F-4D97-AF65-F5344CB8AC3E}">
        <p14:creationId xmlns:p14="http://schemas.microsoft.com/office/powerpoint/2010/main" val="349062343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a:t>
            </a:r>
          </a:p>
        </p:txBody>
      </p:sp>
      <p:sp>
        <p:nvSpPr>
          <p:cNvPr id="3" name="Content Placeholder 2"/>
          <p:cNvSpPr>
            <a:spLocks noGrp="1"/>
          </p:cNvSpPr>
          <p:nvPr>
            <p:ph idx="1"/>
          </p:nvPr>
        </p:nvSpPr>
        <p:spPr>
          <a:xfrm>
            <a:off x="1981200" y="1600201"/>
            <a:ext cx="8229600" cy="1676400"/>
          </a:xfrm>
        </p:spPr>
        <p:txBody>
          <a:bodyPr>
            <a:normAutofit/>
          </a:bodyPr>
          <a:lstStyle/>
          <a:p>
            <a:r>
              <a:rPr lang="en-US" dirty="0"/>
              <a:t>Sample your permutations with or without replacement a large number of times based on the precision you desire. </a:t>
            </a:r>
          </a:p>
        </p:txBody>
      </p:sp>
      <mc:AlternateContent xmlns:mc="http://schemas.openxmlformats.org/markup-compatibility/2006" xmlns:a14="http://schemas.microsoft.com/office/drawing/2010/main">
        <mc:Choice Requires="a14">
          <p:sp>
            <p:nvSpPr>
              <p:cNvPr id="4" name="Rectangle 3"/>
              <p:cNvSpPr/>
              <p:nvPr/>
            </p:nvSpPr>
            <p:spPr>
              <a:xfrm>
                <a:off x="3581400" y="2973652"/>
                <a:ext cx="4724400" cy="843885"/>
              </a:xfrm>
              <a:prstGeom prst="rect">
                <a:avLst/>
              </a:prstGeom>
            </p:spPr>
            <p:txBody>
              <a:bodyPr wrap="square">
                <a:spAutoFit/>
              </a:bodyPr>
              <a:lstStyle/>
              <a:p>
                <a14:m>
                  <m:oMath xmlns:m="http://schemas.openxmlformats.org/officeDocument/2006/math">
                    <m:r>
                      <a:rPr lang="en-US" sz="2400" i="1" dirty="0">
                        <a:latin typeface="Cambria Math" panose="02040503050406030204" pitchFamily="18" charset="0"/>
                      </a:rPr>
                      <m:t>𝑠</m:t>
                    </m:r>
                    <m:r>
                      <a:rPr lang="en-US" sz="2400" dirty="0">
                        <a:latin typeface="Cambria Math" panose="02040503050406030204" pitchFamily="18" charset="0"/>
                      </a:rPr>
                      <m:t>ⅆ</m:t>
                    </m:r>
                    <m:d>
                      <m:dPr>
                        <m:ctrlPr>
                          <a:rPr lang="en-US" sz="2400" i="1" dirty="0">
                            <a:latin typeface="Cambria Math" panose="02040503050406030204" pitchFamily="18" charset="0"/>
                          </a:rPr>
                        </m:ctrlPr>
                      </m:dPr>
                      <m:e>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𝑝</m:t>
                            </m:r>
                          </m:e>
                        </m:acc>
                      </m:e>
                    </m:d>
                    <m:r>
                      <a:rPr lang="en-US" sz="2400" dirty="0">
                        <a:latin typeface="Cambria Math" panose="02040503050406030204" pitchFamily="18" charset="0"/>
                      </a:rPr>
                      <m:t>=</m:t>
                    </m:r>
                    <m:rad>
                      <m:radPr>
                        <m:degHide m:val="on"/>
                        <m:ctrlPr>
                          <a:rPr lang="en-US" sz="2400" i="1" dirty="0">
                            <a:latin typeface="Cambria Math" panose="02040503050406030204" pitchFamily="18" charset="0"/>
                          </a:rPr>
                        </m:ctrlPr>
                      </m:radPr>
                      <m:deg/>
                      <m:e>
                        <m:f>
                          <m:fPr>
                            <m:ctrlPr>
                              <a:rPr lang="en-US" sz="2400" i="1" dirty="0">
                                <a:latin typeface="Cambria Math" panose="02040503050406030204" pitchFamily="18" charset="0"/>
                              </a:rPr>
                            </m:ctrlPr>
                          </m:fPr>
                          <m:num>
                            <m:r>
                              <a:rPr lang="en-US" sz="2400" i="1" dirty="0">
                                <a:latin typeface="Cambria Math" panose="02040503050406030204" pitchFamily="18" charset="0"/>
                              </a:rPr>
                              <m:t>𝑝</m:t>
                            </m:r>
                            <m:d>
                              <m:dPr>
                                <m:ctrlPr>
                                  <a:rPr lang="en-US" sz="2400" i="1" dirty="0">
                                    <a:latin typeface="Cambria Math" panose="02040503050406030204" pitchFamily="18" charset="0"/>
                                  </a:rPr>
                                </m:ctrlPr>
                              </m:dPr>
                              <m:e>
                                <m:r>
                                  <a:rPr lang="en-US" sz="2400" dirty="0">
                                    <a:latin typeface="Cambria Math" panose="02040503050406030204" pitchFamily="18" charset="0"/>
                                  </a:rPr>
                                  <m:t>1−</m:t>
                                </m:r>
                                <m:r>
                                  <a:rPr lang="en-US" sz="2400" i="1" dirty="0">
                                    <a:latin typeface="Cambria Math" panose="02040503050406030204" pitchFamily="18" charset="0"/>
                                  </a:rPr>
                                  <m:t>𝑝</m:t>
                                </m:r>
                              </m:e>
                            </m:d>
                          </m:num>
                          <m:den>
                            <m:r>
                              <a:rPr lang="en-US" sz="2400" i="1" dirty="0">
                                <a:latin typeface="Cambria Math" panose="02040503050406030204" pitchFamily="18" charset="0"/>
                              </a:rPr>
                              <m:t>𝑛</m:t>
                            </m:r>
                          </m:den>
                        </m:f>
                      </m:e>
                    </m:rad>
                  </m:oMath>
                </a14:m>
                <a:r>
                  <a:rPr lang="en-US" sz="2400" dirty="0"/>
                  <a:t> &lt; 0.001</a:t>
                </a:r>
              </a:p>
            </p:txBody>
          </p:sp>
        </mc:Choice>
        <mc:Fallback xmlns="">
          <p:sp>
            <p:nvSpPr>
              <p:cNvPr id="4" name="Rectangle 3"/>
              <p:cNvSpPr>
                <a:spLocks noRot="1" noChangeAspect="1" noMove="1" noResize="1" noEditPoints="1" noAdjustHandles="1" noChangeArrowheads="1" noChangeShapeType="1" noTextEdit="1"/>
              </p:cNvSpPr>
              <p:nvPr/>
            </p:nvSpPr>
            <p:spPr>
              <a:xfrm>
                <a:off x="3581400" y="2973652"/>
                <a:ext cx="4724400" cy="843885"/>
              </a:xfrm>
              <a:prstGeom prst="rect">
                <a:avLst/>
              </a:prstGeom>
              <a:blipFill>
                <a:blip r:embed="rId3"/>
                <a:stretch>
                  <a:fillRect/>
                </a:stretch>
              </a:blipFill>
            </p:spPr>
            <p:txBody>
              <a:bodyPr/>
              <a:lstStyle/>
              <a:p>
                <a:r>
                  <a:rPr lang="en-US">
                    <a:noFill/>
                  </a:rPr>
                  <a:t> </a:t>
                </a:r>
              </a:p>
            </p:txBody>
          </p:sp>
        </mc:Fallback>
      </mc:AlternateContent>
      <p:sp>
        <p:nvSpPr>
          <p:cNvPr id="5" name="Content Placeholder 2"/>
          <p:cNvSpPr txBox="1">
            <a:spLocks/>
          </p:cNvSpPr>
          <p:nvPr/>
        </p:nvSpPr>
        <p:spPr>
          <a:xfrm>
            <a:off x="1981200" y="4157180"/>
            <a:ext cx="8229600" cy="1676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Ø"/>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Choose n to make the inequality true.</a:t>
            </a:r>
          </a:p>
          <a:p>
            <a:r>
              <a:rPr lang="en-US" dirty="0"/>
              <a:t>But I don’t know p…</a:t>
            </a:r>
          </a:p>
        </p:txBody>
      </p:sp>
    </p:spTree>
    <p:extLst>
      <p:ext uri="{BB962C8B-B14F-4D97-AF65-F5344CB8AC3E}">
        <p14:creationId xmlns:p14="http://schemas.microsoft.com/office/powerpoint/2010/main" val="228613748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6810376" y="2001988"/>
            <a:ext cx="3430544" cy="3263504"/>
          </a:xfrm>
        </p:spPr>
        <p:txBody>
          <a:bodyPr>
            <a:normAutofit/>
          </a:bodyPr>
          <a:lstStyle/>
          <a:p>
            <a:r>
              <a:rPr lang="en-US" dirty="0"/>
              <a:t>P-value: 0.038</a:t>
            </a:r>
          </a:p>
          <a:p>
            <a:r>
              <a:rPr lang="en-US" dirty="0"/>
              <a:t>FOR is associated with poorer cognitive functioning.</a:t>
            </a:r>
          </a:p>
        </p:txBody>
      </p:sp>
      <p:pic>
        <p:nvPicPr>
          <p:cNvPr id="4" name="Picture 3"/>
          <p:cNvPicPr>
            <a:picLocks noChangeAspect="1"/>
          </p:cNvPicPr>
          <p:nvPr/>
        </p:nvPicPr>
        <p:blipFill>
          <a:blip r:embed="rId2"/>
          <a:stretch>
            <a:fillRect/>
          </a:stretch>
        </p:blipFill>
        <p:spPr>
          <a:xfrm>
            <a:off x="2152651" y="2001989"/>
            <a:ext cx="4657725" cy="3471863"/>
          </a:xfrm>
          <a:prstGeom prst="rect">
            <a:avLst/>
          </a:prstGeom>
        </p:spPr>
      </p:pic>
    </p:spTree>
    <p:extLst>
      <p:ext uri="{BB962C8B-B14F-4D97-AF65-F5344CB8AC3E}">
        <p14:creationId xmlns:p14="http://schemas.microsoft.com/office/powerpoint/2010/main" val="24611193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E8D9A-6068-4B40-A4A9-6DB5DE436C47}"/>
              </a:ext>
            </a:extLst>
          </p:cNvPr>
          <p:cNvSpPr>
            <a:spLocks noGrp="1"/>
          </p:cNvSpPr>
          <p:nvPr>
            <p:ph type="title"/>
          </p:nvPr>
        </p:nvSpPr>
        <p:spPr/>
        <p:txBody>
          <a:bodyPr/>
          <a:lstStyle/>
          <a:p>
            <a:r>
              <a:rPr lang="en-US" dirty="0"/>
              <a:t>Another simple example</a:t>
            </a:r>
          </a:p>
        </p:txBody>
      </p:sp>
      <p:graphicFrame>
        <p:nvGraphicFramePr>
          <p:cNvPr id="7" name="Content Placeholder 6">
            <a:extLst>
              <a:ext uri="{FF2B5EF4-FFF2-40B4-BE49-F238E27FC236}">
                <a16:creationId xmlns:a16="http://schemas.microsoft.com/office/drawing/2014/main" id="{7D7AC986-5F1B-4C7E-8CE5-CCEE8A73AEAB}"/>
              </a:ext>
            </a:extLst>
          </p:cNvPr>
          <p:cNvGraphicFramePr>
            <a:graphicFrameLocks noGrp="1"/>
          </p:cNvGraphicFramePr>
          <p:nvPr>
            <p:ph idx="1"/>
            <p:extLst>
              <p:ext uri="{D42A27DB-BD31-4B8C-83A1-F6EECF244321}">
                <p14:modId xmlns:p14="http://schemas.microsoft.com/office/powerpoint/2010/main" val="4276135301"/>
              </p:ext>
            </p:extLst>
          </p:nvPr>
        </p:nvGraphicFramePr>
        <p:xfrm>
          <a:off x="756006" y="3058160"/>
          <a:ext cx="10515600" cy="74168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2077509980"/>
                    </a:ext>
                  </a:extLst>
                </a:gridCol>
                <a:gridCol w="2628900">
                  <a:extLst>
                    <a:ext uri="{9D8B030D-6E8A-4147-A177-3AD203B41FA5}">
                      <a16:colId xmlns:a16="http://schemas.microsoft.com/office/drawing/2014/main" val="533870427"/>
                    </a:ext>
                  </a:extLst>
                </a:gridCol>
                <a:gridCol w="2628900">
                  <a:extLst>
                    <a:ext uri="{9D8B030D-6E8A-4147-A177-3AD203B41FA5}">
                      <a16:colId xmlns:a16="http://schemas.microsoft.com/office/drawing/2014/main" val="112626378"/>
                    </a:ext>
                  </a:extLst>
                </a:gridCol>
                <a:gridCol w="2628900">
                  <a:extLst>
                    <a:ext uri="{9D8B030D-6E8A-4147-A177-3AD203B41FA5}">
                      <a16:colId xmlns:a16="http://schemas.microsoft.com/office/drawing/2014/main" val="267258892"/>
                    </a:ext>
                  </a:extLst>
                </a:gridCol>
              </a:tblGrid>
              <a:tr h="370840">
                <a:tc>
                  <a:txBody>
                    <a:bodyPr/>
                    <a:lstStyle/>
                    <a:p>
                      <a:r>
                        <a:rPr lang="en-US" dirty="0"/>
                        <a:t>NZT</a:t>
                      </a:r>
                    </a:p>
                  </a:txBody>
                  <a:tcPr/>
                </a:tc>
                <a:tc>
                  <a:txBody>
                    <a:bodyPr/>
                    <a:lstStyle/>
                    <a:p>
                      <a:r>
                        <a:rPr lang="en-US" dirty="0"/>
                        <a:t>118</a:t>
                      </a:r>
                    </a:p>
                  </a:txBody>
                  <a:tcPr/>
                </a:tc>
                <a:tc>
                  <a:txBody>
                    <a:bodyPr/>
                    <a:lstStyle/>
                    <a:p>
                      <a:r>
                        <a:rPr lang="en-US" dirty="0"/>
                        <a:t>107</a:t>
                      </a:r>
                    </a:p>
                  </a:txBody>
                  <a:tcPr/>
                </a:tc>
                <a:tc>
                  <a:txBody>
                    <a:bodyPr/>
                    <a:lstStyle/>
                    <a:p>
                      <a:endParaRPr lang="en-US" dirty="0"/>
                    </a:p>
                  </a:txBody>
                  <a:tcPr/>
                </a:tc>
                <a:extLst>
                  <a:ext uri="{0D108BD9-81ED-4DB2-BD59-A6C34878D82A}">
                    <a16:rowId xmlns:a16="http://schemas.microsoft.com/office/drawing/2014/main" val="3392424727"/>
                  </a:ext>
                </a:extLst>
              </a:tr>
              <a:tr h="370840">
                <a:tc>
                  <a:txBody>
                    <a:bodyPr/>
                    <a:lstStyle/>
                    <a:p>
                      <a:r>
                        <a:rPr lang="en-US" dirty="0"/>
                        <a:t>Placebo</a:t>
                      </a:r>
                    </a:p>
                  </a:txBody>
                  <a:tcPr/>
                </a:tc>
                <a:tc>
                  <a:txBody>
                    <a:bodyPr/>
                    <a:lstStyle/>
                    <a:p>
                      <a:r>
                        <a:rPr lang="en-US" dirty="0"/>
                        <a:t>108</a:t>
                      </a:r>
                    </a:p>
                  </a:txBody>
                  <a:tcPr/>
                </a:tc>
                <a:tc>
                  <a:txBody>
                    <a:bodyPr/>
                    <a:lstStyle/>
                    <a:p>
                      <a:r>
                        <a:rPr lang="en-US" dirty="0"/>
                        <a:t>105</a:t>
                      </a:r>
                    </a:p>
                  </a:txBody>
                  <a:tcPr/>
                </a:tc>
                <a:tc>
                  <a:txBody>
                    <a:bodyPr/>
                    <a:lstStyle/>
                    <a:p>
                      <a:r>
                        <a:rPr lang="en-US" dirty="0"/>
                        <a:t>89</a:t>
                      </a:r>
                    </a:p>
                  </a:txBody>
                  <a:tcPr/>
                </a:tc>
                <a:extLst>
                  <a:ext uri="{0D108BD9-81ED-4DB2-BD59-A6C34878D82A}">
                    <a16:rowId xmlns:a16="http://schemas.microsoft.com/office/drawing/2014/main" val="280957312"/>
                  </a:ext>
                </a:extLst>
              </a:tr>
            </a:tbl>
          </a:graphicData>
        </a:graphic>
      </p:graphicFrame>
      <p:sp>
        <p:nvSpPr>
          <p:cNvPr id="8" name="Title 1">
            <a:extLst>
              <a:ext uri="{FF2B5EF4-FFF2-40B4-BE49-F238E27FC236}">
                <a16:creationId xmlns:a16="http://schemas.microsoft.com/office/drawing/2014/main" id="{7D04C1CD-7663-41D3-8654-EC8A0A6DB11B}"/>
              </a:ext>
            </a:extLst>
          </p:cNvPr>
          <p:cNvSpPr txBox="1">
            <a:spLocks/>
          </p:cNvSpPr>
          <p:nvPr/>
        </p:nvSpPr>
        <p:spPr>
          <a:xfrm>
            <a:off x="838200" y="11237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Compare a permutation test to the rank-sum test (2-sided p-value)</a:t>
            </a:r>
          </a:p>
        </p:txBody>
      </p:sp>
    </p:spTree>
    <p:extLst>
      <p:ext uri="{BB962C8B-B14F-4D97-AF65-F5344CB8AC3E}">
        <p14:creationId xmlns:p14="http://schemas.microsoft.com/office/powerpoint/2010/main" val="1222923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A4D65-CE03-4010-912B-10E99EBA47C9}"/>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49209B79-C508-4B41-9494-FD442A955D1C}"/>
              </a:ext>
            </a:extLst>
          </p:cNvPr>
          <p:cNvSpPr>
            <a:spLocks noGrp="1"/>
          </p:cNvSpPr>
          <p:nvPr>
            <p:ph idx="1"/>
          </p:nvPr>
        </p:nvSpPr>
        <p:spPr/>
        <p:txBody>
          <a:bodyPr/>
          <a:lstStyle/>
          <a:p>
            <a:r>
              <a:rPr lang="en-US" dirty="0"/>
              <a:t>Find or create some examples and perform a permutation test. Turn in one such example.</a:t>
            </a:r>
          </a:p>
        </p:txBody>
      </p:sp>
    </p:spTree>
    <p:extLst>
      <p:ext uri="{BB962C8B-B14F-4D97-AF65-F5344CB8AC3E}">
        <p14:creationId xmlns:p14="http://schemas.microsoft.com/office/powerpoint/2010/main" val="40728419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False Discovery Rate (FDR)</a:t>
            </a:r>
          </a:p>
        </p:txBody>
      </p:sp>
      <p:sp>
        <p:nvSpPr>
          <p:cNvPr id="3" name="Subtitle 2"/>
          <p:cNvSpPr>
            <a:spLocks noGrp="1"/>
          </p:cNvSpPr>
          <p:nvPr>
            <p:ph type="subTitle" idx="1"/>
          </p:nvPr>
        </p:nvSpPr>
        <p:spPr/>
        <p:txBody>
          <a:bodyPr/>
          <a:lstStyle/>
          <a:p>
            <a:r>
              <a:rPr lang="en-US" dirty="0"/>
              <a:t>A moderate approach to multiple comparisons</a:t>
            </a:r>
          </a:p>
        </p:txBody>
      </p:sp>
    </p:spTree>
    <p:extLst>
      <p:ext uri="{BB962C8B-B14F-4D97-AF65-F5344CB8AC3E}">
        <p14:creationId xmlns:p14="http://schemas.microsoft.com/office/powerpoint/2010/main" val="4271904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Outline</a:t>
            </a:r>
          </a:p>
        </p:txBody>
      </p:sp>
      <p:sp>
        <p:nvSpPr>
          <p:cNvPr id="3" name="Content Placeholder 2"/>
          <p:cNvSpPr>
            <a:spLocks noGrp="1"/>
          </p:cNvSpPr>
          <p:nvPr>
            <p:ph idx="1"/>
          </p:nvPr>
        </p:nvSpPr>
        <p:spPr/>
        <p:txBody>
          <a:bodyPr/>
          <a:lstStyle/>
          <a:p>
            <a:r>
              <a:rPr lang="en-US" dirty="0"/>
              <a:t>The problem</a:t>
            </a:r>
          </a:p>
          <a:p>
            <a:r>
              <a:rPr lang="en-US" dirty="0"/>
              <a:t>Traditional approaches</a:t>
            </a:r>
          </a:p>
          <a:p>
            <a:r>
              <a:rPr lang="en-US" dirty="0"/>
              <a:t>False Discovery Rate (FDR)</a:t>
            </a:r>
          </a:p>
          <a:p>
            <a:r>
              <a:rPr lang="en-US" dirty="0" err="1"/>
              <a:t>Vinoh</a:t>
            </a:r>
            <a:endParaRPr lang="en-US" dirty="0"/>
          </a:p>
        </p:txBody>
      </p:sp>
    </p:spTree>
    <p:extLst>
      <p:ext uri="{BB962C8B-B14F-4D97-AF65-F5344CB8AC3E}">
        <p14:creationId xmlns:p14="http://schemas.microsoft.com/office/powerpoint/2010/main" val="25758571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problem</a:t>
            </a:r>
          </a:p>
        </p:txBody>
      </p:sp>
      <p:sp>
        <p:nvSpPr>
          <p:cNvPr id="3" name="Content Placeholder 2"/>
          <p:cNvSpPr>
            <a:spLocks noGrp="1"/>
          </p:cNvSpPr>
          <p:nvPr>
            <p:ph idx="1"/>
          </p:nvPr>
        </p:nvSpPr>
        <p:spPr/>
        <p:txBody>
          <a:bodyPr>
            <a:normAutofit/>
          </a:bodyPr>
          <a:lstStyle/>
          <a:p>
            <a:r>
              <a:rPr lang="en-US" dirty="0"/>
              <a:t>Jay performs 100 tests.</a:t>
            </a:r>
          </a:p>
          <a:p>
            <a:r>
              <a:rPr lang="en-US" dirty="0"/>
              <a:t>If no effect:</a:t>
            </a:r>
          </a:p>
          <a:p>
            <a:pPr lvl="1"/>
            <a:r>
              <a:rPr lang="en-US" dirty="0"/>
              <a:t>Expect about </a:t>
            </a:r>
            <a:r>
              <a:rPr lang="en-US" dirty="0">
                <a:solidFill>
                  <a:srgbClr val="FF0000"/>
                </a:solidFill>
              </a:rPr>
              <a:t>5 false positives </a:t>
            </a:r>
            <a:r>
              <a:rPr lang="en-US" dirty="0"/>
              <a:t>(</a:t>
            </a:r>
            <a:r>
              <a:rPr lang="el-GR" dirty="0"/>
              <a:t>α</a:t>
            </a:r>
            <a:r>
              <a:rPr lang="en-US" dirty="0"/>
              <a:t> = 0.05).</a:t>
            </a:r>
          </a:p>
        </p:txBody>
      </p:sp>
    </p:spTree>
    <p:extLst>
      <p:ext uri="{BB962C8B-B14F-4D97-AF65-F5344CB8AC3E}">
        <p14:creationId xmlns:p14="http://schemas.microsoft.com/office/powerpoint/2010/main" val="23964785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2666b021-1dcb-4ea0-8bef-cb9230954b90"/>
</p:tagLst>
</file>

<file path=ppt/tags/tag2.xml><?xml version="1.0" encoding="utf-8"?>
<p:tagLst xmlns:a="http://schemas.openxmlformats.org/drawingml/2006/main" xmlns:r="http://schemas.openxmlformats.org/officeDocument/2006/relationships" xmlns:p="http://schemas.openxmlformats.org/presentationml/2006/main">
  <p:tag name="__PE_POLL_EMBED_ID" val="ebab49e4-e0f7-4033-ad3d-1f8db5d82982"/>
</p:tagLst>
</file>

<file path=ppt/tags/tag3.xml><?xml version="1.0" encoding="utf-8"?>
<p:tagLst xmlns:a="http://schemas.openxmlformats.org/drawingml/2006/main" xmlns:r="http://schemas.openxmlformats.org/officeDocument/2006/relationships" xmlns:p="http://schemas.openxmlformats.org/presentationml/2006/main">
  <p:tag name="__PE_POLL_EMBED_ID" val="32729a62-f77f-4456-8be5-d77ffd0b70b8"/>
</p:tagLst>
</file>

<file path=ppt/tags/tag4.xml><?xml version="1.0" encoding="utf-8"?>
<p:tagLst xmlns:a="http://schemas.openxmlformats.org/drawingml/2006/main" xmlns:r="http://schemas.openxmlformats.org/officeDocument/2006/relationships" xmlns:p="http://schemas.openxmlformats.org/presentationml/2006/main">
  <p:tag name="__PE_POLL_EMBED_ID" val="65299c2e-3f69-4092-8cfe-675e61951ee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3527</TotalTime>
  <Words>7580</Words>
  <Application>Microsoft Office PowerPoint</Application>
  <PresentationFormat>Widescreen</PresentationFormat>
  <Paragraphs>1287</Paragraphs>
  <Slides>111</Slides>
  <Notes>59</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111</vt:i4>
      </vt:variant>
    </vt:vector>
  </HeadingPairs>
  <TitlesOfParts>
    <vt:vector size="117" baseType="lpstr">
      <vt:lpstr>Arial</vt:lpstr>
      <vt:lpstr>Calibri</vt:lpstr>
      <vt:lpstr>Calibri Light</vt:lpstr>
      <vt:lpstr>Cambria Math</vt:lpstr>
      <vt:lpstr>Wingdings</vt:lpstr>
      <vt:lpstr>Office Theme</vt:lpstr>
      <vt:lpstr>Chapter 14</vt:lpstr>
      <vt:lpstr>A brief history</vt:lpstr>
      <vt:lpstr>A caveat or two</vt:lpstr>
      <vt:lpstr>So why use a non-parametric method?</vt:lpstr>
      <vt:lpstr>Academic (non-faculty) statistician salary in 2018</vt:lpstr>
      <vt:lpstr>Academic (faculty) statistician salary in 2018</vt:lpstr>
      <vt:lpstr>More salary information for statistics</vt:lpstr>
      <vt:lpstr>Example 14.2.1 – Statistician Salary</vt:lpstr>
      <vt:lpstr>PowerPoint Presentation</vt:lpstr>
      <vt:lpstr>Example 14.2.1 – Statistician Salary – Sign test</vt:lpstr>
      <vt:lpstr>Example 14.2.1 – Statistician Salary</vt:lpstr>
      <vt:lpstr>Example – Statistician Salary</vt:lpstr>
      <vt:lpstr>Example – Statistician Salary</vt:lpstr>
      <vt:lpstr>[Add example where this test is a good idea even though there are a bunch of ties.]</vt:lpstr>
      <vt:lpstr>Example 14.3.2 – Statistician Salary – CI</vt:lpstr>
      <vt:lpstr>Example 14.3.2 continued</vt:lpstr>
      <vt:lpstr>Example 14.3.2 continued</vt:lpstr>
      <vt:lpstr>PowerPoint Presentation</vt:lpstr>
      <vt:lpstr>PowerPoint Presentation</vt:lpstr>
      <vt:lpstr>Homework</vt:lpstr>
      <vt:lpstr>Example – Paired sign test</vt:lpstr>
      <vt:lpstr>Example – Paired sign test</vt:lpstr>
      <vt:lpstr>Example – paired sign test</vt:lpstr>
      <vt:lpstr>A quick recap of some tests</vt:lpstr>
      <vt:lpstr>Comparing Power</vt:lpstr>
      <vt:lpstr>Generate the data</vt:lpstr>
      <vt:lpstr>A peek at some of the data</vt:lpstr>
      <vt:lpstr>Test the hypothesis</vt:lpstr>
      <vt:lpstr>A peek at some of the results</vt:lpstr>
      <vt:lpstr>Compute power</vt:lpstr>
      <vt:lpstr>Results (Power)</vt:lpstr>
      <vt:lpstr>Paired-sample signed-rank test</vt:lpstr>
      <vt:lpstr>Paired-sample signed-rank test</vt:lpstr>
      <vt:lpstr>Paired-sample signed-rank test</vt:lpstr>
      <vt:lpstr>Paired-sample signed-rank test</vt:lpstr>
      <vt:lpstr>Paired-sample signed-rank test</vt:lpstr>
      <vt:lpstr>Determining a p-value</vt:lpstr>
      <vt:lpstr>Determining a p-value</vt:lpstr>
      <vt:lpstr>What would you do with ties?</vt:lpstr>
      <vt:lpstr>Option 1</vt:lpstr>
      <vt:lpstr>Option 1</vt:lpstr>
      <vt:lpstr>Option 1</vt:lpstr>
      <vt:lpstr>Option 2</vt:lpstr>
      <vt:lpstr>Determining a p-value</vt:lpstr>
      <vt:lpstr>One sided alternatives and more</vt:lpstr>
      <vt:lpstr>What the signed-rank test is really good at?</vt:lpstr>
      <vt:lpstr>What if the sample size is large?</vt:lpstr>
      <vt:lpstr>Wait, why?</vt:lpstr>
      <vt:lpstr>Homework</vt:lpstr>
      <vt:lpstr>Recap – Paired Sign test</vt:lpstr>
      <vt:lpstr>Recap – Paired Signed-rank test</vt:lpstr>
      <vt:lpstr>Wait, can’t we do better?</vt:lpstr>
      <vt:lpstr>PowerPoint Presentation</vt:lpstr>
      <vt:lpstr>P-value for our new test</vt:lpstr>
      <vt:lpstr>Determining a p-value</vt:lpstr>
      <vt:lpstr>Determining a p-value</vt:lpstr>
      <vt:lpstr>Another quick recap </vt:lpstr>
      <vt:lpstr>The Wilcoxon rank-sum test</vt:lpstr>
      <vt:lpstr>Homework</vt:lpstr>
      <vt:lpstr>The Wilcoxon rank-sum test</vt:lpstr>
      <vt:lpstr>The Wilcoxon rank-sum test</vt:lpstr>
      <vt:lpstr>Example 14.7.1 (rank-sum test)</vt:lpstr>
      <vt:lpstr>Computing the p-value</vt:lpstr>
      <vt:lpstr>Wilcoxon rank-sum test (by hand!)</vt:lpstr>
      <vt:lpstr>Wilcoxon rank-sum test (by hand!)</vt:lpstr>
      <vt:lpstr>Can you do this one by hand?</vt:lpstr>
      <vt:lpstr>PowerPoint Presentation</vt:lpstr>
      <vt:lpstr>Homework</vt:lpstr>
      <vt:lpstr>Randomization test</vt:lpstr>
      <vt:lpstr>Example: Randomization test Choose a test statistic</vt:lpstr>
      <vt:lpstr>Example: Permutation test</vt:lpstr>
      <vt:lpstr>Hydrocephalus</vt:lpstr>
      <vt:lpstr>Hydrocephalus</vt:lpstr>
      <vt:lpstr>Shunt</vt:lpstr>
      <vt:lpstr>Endoscopic Third Ventriculostomy (ETV)</vt:lpstr>
      <vt:lpstr>VINOH study</vt:lpstr>
      <vt:lpstr>Study Cohort</vt:lpstr>
      <vt:lpstr>PowerPoint Presentation</vt:lpstr>
      <vt:lpstr>The primary predictor: FOR </vt:lpstr>
      <vt:lpstr>The outcomes: 36 different measures of cognitive functioning </vt:lpstr>
      <vt:lpstr>Goal</vt:lpstr>
      <vt:lpstr>PowerPoint Presentation</vt:lpstr>
      <vt:lpstr>PowerPoint Presentation</vt:lpstr>
      <vt:lpstr>PowerPoint Presentation</vt:lpstr>
      <vt:lpstr>PowerPoint Presentation</vt:lpstr>
      <vt:lpstr>PowerPoint Presentation</vt:lpstr>
      <vt:lpstr>PowerPoint Presentation</vt:lpstr>
      <vt:lpstr>The problem</vt:lpstr>
      <vt:lpstr>Now comes the permutation test</vt:lpstr>
      <vt:lpstr>Our chosen test statistic</vt:lpstr>
      <vt:lpstr>Calculating the p-value</vt:lpstr>
      <vt:lpstr>Every possible permutation?</vt:lpstr>
      <vt:lpstr>Alternative</vt:lpstr>
      <vt:lpstr>Results</vt:lpstr>
      <vt:lpstr>Another simple example</vt:lpstr>
      <vt:lpstr>Homework</vt:lpstr>
      <vt:lpstr>False Discovery Rate (FDR)</vt:lpstr>
      <vt:lpstr>Outline</vt:lpstr>
      <vt:lpstr>The problem</vt:lpstr>
      <vt:lpstr>Traditional approaches: Bonferroni</vt:lpstr>
      <vt:lpstr>What’s wrong with tradition?</vt:lpstr>
      <vt:lpstr>What’s wrong with tradition?</vt:lpstr>
      <vt:lpstr>A ‘discovery’</vt:lpstr>
      <vt:lpstr>Another issue</vt:lpstr>
      <vt:lpstr>False Discovery Rate (FDR)</vt:lpstr>
      <vt:lpstr>Careless Carl</vt:lpstr>
      <vt:lpstr>Deliberate David</vt:lpstr>
      <vt:lpstr>Deliberate David  vs. Careless Carl</vt:lpstr>
      <vt:lpstr>Vinoh</vt:lpstr>
      <vt:lpstr>Vinoh</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dc:title>
  <dc:creator>Ron Reeder</dc:creator>
  <cp:lastModifiedBy>Ron Reeder</cp:lastModifiedBy>
  <cp:revision>137</cp:revision>
  <dcterms:created xsi:type="dcterms:W3CDTF">2018-10-04T22:31:19Z</dcterms:created>
  <dcterms:modified xsi:type="dcterms:W3CDTF">2021-11-03T23:02:16Z</dcterms:modified>
</cp:coreProperties>
</file>