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5" r:id="rId17"/>
    <p:sldId id="273" r:id="rId18"/>
    <p:sldId id="272" r:id="rId19"/>
    <p:sldId id="271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8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63" autoAdjust="0"/>
  </p:normalViewPr>
  <p:slideViewPr>
    <p:cSldViewPr snapToGrid="0">
      <p:cViewPr varScale="1">
        <p:scale>
          <a:sx n="93" d="100"/>
          <a:sy n="9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7C3B-DD30-4FBF-A543-75E4E21F1A8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4BD2-3D50-46A7-AA1E-ED958CF7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5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Takeaway message:</a:t>
            </a:r>
            <a:r>
              <a:rPr lang="en-US" baseline="0" dirty="0"/>
              <a:t>  The unbiased estimator with the smallest variance is a function of a sufficient statistic.  Of all sufficient statistics, actually, and therefore of a minimal sufficient statistic.</a:t>
            </a:r>
          </a:p>
          <a:p>
            <a:r>
              <a:rPr lang="en-US" baseline="0" dirty="0"/>
              <a:t>If we’re looking for a UMVUE, we only need to consider functions of the minimal sufficient statistic.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4BD2-3D50-46A7-AA1E-ED958CF718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4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Basically, if the only way that the expected value of u(X) is zero for all parameters is for the function u to be the zero function, then we say the family is complete.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4BD2-3D50-46A7-AA1E-ED958CF718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1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two estimators satisfying the theorem</a:t>
            </a:r>
            <a:r>
              <a:rPr lang="en-US" baseline="0" dirty="0"/>
              <a:t> are actually the same estimator.  There can be only one unbiased function of a sufficient statistic.  And since only such estimators need be considered, we know we have the best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4BD2-3D50-46A7-AA1E-ED958CF718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5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2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5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2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3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0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02F1-F608-4DD7-ABE2-891003C5CB6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B959-94B3-43F3-AFF0-B19E23FD8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1" algn="l"/>
            <a:r>
              <a:rPr lang="en-US" dirty="0"/>
              <a:t>Chapter 6 – Functions of random variables</a:t>
            </a:r>
          </a:p>
          <a:p>
            <a:pPr lvl="1" algn="l"/>
            <a:r>
              <a:rPr lang="en-US" dirty="0"/>
              <a:t>Chapter 7 – Limiting distributions</a:t>
            </a:r>
          </a:p>
          <a:p>
            <a:pPr lvl="1" algn="l"/>
            <a:r>
              <a:rPr lang="en-US" dirty="0"/>
              <a:t>Chapter 8 – Statistics </a:t>
            </a:r>
          </a:p>
          <a:p>
            <a:pPr lvl="1" algn="l"/>
            <a:r>
              <a:rPr lang="en-US" dirty="0"/>
              <a:t>Chapter 9 – Point estimation</a:t>
            </a:r>
          </a:p>
          <a:p>
            <a:pPr lvl="1" algn="l"/>
            <a:r>
              <a:rPr lang="en-US" sz="2800" b="1" dirty="0"/>
              <a:t>Chapter 10 – Sufficiency and completeness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2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10.2.4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minimally sufficient statistics for μ and σ</a:t>
            </a:r>
            <a:r>
              <a:rPr lang="en-US" baseline="30000" dirty="0"/>
              <a:t>2</a:t>
            </a:r>
            <a:r>
              <a:rPr lang="en-US" dirty="0"/>
              <a:t> from a random sample of N(μ,σ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  <a:p>
            <a:r>
              <a:rPr lang="en-US" dirty="0"/>
              <a:t>Note that knowing the outcome of these would determine the outcome of the MLEs (and vice versa).</a:t>
            </a:r>
          </a:p>
          <a:p>
            <a:r>
              <a:rPr lang="en-US" dirty="0"/>
              <a:t>Theorem 10.3.1</a:t>
            </a:r>
          </a:p>
          <a:p>
            <a:pPr lvl="1"/>
            <a:r>
              <a:rPr lang="en-US" dirty="0"/>
              <a:t>If S is sufficient for θ and the MLE for θ is unique, then the MLE is a function of S.</a:t>
            </a:r>
          </a:p>
        </p:txBody>
      </p:sp>
    </p:spTree>
    <p:extLst>
      <p:ext uri="{BB962C8B-B14F-4D97-AF65-F5344CB8AC3E}">
        <p14:creationId xmlns:p14="http://schemas.microsoft.com/office/powerpoint/2010/main" val="2457078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Day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Homework</a:t>
            </a:r>
          </a:p>
          <a:p>
            <a:pPr lvl="1"/>
            <a:r>
              <a:rPr lang="en-US" dirty="0"/>
              <a:t>10.1</a:t>
            </a:r>
          </a:p>
          <a:p>
            <a:pPr lvl="1"/>
            <a:r>
              <a:rPr lang="en-US" dirty="0"/>
              <a:t>10.2</a:t>
            </a:r>
          </a:p>
          <a:p>
            <a:pPr lvl="1"/>
            <a:r>
              <a:rPr lang="en-US" dirty="0"/>
              <a:t>10.3</a:t>
            </a:r>
          </a:p>
          <a:p>
            <a:pPr lvl="1"/>
            <a:r>
              <a:rPr lang="en-US" dirty="0"/>
              <a:t>10.4</a:t>
            </a:r>
          </a:p>
          <a:p>
            <a:pPr lvl="1"/>
            <a:r>
              <a:rPr lang="en-US" dirty="0"/>
              <a:t>10.5</a:t>
            </a:r>
          </a:p>
          <a:p>
            <a:pPr lvl="1"/>
            <a:r>
              <a:rPr lang="en-US" dirty="0"/>
              <a:t>10.6</a:t>
            </a:r>
          </a:p>
          <a:p>
            <a:pPr lvl="1"/>
            <a:r>
              <a:rPr lang="en-US" dirty="0"/>
              <a:t>10.7</a:t>
            </a:r>
          </a:p>
          <a:p>
            <a:pPr lvl="1"/>
            <a:r>
              <a:rPr lang="en-US" dirty="0"/>
              <a:t>10.8</a:t>
            </a:r>
          </a:p>
          <a:p>
            <a:pPr lvl="1"/>
            <a:r>
              <a:rPr lang="en-US" dirty="0"/>
              <a:t>10.10</a:t>
            </a:r>
          </a:p>
          <a:p>
            <a:pPr lvl="1"/>
            <a:r>
              <a:rPr lang="en-US" dirty="0"/>
              <a:t>10.11</a:t>
            </a:r>
          </a:p>
          <a:p>
            <a:pPr lvl="1"/>
            <a:r>
              <a:rPr lang="en-US" dirty="0"/>
              <a:t>10.12</a:t>
            </a:r>
          </a:p>
        </p:txBody>
      </p:sp>
    </p:spTree>
    <p:extLst>
      <p:ext uri="{BB962C8B-B14F-4D97-AF65-F5344CB8AC3E}">
        <p14:creationId xmlns:p14="http://schemas.microsoft.com/office/powerpoint/2010/main" val="31964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10.2.5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have a random sample from UNIF(θ,θ+1).</a:t>
            </a:r>
          </a:p>
          <a:p>
            <a:r>
              <a:rPr lang="en-US" dirty="0"/>
              <a:t>Find minimally sufficient statistics for θ.</a:t>
            </a:r>
          </a:p>
        </p:txBody>
      </p:sp>
    </p:spTree>
    <p:extLst>
      <p:ext uri="{BB962C8B-B14F-4D97-AF65-F5344CB8AC3E}">
        <p14:creationId xmlns:p14="http://schemas.microsoft.com/office/powerpoint/2010/main" val="1197681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10.3.4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1" y="1572393"/>
            <a:ext cx="9967432" cy="460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4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X has distribution f(x; θ).</a:t>
            </a:r>
          </a:p>
          <a:p>
            <a:r>
              <a:rPr lang="en-US" dirty="0"/>
              <a:t>Note that f(x, θ) represents a family of distributions.</a:t>
            </a:r>
          </a:p>
          <a:p>
            <a:endParaRPr lang="en-US" dirty="0"/>
          </a:p>
          <a:p>
            <a:r>
              <a:rPr lang="en-US" dirty="0"/>
              <a:t>If E[u(X)] = 0 for all θ ∈ Ω implies that </a:t>
            </a:r>
          </a:p>
          <a:p>
            <a:pPr marL="0" indent="0">
              <a:buNone/>
            </a:pPr>
            <a:r>
              <a:rPr lang="en-US" dirty="0"/>
              <a:t>	u(X) = 0 with probability 1 for all θ.</a:t>
            </a:r>
          </a:p>
          <a:p>
            <a:r>
              <a:rPr lang="en-US" dirty="0"/>
              <a:t>Then we say that the family, f(x; θ) is complete.</a:t>
            </a:r>
          </a:p>
        </p:txBody>
      </p:sp>
    </p:spTree>
    <p:extLst>
      <p:ext uri="{BB962C8B-B14F-4D97-AF65-F5344CB8AC3E}">
        <p14:creationId xmlns:p14="http://schemas.microsoft.com/office/powerpoint/2010/main" val="103179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 (less technical)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only way for E(u(X)) to be zero for all θ is for u(.) to be the zero function, then the family, f(x, θ) is complete.</a:t>
            </a:r>
          </a:p>
        </p:txBody>
      </p:sp>
    </p:spTree>
    <p:extLst>
      <p:ext uri="{BB962C8B-B14F-4D97-AF65-F5344CB8AC3E}">
        <p14:creationId xmlns:p14="http://schemas.microsoft.com/office/powerpoint/2010/main" val="1557353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10.4.1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definition to show that POI(λ) is complete.  </a:t>
            </a:r>
          </a:p>
          <a:p>
            <a:r>
              <a:rPr lang="en-US" dirty="0"/>
              <a:t>Note that by POI(λ), we mean the entire set of distributions POI(λ), where λ&gt;0.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45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An incomplete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family, {POI(λ) | λ ∈ {1, 2, 3}}. </a:t>
            </a:r>
          </a:p>
          <a:p>
            <a:pPr lvl="1"/>
            <a:r>
              <a:rPr lang="en-US" dirty="0"/>
              <a:t>Note that this is a smaller family than {POI(λ) | λ&gt;0}.</a:t>
            </a:r>
          </a:p>
          <a:p>
            <a:r>
              <a:rPr lang="en-US" dirty="0"/>
              <a:t>Let’s go even smaller for this example.</a:t>
            </a:r>
          </a:p>
          <a:p>
            <a:pPr lvl="1"/>
            <a:r>
              <a:rPr lang="en-US" dirty="0"/>
              <a:t>Consider the family {POI(λ) | λ = 1}.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97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complete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BIN(p)</a:t>
            </a:r>
          </a:p>
          <a:p>
            <a:r>
              <a:rPr lang="en-US" dirty="0"/>
              <a:t>POI(λ)</a:t>
            </a:r>
          </a:p>
          <a:p>
            <a:r>
              <a:rPr lang="en-US" dirty="0"/>
              <a:t>EXP(λ)</a:t>
            </a:r>
          </a:p>
          <a:p>
            <a:r>
              <a:rPr lang="en-US" dirty="0"/>
              <a:t>GAM(θ, κ)</a:t>
            </a:r>
          </a:p>
          <a:p>
            <a:r>
              <a:rPr lang="en-US" dirty="0"/>
              <a:t>N(μ, σ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367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statistic, T, is complete if its density function could be any member of a complete family.</a:t>
            </a:r>
          </a:p>
          <a:p>
            <a:endParaRPr lang="en-US" dirty="0"/>
          </a:p>
          <a:p>
            <a:r>
              <a:rPr lang="en-US" dirty="0"/>
              <a:t>Thinking about what this means:</a:t>
            </a:r>
          </a:p>
          <a:p>
            <a:pPr lvl="1"/>
            <a:r>
              <a:rPr lang="en-US" dirty="0"/>
              <a:t>T is a statistic, a function of a random sample.</a:t>
            </a:r>
          </a:p>
          <a:p>
            <a:pPr lvl="1"/>
            <a:r>
              <a:rPr lang="en-US" dirty="0"/>
              <a:t>The random sample is from a population.</a:t>
            </a:r>
          </a:p>
          <a:p>
            <a:pPr lvl="1"/>
            <a:r>
              <a:rPr lang="en-US" dirty="0"/>
              <a:t>The population has a distribution that could be an member of a family, f(x, θ).</a:t>
            </a:r>
          </a:p>
          <a:p>
            <a:pPr lvl="1"/>
            <a:r>
              <a:rPr lang="en-US" dirty="0"/>
              <a:t>The statistic T has distribution that could be any member of a (possibly) different family, g(x, θ).</a:t>
            </a:r>
          </a:p>
          <a:p>
            <a:pPr lvl="1"/>
            <a:r>
              <a:rPr lang="en-US" dirty="0"/>
              <a:t>If the family g(x, θ) is complete, then we say that T is complete.</a:t>
            </a:r>
          </a:p>
        </p:txBody>
      </p:sp>
    </p:spTree>
    <p:extLst>
      <p:ext uri="{BB962C8B-B14F-4D97-AF65-F5344CB8AC3E}">
        <p14:creationId xmlns:p14="http://schemas.microsoft.com/office/powerpoint/2010/main" val="270458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statistic, S, is sufficient for θ if </a:t>
            </a:r>
            <a:r>
              <a:rPr lang="en-US" dirty="0" err="1"/>
              <a:t>f</a:t>
            </a:r>
            <a:r>
              <a:rPr lang="en-US" u="sng" baseline="-25000" dirty="0" err="1"/>
              <a:t>X</a:t>
            </a:r>
            <a:r>
              <a:rPr lang="en-US" baseline="-25000" dirty="0" err="1"/>
              <a:t>|S</a:t>
            </a:r>
            <a:r>
              <a:rPr lang="en-US" dirty="0"/>
              <a:t>(</a:t>
            </a:r>
            <a:r>
              <a:rPr lang="en-US" u="sng" dirty="0" err="1"/>
              <a:t>x</a:t>
            </a:r>
            <a:r>
              <a:rPr lang="en-US" dirty="0" err="1"/>
              <a:t>|s</a:t>
            </a:r>
            <a:r>
              <a:rPr lang="en-US" dirty="0"/>
              <a:t>) does not depend on θ.</a:t>
            </a:r>
          </a:p>
          <a:p>
            <a:r>
              <a:rPr lang="en-US" dirty="0"/>
              <a:t>In other words, a sufficient statistic contains all the information from the sample about θ.  Thus, knowing the outcome of S, there is no additional information to be gained from the sample.</a:t>
            </a:r>
          </a:p>
          <a:p>
            <a:pPr lvl="1"/>
            <a:r>
              <a:rPr lang="en-US" dirty="0"/>
              <a:t>If the conditional density function depended on θ, then the outcomes of the random sample are related to θ and therefore could tell you something about theta.</a:t>
            </a:r>
          </a:p>
        </p:txBody>
      </p:sp>
    </p:spTree>
    <p:extLst>
      <p:ext uri="{BB962C8B-B14F-4D97-AF65-F5344CB8AC3E}">
        <p14:creationId xmlns:p14="http://schemas.microsoft.com/office/powerpoint/2010/main" val="2601835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sample mean from a N(μ, σ</a:t>
            </a:r>
            <a:r>
              <a:rPr lang="en-US" baseline="30000" dirty="0"/>
              <a:t>2</a:t>
            </a:r>
            <a:r>
              <a:rPr lang="en-US" dirty="0"/>
              <a:t>) population complete?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81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10.4.1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</a:t>
            </a:r>
          </a:p>
          <a:p>
            <a:pPr lvl="1"/>
            <a:r>
              <a:rPr lang="en-US" dirty="0"/>
              <a:t>You have a random sample;</a:t>
            </a:r>
          </a:p>
          <a:p>
            <a:pPr lvl="1"/>
            <a:r>
              <a:rPr lang="en-US" dirty="0"/>
              <a:t>S is a sufficient and complete statistic;</a:t>
            </a:r>
          </a:p>
          <a:p>
            <a:pPr lvl="1"/>
            <a:r>
              <a:rPr lang="en-US" dirty="0"/>
              <a:t>T is a function of S and unbiased for τ(θ);</a:t>
            </a:r>
          </a:p>
          <a:p>
            <a:r>
              <a:rPr lang="en-US" dirty="0"/>
              <a:t>Then</a:t>
            </a:r>
          </a:p>
          <a:p>
            <a:pPr lvl="1"/>
            <a:r>
              <a:rPr lang="en-US" dirty="0"/>
              <a:t>T is a UMVUE for τ(θ).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dirty="0" err="1"/>
              <a:t>gotta</a:t>
            </a:r>
            <a:r>
              <a:rPr lang="en-US" dirty="0"/>
              <a:t> prove this.  It will blow your mind!</a:t>
            </a:r>
          </a:p>
          <a:p>
            <a:pPr lvl="1"/>
            <a:r>
              <a:rPr lang="en-US" dirty="0"/>
              <a:t>Proof to come next class.</a:t>
            </a:r>
          </a:p>
        </p:txBody>
      </p:sp>
    </p:spTree>
    <p:extLst>
      <p:ext uri="{BB962C8B-B14F-4D97-AF65-F5344CB8AC3E}">
        <p14:creationId xmlns:p14="http://schemas.microsoft.com/office/powerpoint/2010/main" val="1609990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Day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  <a:p>
            <a:pPr lvl="1"/>
            <a:r>
              <a:rPr lang="en-US"/>
              <a:t>10.17</a:t>
            </a:r>
          </a:p>
          <a:p>
            <a:pPr lvl="1"/>
            <a:r>
              <a:rPr lang="en-US"/>
              <a:t>10.18</a:t>
            </a:r>
          </a:p>
        </p:txBody>
      </p:sp>
    </p:spTree>
    <p:extLst>
      <p:ext uri="{BB962C8B-B14F-4D97-AF65-F5344CB8AC3E}">
        <p14:creationId xmlns:p14="http://schemas.microsoft.com/office/powerpoint/2010/main" val="3226975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Theorem 10.4.1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16" y="1834669"/>
            <a:ext cx="7309206" cy="5137079"/>
          </a:xfrm>
        </p:spPr>
        <p:txBody>
          <a:bodyPr>
            <a:normAutofit/>
          </a:bodyPr>
          <a:lstStyle/>
          <a:p>
            <a:r>
              <a:rPr lang="en-US" dirty="0"/>
              <a:t>Recall that the unbiased estimator with the lowest variance is a function of S, a sufficient statistic.  So we need only consider functions of S.</a:t>
            </a:r>
          </a:p>
          <a:p>
            <a:r>
              <a:rPr lang="en-US" dirty="0"/>
              <a:t>Now, suppose you have an estimator T</a:t>
            </a:r>
            <a:r>
              <a:rPr lang="en-US" baseline="-25000" dirty="0"/>
              <a:t>1</a:t>
            </a:r>
            <a:r>
              <a:rPr lang="en-US" dirty="0"/>
              <a:t> that satisfies the conditions of the theorem.</a:t>
            </a:r>
          </a:p>
          <a:p>
            <a:r>
              <a:rPr lang="en-US" dirty="0"/>
              <a:t>Let T</a:t>
            </a:r>
            <a:r>
              <a:rPr lang="en-US" baseline="-25000" dirty="0"/>
              <a:t>2</a:t>
            </a:r>
            <a:r>
              <a:rPr lang="en-US" dirty="0"/>
              <a:t> be another such estimator.</a:t>
            </a:r>
          </a:p>
          <a:p>
            <a:r>
              <a:rPr lang="en-US" dirty="0"/>
              <a:t>E(T</a:t>
            </a:r>
            <a:r>
              <a:rPr lang="en-US" baseline="-25000" dirty="0"/>
              <a:t>2 </a:t>
            </a:r>
            <a:r>
              <a:rPr lang="en-US" dirty="0"/>
              <a:t>–</a:t>
            </a:r>
            <a:r>
              <a:rPr lang="en-US" baseline="-25000" dirty="0"/>
              <a:t>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) = 0 (both unbiased).</a:t>
            </a:r>
          </a:p>
          <a:p>
            <a:r>
              <a:rPr lang="en-US" dirty="0"/>
              <a:t>T</a:t>
            </a:r>
            <a:r>
              <a:rPr lang="en-US" baseline="-25000" dirty="0"/>
              <a:t>2 </a:t>
            </a:r>
            <a:r>
              <a:rPr lang="en-US" dirty="0"/>
              <a:t>–</a:t>
            </a:r>
            <a:r>
              <a:rPr lang="en-US" baseline="-25000" dirty="0"/>
              <a:t>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is a function of S (since T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2</a:t>
            </a:r>
            <a:r>
              <a:rPr lang="en-US" dirty="0"/>
              <a:t> are).</a:t>
            </a:r>
          </a:p>
          <a:p>
            <a:r>
              <a:rPr lang="en-US" dirty="0"/>
              <a:t>Thus T</a:t>
            </a:r>
            <a:r>
              <a:rPr lang="en-US" baseline="-25000" dirty="0"/>
              <a:t>2 </a:t>
            </a:r>
            <a:r>
              <a:rPr lang="en-US" dirty="0"/>
              <a:t>–</a:t>
            </a:r>
            <a:r>
              <a:rPr lang="en-US" baseline="-25000" dirty="0"/>
              <a:t> </a:t>
            </a:r>
            <a:r>
              <a:rPr lang="en-US" dirty="0"/>
              <a:t>T</a:t>
            </a:r>
            <a:r>
              <a:rPr lang="en-US" baseline="-25000" dirty="0"/>
              <a:t>1 </a:t>
            </a:r>
            <a:r>
              <a:rPr lang="en-US" dirty="0"/>
              <a:t>= 0 (since S is complete) and T</a:t>
            </a:r>
            <a:r>
              <a:rPr lang="en-US" baseline="-25000" dirty="0"/>
              <a:t>1</a:t>
            </a:r>
            <a:r>
              <a:rPr lang="en-US" dirty="0"/>
              <a:t> = T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2222" y="221144"/>
            <a:ext cx="4545458" cy="2563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If</a:t>
            </a:r>
          </a:p>
          <a:p>
            <a:pPr lvl="1"/>
            <a:r>
              <a:rPr lang="en-US" sz="2000" dirty="0"/>
              <a:t>You have a random sample;</a:t>
            </a:r>
          </a:p>
          <a:p>
            <a:pPr lvl="1"/>
            <a:r>
              <a:rPr lang="en-US" sz="2000" dirty="0"/>
              <a:t>S is a sufficient and complete statistic;</a:t>
            </a:r>
          </a:p>
          <a:p>
            <a:pPr lvl="1"/>
            <a:r>
              <a:rPr lang="en-US" sz="2000" dirty="0"/>
              <a:t>T is a function of S and unbiased for </a:t>
            </a:r>
            <a:r>
              <a:rPr lang="en-US" dirty="0"/>
              <a:t>τ(θ)</a:t>
            </a:r>
            <a:r>
              <a:rPr lang="en-US" sz="2000" dirty="0"/>
              <a:t>;</a:t>
            </a:r>
          </a:p>
          <a:p>
            <a:r>
              <a:rPr lang="en-US" sz="2400" dirty="0"/>
              <a:t>Then</a:t>
            </a:r>
          </a:p>
          <a:p>
            <a:pPr lvl="1"/>
            <a:r>
              <a:rPr lang="en-US" sz="2000" dirty="0"/>
              <a:t>T is a UMVUE for </a:t>
            </a:r>
            <a:r>
              <a:rPr lang="en-US" dirty="0"/>
              <a:t>τ(θ).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422222" y="221144"/>
            <a:ext cx="4464978" cy="248095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7A456A-E431-481C-8A82-A5CA173DD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222" y="3637610"/>
            <a:ext cx="4462122" cy="20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62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10.4.1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you have a random sample from POI(λ)</a:t>
            </a:r>
          </a:p>
          <a:p>
            <a:r>
              <a:rPr lang="en-US" dirty="0"/>
              <a:t>Recall that ∑X</a:t>
            </a:r>
            <a:r>
              <a:rPr lang="en-US" baseline="-25000" dirty="0"/>
              <a:t>i</a:t>
            </a:r>
            <a:r>
              <a:rPr lang="en-US" dirty="0"/>
              <a:t> is sufficient.</a:t>
            </a:r>
          </a:p>
          <a:p>
            <a:r>
              <a:rPr lang="en-US" dirty="0"/>
              <a:t>Note that ∑X</a:t>
            </a:r>
            <a:r>
              <a:rPr lang="en-US" baseline="-25000" dirty="0"/>
              <a:t>i</a:t>
            </a:r>
            <a:r>
              <a:rPr lang="en-US" dirty="0"/>
              <a:t> ~ POI(</a:t>
            </a:r>
            <a:r>
              <a:rPr lang="en-US" dirty="0" err="1"/>
              <a:t>nλ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proven with moment generating functions.</a:t>
            </a:r>
          </a:p>
          <a:p>
            <a:r>
              <a:rPr lang="en-US" dirty="0"/>
              <a:t>{POI(</a:t>
            </a:r>
            <a:r>
              <a:rPr lang="en-US" dirty="0" err="1"/>
              <a:t>nλ</a:t>
            </a:r>
            <a:r>
              <a:rPr lang="en-US" dirty="0"/>
              <a:t>), λ&gt;0} = {POI(λ), λ&gt;0}, a complete family.</a:t>
            </a:r>
          </a:p>
          <a:p>
            <a:r>
              <a:rPr lang="en-US" dirty="0"/>
              <a:t>Thus S = ∑X</a:t>
            </a:r>
            <a:r>
              <a:rPr lang="en-US" baseline="-25000" dirty="0"/>
              <a:t>i</a:t>
            </a:r>
            <a:r>
              <a:rPr lang="en-US" dirty="0"/>
              <a:t> is sufficient and complete.</a:t>
            </a:r>
          </a:p>
          <a:p>
            <a:r>
              <a:rPr lang="en-US" dirty="0"/>
              <a:t>∑X</a:t>
            </a:r>
            <a:r>
              <a:rPr lang="en-US" baseline="-25000" dirty="0"/>
              <a:t>i</a:t>
            </a:r>
            <a:r>
              <a:rPr lang="en-US" dirty="0"/>
              <a:t>/n is a function of S that is unbiased for λ.</a:t>
            </a:r>
          </a:p>
          <a:p>
            <a:r>
              <a:rPr lang="en-US" dirty="0"/>
              <a:t>Therefore ∑X</a:t>
            </a:r>
            <a:r>
              <a:rPr lang="en-US" baseline="-25000" dirty="0"/>
              <a:t>i</a:t>
            </a:r>
            <a:r>
              <a:rPr lang="en-US" dirty="0"/>
              <a:t>/n is </a:t>
            </a:r>
            <a:r>
              <a:rPr lang="en-US" strike="sngStrike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the </a:t>
            </a:r>
            <a:r>
              <a:rPr lang="en-US" dirty="0"/>
              <a:t>UMVUE.</a:t>
            </a:r>
          </a:p>
        </p:txBody>
      </p:sp>
    </p:spTree>
    <p:extLst>
      <p:ext uri="{BB962C8B-B14F-4D97-AF65-F5344CB8AC3E}">
        <p14:creationId xmlns:p14="http://schemas.microsoft.com/office/powerpoint/2010/main" val="131235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10.4.1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could verify that ∑X</a:t>
            </a:r>
            <a:r>
              <a:rPr lang="en-US" baseline="-25000" dirty="0"/>
              <a:t>i</a:t>
            </a:r>
            <a:r>
              <a:rPr lang="en-US" dirty="0"/>
              <a:t>/n is a UMVUE for λ with the CRLB.</a:t>
            </a:r>
          </a:p>
          <a:p>
            <a:r>
              <a:rPr lang="en-US" dirty="0"/>
              <a:t>But recall that λ</a:t>
            </a:r>
            <a:r>
              <a:rPr lang="en-US" baseline="30000" dirty="0"/>
              <a:t>2</a:t>
            </a:r>
            <a:r>
              <a:rPr lang="en-US" dirty="0"/>
              <a:t> couldn’t possible have an unbiased estimator with variance equal to its CRLB.</a:t>
            </a:r>
          </a:p>
          <a:p>
            <a:r>
              <a:rPr lang="en-US" dirty="0"/>
              <a:t>Can you find a UMVUE?</a:t>
            </a:r>
          </a:p>
          <a:p>
            <a:r>
              <a:rPr lang="en-US" dirty="0"/>
              <a:t>Note that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036" y="3689920"/>
            <a:ext cx="2857768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81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regular exponential class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122" y="1253448"/>
            <a:ext cx="7647163" cy="55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93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10.4.4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will walk us through the process of demonstrating that the normal family is a member of the regular exponential class.</a:t>
            </a:r>
          </a:p>
          <a:p>
            <a:r>
              <a:rPr lang="en-US" dirty="0"/>
              <a:t>Step 1: Show that the density function can be expressed 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492" y="3350980"/>
            <a:ext cx="6514095" cy="13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92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parameter space is an interval, rectangle, cube, or hypercube: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than b</a:t>
            </a:r>
            <a:r>
              <a:rPr lang="en-US" baseline="-25000" dirty="0"/>
              <a:t>i</a:t>
            </a:r>
            <a:r>
              <a:rPr lang="en-US" dirty="0"/>
              <a:t> must be strictly greater than a</a:t>
            </a:r>
            <a:r>
              <a:rPr lang="en-US" baseline="-25000" dirty="0"/>
              <a:t>i</a:t>
            </a:r>
          </a:p>
          <a:p>
            <a:r>
              <a:rPr lang="en-US" dirty="0"/>
              <a:t>Infinity and non-strict inequalities are okay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095" y="2908978"/>
            <a:ext cx="6706586" cy="8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34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support of the density function does not depend on the unknown parameter(s).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50" y="2814263"/>
            <a:ext cx="8486426" cy="6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7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sufficient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 in the previous definition is vector valued, then we say the components of S are ‘jointly sufficient.’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06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functions </a:t>
            </a:r>
            <a:r>
              <a:rPr lang="en-US" dirty="0" err="1"/>
              <a:t>q</a:t>
            </a:r>
            <a:r>
              <a:rPr lang="en-US" baseline="-25000" dirty="0" err="1"/>
              <a:t>j</a:t>
            </a:r>
            <a:r>
              <a:rPr lang="en-US" dirty="0"/>
              <a:t>(θ) are</a:t>
            </a:r>
          </a:p>
          <a:p>
            <a:pPr lvl="1"/>
            <a:r>
              <a:rPr lang="en-US" dirty="0"/>
              <a:t>Nontrivial functions of θ;</a:t>
            </a:r>
          </a:p>
          <a:p>
            <a:pPr lvl="1"/>
            <a:r>
              <a:rPr lang="en-US" dirty="0"/>
              <a:t>Functionally independent; and</a:t>
            </a:r>
          </a:p>
          <a:p>
            <a:pPr lvl="1"/>
            <a:r>
              <a:rPr lang="en-US" dirty="0"/>
              <a:t>Continuous.</a:t>
            </a:r>
          </a:p>
        </p:txBody>
      </p:sp>
    </p:spTree>
    <p:extLst>
      <p:ext uri="{BB962C8B-B14F-4D97-AF65-F5344CB8AC3E}">
        <p14:creationId xmlns:p14="http://schemas.microsoft.com/office/powerpoint/2010/main" val="164827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functions d/dx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(x) are</a:t>
            </a:r>
          </a:p>
          <a:p>
            <a:pPr lvl="1"/>
            <a:r>
              <a:rPr lang="en-US" dirty="0"/>
              <a:t>Linearly independent</a:t>
            </a:r>
          </a:p>
          <a:p>
            <a:pPr lvl="1"/>
            <a:r>
              <a:rPr lang="en-US" dirty="0"/>
              <a:t>Continuous on the support of the density function</a:t>
            </a:r>
          </a:p>
          <a:p>
            <a:pPr lvl="1"/>
            <a:endParaRPr lang="en-US" dirty="0"/>
          </a:p>
          <a:p>
            <a:r>
              <a:rPr lang="en-US" dirty="0"/>
              <a:t>That’s it.  The normal family is thus shown to be a member of the regular exponential class.</a:t>
            </a:r>
          </a:p>
        </p:txBody>
      </p:sp>
    </p:spTree>
    <p:extLst>
      <p:ext uri="{BB962C8B-B14F-4D97-AF65-F5344CB8AC3E}">
        <p14:creationId xmlns:p14="http://schemas.microsoft.com/office/powerpoint/2010/main" val="2078371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Day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  <a:p>
            <a:pPr lvl="1"/>
            <a:r>
              <a:rPr lang="en-US" dirty="0"/>
              <a:t>10.20</a:t>
            </a:r>
          </a:p>
          <a:p>
            <a:pPr lvl="1"/>
            <a:r>
              <a:rPr lang="en-US" dirty="0"/>
              <a:t>10.21</a:t>
            </a:r>
          </a:p>
          <a:p>
            <a:pPr lvl="1"/>
            <a:r>
              <a:rPr lang="en-US" dirty="0"/>
              <a:t>10.22</a:t>
            </a:r>
          </a:p>
          <a:p>
            <a:pPr lvl="1"/>
            <a:r>
              <a:rPr lang="en-US" dirty="0"/>
              <a:t>10.25</a:t>
            </a:r>
          </a:p>
          <a:p>
            <a:pPr lvl="1"/>
            <a:r>
              <a:rPr lang="en-US" dirty="0"/>
              <a:t>10.30</a:t>
            </a:r>
          </a:p>
          <a:p>
            <a:pPr lvl="1"/>
            <a:r>
              <a:rPr lang="en-US" dirty="0"/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25616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exercise 10.21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UMVUE for p from a BER(p) population.</a:t>
            </a:r>
          </a:p>
          <a:p>
            <a:pPr lvl="1"/>
            <a:r>
              <a:rPr lang="en-US" dirty="0"/>
              <a:t>Show that the family is a member of the REC</a:t>
            </a:r>
          </a:p>
          <a:p>
            <a:pPr lvl="2"/>
            <a:r>
              <a:rPr lang="en-US" dirty="0"/>
              <a:t>Following slides walk us through it.</a:t>
            </a:r>
          </a:p>
          <a:p>
            <a:pPr lvl="1"/>
            <a:r>
              <a:rPr lang="en-US" dirty="0"/>
              <a:t>Find a sufficient statistic.</a:t>
            </a:r>
          </a:p>
          <a:p>
            <a:pPr lvl="1"/>
            <a:r>
              <a:rPr lang="en-US" dirty="0"/>
              <a:t>Argue that the sufficient statistic is complete.</a:t>
            </a:r>
          </a:p>
          <a:p>
            <a:pPr lvl="1"/>
            <a:r>
              <a:rPr lang="en-US" dirty="0"/>
              <a:t>Find a function of S that is unbiased for p.</a:t>
            </a:r>
          </a:p>
          <a:p>
            <a:pPr lvl="1"/>
            <a:r>
              <a:rPr lang="en-US" dirty="0"/>
              <a:t>Argue that the function of S is the UMVUE for p.</a:t>
            </a:r>
          </a:p>
          <a:p>
            <a:r>
              <a:rPr lang="en-US" dirty="0"/>
              <a:t>Find a UMVUE for p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518561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density function can be expressed 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024" y="2919465"/>
            <a:ext cx="6514095" cy="13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21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parameter space is an interval, rectangle, cube, or hypercube: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than b</a:t>
            </a:r>
            <a:r>
              <a:rPr lang="en-US" baseline="-25000" dirty="0"/>
              <a:t>i</a:t>
            </a:r>
            <a:r>
              <a:rPr lang="en-US" dirty="0"/>
              <a:t> must be strictly greater than a</a:t>
            </a:r>
            <a:r>
              <a:rPr lang="en-US" baseline="-25000" dirty="0"/>
              <a:t>i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095" y="2908978"/>
            <a:ext cx="6706586" cy="84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88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support of the density function does not depend on the unknown parameter(s).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50" y="2814263"/>
            <a:ext cx="8486426" cy="6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147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functions </a:t>
            </a:r>
            <a:r>
              <a:rPr lang="en-US" dirty="0" err="1"/>
              <a:t>q</a:t>
            </a:r>
            <a:r>
              <a:rPr lang="en-US" baseline="-25000" dirty="0" err="1"/>
              <a:t>j</a:t>
            </a:r>
            <a:r>
              <a:rPr lang="en-US" dirty="0"/>
              <a:t>(θ) are</a:t>
            </a:r>
          </a:p>
          <a:p>
            <a:pPr lvl="1"/>
            <a:r>
              <a:rPr lang="en-US" dirty="0"/>
              <a:t>Nontrivial functions of θ;</a:t>
            </a:r>
          </a:p>
          <a:p>
            <a:pPr lvl="1"/>
            <a:r>
              <a:rPr lang="en-US" dirty="0"/>
              <a:t>Functionally independent; and</a:t>
            </a:r>
          </a:p>
          <a:p>
            <a:pPr lvl="1"/>
            <a:r>
              <a:rPr lang="en-US" dirty="0"/>
              <a:t>Continuous.</a:t>
            </a:r>
          </a:p>
        </p:txBody>
      </p:sp>
    </p:spTree>
    <p:extLst>
      <p:ext uri="{BB962C8B-B14F-4D97-AF65-F5344CB8AC3E}">
        <p14:creationId xmlns:p14="http://schemas.microsoft.com/office/powerpoint/2010/main" val="15472830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 (different for discrete families)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functions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(x) are</a:t>
            </a:r>
          </a:p>
          <a:p>
            <a:pPr lvl="1"/>
            <a:r>
              <a:rPr lang="en-US" dirty="0"/>
              <a:t>Non-trivial functions of x</a:t>
            </a:r>
          </a:p>
          <a:p>
            <a:pPr lvl="1"/>
            <a:r>
              <a:rPr lang="en-US" dirty="0"/>
              <a:t>Linearly independent</a:t>
            </a:r>
          </a:p>
        </p:txBody>
      </p:sp>
    </p:spTree>
    <p:extLst>
      <p:ext uri="{BB962C8B-B14F-4D97-AF65-F5344CB8AC3E}">
        <p14:creationId xmlns:p14="http://schemas.microsoft.com/office/powerpoint/2010/main" val="3014784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exercise 10.21 continued.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UMVUE for p from a BER(p) population.</a:t>
            </a:r>
          </a:p>
          <a:p>
            <a:pPr lvl="1"/>
            <a:r>
              <a:rPr lang="en-US" dirty="0"/>
              <a:t>Show that the family is a member of the REC</a:t>
            </a:r>
          </a:p>
          <a:p>
            <a:pPr lvl="1"/>
            <a:r>
              <a:rPr lang="en-US" dirty="0"/>
              <a:t>Find a sufficient statistic.</a:t>
            </a:r>
          </a:p>
          <a:p>
            <a:pPr lvl="1"/>
            <a:r>
              <a:rPr lang="en-US" dirty="0"/>
              <a:t>Argue that the sufficient statistic is complete.</a:t>
            </a:r>
          </a:p>
          <a:p>
            <a:pPr lvl="1"/>
            <a:r>
              <a:rPr lang="en-US" dirty="0"/>
              <a:t>Find a function of S that is unbiased for p.</a:t>
            </a:r>
          </a:p>
          <a:p>
            <a:pPr lvl="1"/>
            <a:r>
              <a:rPr lang="en-US" dirty="0"/>
              <a:t>Argue that the function of S is the UMVUE for p.</a:t>
            </a:r>
          </a:p>
          <a:p>
            <a:r>
              <a:rPr lang="en-US" dirty="0"/>
              <a:t>Find a UMVUE for p</a:t>
            </a:r>
            <a:r>
              <a:rPr lang="en-US" baseline="30000" dirty="0"/>
              <a:t>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733" y="2131995"/>
            <a:ext cx="442591" cy="52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random sample from any distribution</a:t>
            </a:r>
          </a:p>
          <a:p>
            <a:pPr lvl="1"/>
            <a:r>
              <a:rPr lang="en-US" u="sng" dirty="0"/>
              <a:t>S</a:t>
            </a:r>
            <a:r>
              <a:rPr lang="en-US" dirty="0"/>
              <a:t> = (X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is sufficient for the parameter(s).</a:t>
            </a:r>
          </a:p>
          <a:p>
            <a:pPr lvl="1"/>
            <a:r>
              <a:rPr lang="en-US" u="sng" dirty="0"/>
              <a:t>S</a:t>
            </a:r>
            <a:r>
              <a:rPr lang="en-US" dirty="0"/>
              <a:t> = (X</a:t>
            </a:r>
            <a:r>
              <a:rPr lang="en-US" baseline="-25000" dirty="0"/>
              <a:t>1:n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n:n</a:t>
            </a:r>
            <a:r>
              <a:rPr lang="en-US" dirty="0"/>
              <a:t>) is sufficient for the parameter(s).</a:t>
            </a:r>
          </a:p>
          <a:p>
            <a:pPr lvl="1"/>
            <a:r>
              <a:rPr lang="en-US" dirty="0"/>
              <a:t>Which contains more information?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36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exercise 10.22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UMVUE for e</a:t>
            </a:r>
            <a:r>
              <a:rPr lang="en-US" baseline="30000" dirty="0"/>
              <a:t>-μ</a:t>
            </a:r>
            <a:r>
              <a:rPr lang="en-US" dirty="0"/>
              <a:t> for POI(μ)</a:t>
            </a:r>
          </a:p>
          <a:p>
            <a:r>
              <a:rPr lang="en-US" dirty="0"/>
              <a:t>Note that</a:t>
            </a:r>
          </a:p>
          <a:p>
            <a:endParaRPr lang="en-US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145" y="2264062"/>
            <a:ext cx="7362825" cy="590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724" y="2264062"/>
            <a:ext cx="824492" cy="65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73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exercise 10.23a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6027"/>
            <a:ext cx="96774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1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sufficient statistic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statistic, S, that is sufficient for θ is ‘minimal sufficient’ if it is a function of every other sufficient statistic.</a:t>
            </a:r>
          </a:p>
          <a:p>
            <a:r>
              <a:rPr lang="en-US" dirty="0"/>
              <a:t>In other words, S is minimal sufficient, if knowing the outcome of any sufficient statistic determines the outcome of S.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We saw that (X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is sufficient but it is not minimal because (X</a:t>
            </a:r>
            <a:r>
              <a:rPr lang="en-US" baseline="-25000" dirty="0"/>
              <a:t>1:n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n:n</a:t>
            </a:r>
            <a:r>
              <a:rPr lang="en-US" dirty="0"/>
              <a:t>) is also sufficient.  Knowing the outcome of (X</a:t>
            </a:r>
            <a:r>
              <a:rPr lang="en-US" baseline="-25000" dirty="0"/>
              <a:t>1:n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n:n</a:t>
            </a:r>
            <a:r>
              <a:rPr lang="en-US" dirty="0"/>
              <a:t>) we still do not know the outcome of (X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Suppose the sample mean is sufficient (and so is the whole sample).  The whole sample is clearly not minimal… what about the sample mean?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5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10.1.1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coin is tossed n times.  X</a:t>
            </a:r>
            <a:r>
              <a:rPr lang="en-US" baseline="-25000" dirty="0"/>
              <a:t>i</a:t>
            </a:r>
            <a:r>
              <a:rPr lang="en-US" dirty="0"/>
              <a:t> = 1{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toss is heads}.</a:t>
            </a:r>
          </a:p>
          <a:p>
            <a:r>
              <a:rPr lang="en-US" dirty="0"/>
              <a:t>Show that </a:t>
            </a:r>
            <a:r>
              <a:rPr lang="en-US" dirty="0" err="1"/>
              <a:t>ΣX</a:t>
            </a:r>
            <a:r>
              <a:rPr lang="en-US" baseline="-25000" dirty="0" err="1"/>
              <a:t>i</a:t>
            </a:r>
            <a:r>
              <a:rPr lang="en-US" dirty="0"/>
              <a:t> is sufficient for p.</a:t>
            </a:r>
          </a:p>
        </p:txBody>
      </p:sp>
    </p:spTree>
    <p:extLst>
      <p:ext uri="{BB962C8B-B14F-4D97-AF65-F5344CB8AC3E}">
        <p14:creationId xmlns:p14="http://schemas.microsoft.com/office/powerpoint/2010/main" val="128993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10.2.1 (The Factorization Criterion)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is sufficient for θ if and only if</a:t>
            </a:r>
          </a:p>
          <a:p>
            <a:r>
              <a:rPr lang="en-US" dirty="0" err="1"/>
              <a:t>f</a:t>
            </a:r>
            <a:r>
              <a:rPr lang="en-US" u="sng" baseline="-25000" dirty="0" err="1"/>
              <a:t>X</a:t>
            </a:r>
            <a:r>
              <a:rPr lang="en-US" dirty="0"/>
              <a:t>(</a:t>
            </a:r>
            <a:r>
              <a:rPr lang="en-US" u="sng" dirty="0" err="1"/>
              <a:t>x</a:t>
            </a:r>
            <a:r>
              <a:rPr lang="en-US" dirty="0" err="1"/>
              <a:t>;θ</a:t>
            </a:r>
            <a:r>
              <a:rPr lang="en-US" dirty="0"/>
              <a:t>) = g(</a:t>
            </a:r>
            <a:r>
              <a:rPr lang="en-US" dirty="0" err="1"/>
              <a:t>s;θ</a:t>
            </a:r>
            <a:r>
              <a:rPr lang="en-US" dirty="0"/>
              <a:t>)h(</a:t>
            </a:r>
            <a:r>
              <a:rPr lang="en-US" u="sng" dirty="0"/>
              <a:t>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some functions g and h.</a:t>
            </a:r>
          </a:p>
        </p:txBody>
      </p:sp>
    </p:spTree>
    <p:extLst>
      <p:ext uri="{BB962C8B-B14F-4D97-AF65-F5344CB8AC3E}">
        <p14:creationId xmlns:p14="http://schemas.microsoft.com/office/powerpoint/2010/main" val="164240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10.1.1 (the easy way)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coin is tossed n times.  X</a:t>
            </a:r>
            <a:r>
              <a:rPr lang="en-US" baseline="-25000" dirty="0"/>
              <a:t>i</a:t>
            </a:r>
            <a:r>
              <a:rPr lang="en-US" dirty="0"/>
              <a:t> = 1{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toss is heads}.</a:t>
            </a:r>
          </a:p>
          <a:p>
            <a:pPr lvl="1"/>
            <a:r>
              <a:rPr lang="en-US" dirty="0"/>
              <a:t>Factorization criterion: </a:t>
            </a:r>
            <a:r>
              <a:rPr lang="en-US" dirty="0" err="1"/>
              <a:t>f</a:t>
            </a:r>
            <a:r>
              <a:rPr lang="en-US" u="sng" baseline="-25000" dirty="0" err="1"/>
              <a:t>X</a:t>
            </a:r>
            <a:r>
              <a:rPr lang="en-US" dirty="0"/>
              <a:t>(</a:t>
            </a:r>
            <a:r>
              <a:rPr lang="en-US" u="sng" dirty="0" err="1"/>
              <a:t>x</a:t>
            </a:r>
            <a:r>
              <a:rPr lang="en-US" dirty="0" err="1"/>
              <a:t>;θ</a:t>
            </a:r>
            <a:r>
              <a:rPr lang="en-US" dirty="0"/>
              <a:t>) = g(</a:t>
            </a:r>
            <a:r>
              <a:rPr lang="en-US" dirty="0" err="1"/>
              <a:t>s;θ</a:t>
            </a:r>
            <a:r>
              <a:rPr lang="en-US" dirty="0"/>
              <a:t>)h(</a:t>
            </a:r>
            <a:r>
              <a:rPr lang="en-US" u="sng" dirty="0"/>
              <a:t>x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7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10.2.3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minimally sufficient statistics for θ from a random sample of UNIF(0,θ).</a:t>
            </a:r>
          </a:p>
        </p:txBody>
      </p:sp>
    </p:spTree>
    <p:extLst>
      <p:ext uri="{BB962C8B-B14F-4D97-AF65-F5344CB8AC3E}">
        <p14:creationId xmlns:p14="http://schemas.microsoft.com/office/powerpoint/2010/main" val="151956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1852</Words>
  <Application>Microsoft Office PowerPoint</Application>
  <PresentationFormat>Widescreen</PresentationFormat>
  <Paragraphs>211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Chapter 10</vt:lpstr>
      <vt:lpstr>Sufficient</vt:lpstr>
      <vt:lpstr>Jointly sufficient</vt:lpstr>
      <vt:lpstr>Example</vt:lpstr>
      <vt:lpstr>Minimal sufficient statistic</vt:lpstr>
      <vt:lpstr>Example 10.1.1</vt:lpstr>
      <vt:lpstr>Theorem 10.2.1 (The Factorization Criterion)</vt:lpstr>
      <vt:lpstr>Example 10.1.1 (the easy way)</vt:lpstr>
      <vt:lpstr>Example 10.2.3</vt:lpstr>
      <vt:lpstr>Example 10.2.4</vt:lpstr>
      <vt:lpstr>End of Day 19</vt:lpstr>
      <vt:lpstr>Example 10.2.5</vt:lpstr>
      <vt:lpstr>Theorem 10.3.4</vt:lpstr>
      <vt:lpstr>Completeness</vt:lpstr>
      <vt:lpstr>Completeness (less technical)</vt:lpstr>
      <vt:lpstr>Example 10.4.1</vt:lpstr>
      <vt:lpstr>Example: An incomplete family</vt:lpstr>
      <vt:lpstr>Some complete families</vt:lpstr>
      <vt:lpstr>Complete statistic</vt:lpstr>
      <vt:lpstr>Example</vt:lpstr>
      <vt:lpstr>Theorem 10.4.1</vt:lpstr>
      <vt:lpstr>End of Day 20</vt:lpstr>
      <vt:lpstr>Proof of Theorem 10.4.1</vt:lpstr>
      <vt:lpstr>Example 10.4.1</vt:lpstr>
      <vt:lpstr>Example 10.4.1 continued</vt:lpstr>
      <vt:lpstr>The regular exponential class</vt:lpstr>
      <vt:lpstr>Example 10.4.4</vt:lpstr>
      <vt:lpstr>Step 2</vt:lpstr>
      <vt:lpstr>Step 3</vt:lpstr>
      <vt:lpstr>Step 4</vt:lpstr>
      <vt:lpstr>Step 4</vt:lpstr>
      <vt:lpstr>End of Day 21</vt:lpstr>
      <vt:lpstr>Homework exercise 10.21</vt:lpstr>
      <vt:lpstr>Step 1</vt:lpstr>
      <vt:lpstr>Step 2</vt:lpstr>
      <vt:lpstr>Step 3</vt:lpstr>
      <vt:lpstr>Step 4</vt:lpstr>
      <vt:lpstr>Step 4 (different for discrete families)</vt:lpstr>
      <vt:lpstr>Homework exercise 10.21 continued.</vt:lpstr>
      <vt:lpstr>Homework exercise 10.22</vt:lpstr>
      <vt:lpstr>Homework exercise 10.23a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 Reeder</dc:creator>
  <cp:lastModifiedBy>Ron William Reeder</cp:lastModifiedBy>
  <cp:revision>40</cp:revision>
  <dcterms:created xsi:type="dcterms:W3CDTF">2019-01-29T23:28:13Z</dcterms:created>
  <dcterms:modified xsi:type="dcterms:W3CDTF">2022-04-14T21:40:38Z</dcterms:modified>
</cp:coreProperties>
</file>