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99" r:id="rId11"/>
    <p:sldId id="265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163" autoAdjust="0"/>
  </p:normalViewPr>
  <p:slideViewPr>
    <p:cSldViewPr snapToGrid="0">
      <p:cViewPr varScale="1">
        <p:scale>
          <a:sx n="93" d="100"/>
          <a:sy n="93" d="100"/>
        </p:scale>
        <p:origin x="4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87C3B-DD30-4FBF-A543-75E4E21F1A8E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34BD2-3D50-46A7-AA1E-ED958CF71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51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02F1-F608-4DD7-ABE2-891003C5CB6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B959-94B3-43F3-AFF0-B19E23FD8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5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02F1-F608-4DD7-ABE2-891003C5CB6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B959-94B3-43F3-AFF0-B19E23FD8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2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02F1-F608-4DD7-ABE2-891003C5CB6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B959-94B3-43F3-AFF0-B19E23FD8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52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02F1-F608-4DD7-ABE2-891003C5CB6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B959-94B3-43F3-AFF0-B19E23FD8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07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02F1-F608-4DD7-ABE2-891003C5CB6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B959-94B3-43F3-AFF0-B19E23FD8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0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02F1-F608-4DD7-ABE2-891003C5CB6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B959-94B3-43F3-AFF0-B19E23FD8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2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02F1-F608-4DD7-ABE2-891003C5CB6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B959-94B3-43F3-AFF0-B19E23FD8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54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02F1-F608-4DD7-ABE2-891003C5CB6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B959-94B3-43F3-AFF0-B19E23FD8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85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02F1-F608-4DD7-ABE2-891003C5CB6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B959-94B3-43F3-AFF0-B19E23FD8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2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02F1-F608-4DD7-ABE2-891003C5CB6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B959-94B3-43F3-AFF0-B19E23FD8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36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02F1-F608-4DD7-ABE2-891003C5CB6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B959-94B3-43F3-AFF0-B19E23FD8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00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702F1-F608-4DD7-ABE2-891003C5CB6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AB959-94B3-43F3-AFF0-B19E23FD8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3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10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lvl="1" algn="l"/>
            <a:r>
              <a:rPr lang="en-US" dirty="0"/>
              <a:t>Chapter 6 – Functions of random variables</a:t>
            </a:r>
          </a:p>
          <a:p>
            <a:pPr lvl="1" algn="l"/>
            <a:r>
              <a:rPr lang="en-US" dirty="0"/>
              <a:t>Chapter 7 – Limiting distributions</a:t>
            </a:r>
          </a:p>
          <a:p>
            <a:pPr lvl="1" algn="l"/>
            <a:r>
              <a:rPr lang="en-US" dirty="0"/>
              <a:t>Chapter 8 – Statistics </a:t>
            </a:r>
          </a:p>
          <a:p>
            <a:pPr lvl="1" algn="l"/>
            <a:r>
              <a:rPr lang="en-US" dirty="0"/>
              <a:t>Chapter 9 – Point estimation</a:t>
            </a:r>
          </a:p>
          <a:p>
            <a:pPr lvl="1" algn="l"/>
            <a:r>
              <a:rPr lang="en-US" sz="2800" b="1" dirty="0"/>
              <a:t>Chapter 10 – Sufficiency and completeness 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83F4B5B-26DC-471F-85AF-A33FA379E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27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24"/>
    </mc:Choice>
    <mc:Fallback>
      <p:transition spd="slow" advTm="63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E1D90-D090-4047-98C7-E8D5535B6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Theorem 10.3.1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5DB0B-945C-496F-AC5C-637AFFA1C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S is sufficient for θ and the MLE for θ is unique, then the MLE is a function of S.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2177DD3-C3A7-49B3-924A-A2778668F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87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41"/>
    </mc:Choice>
    <mc:Fallback>
      <p:transition spd="slow" advTm="35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10.2.4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minimally sufficient statistics for μ and σ</a:t>
            </a:r>
            <a:r>
              <a:rPr lang="en-US" baseline="30000" dirty="0"/>
              <a:t>2</a:t>
            </a:r>
            <a:r>
              <a:rPr lang="en-US" dirty="0"/>
              <a:t> from a random sample of N(μ,σ</a:t>
            </a:r>
            <a:r>
              <a:rPr lang="en-US" baseline="30000" dirty="0"/>
              <a:t>2</a:t>
            </a:r>
            <a:r>
              <a:rPr lang="en-US" dirty="0"/>
              <a:t>).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FD39D13-A8B1-4B2C-A72F-759594414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78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99"/>
    </mc:Choice>
    <mc:Fallback>
      <p:transition spd="slow" advTm="46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of Day 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Homework</a:t>
            </a:r>
          </a:p>
          <a:p>
            <a:pPr lvl="1"/>
            <a:r>
              <a:rPr lang="en-US" dirty="0"/>
              <a:t>10.1</a:t>
            </a:r>
          </a:p>
          <a:p>
            <a:pPr lvl="1"/>
            <a:r>
              <a:rPr lang="en-US" dirty="0"/>
              <a:t>10.2</a:t>
            </a:r>
          </a:p>
          <a:p>
            <a:pPr lvl="1"/>
            <a:r>
              <a:rPr lang="en-US" dirty="0"/>
              <a:t>10.3</a:t>
            </a:r>
          </a:p>
          <a:p>
            <a:pPr lvl="1"/>
            <a:r>
              <a:rPr lang="en-US" dirty="0"/>
              <a:t>10.4</a:t>
            </a:r>
          </a:p>
          <a:p>
            <a:pPr lvl="1"/>
            <a:r>
              <a:rPr lang="en-US" dirty="0"/>
              <a:t>10.5</a:t>
            </a:r>
          </a:p>
          <a:p>
            <a:pPr lvl="1"/>
            <a:r>
              <a:rPr lang="en-US" dirty="0"/>
              <a:t>10.6</a:t>
            </a:r>
          </a:p>
          <a:p>
            <a:pPr lvl="1"/>
            <a:r>
              <a:rPr lang="en-US" dirty="0"/>
              <a:t>10.7</a:t>
            </a:r>
          </a:p>
          <a:p>
            <a:pPr lvl="1"/>
            <a:r>
              <a:rPr lang="en-US" dirty="0"/>
              <a:t>10.8</a:t>
            </a:r>
          </a:p>
          <a:p>
            <a:pPr lvl="1"/>
            <a:r>
              <a:rPr lang="en-US" dirty="0"/>
              <a:t>10.10</a:t>
            </a:r>
          </a:p>
          <a:p>
            <a:pPr lvl="1"/>
            <a:r>
              <a:rPr lang="en-US" dirty="0"/>
              <a:t>10.11</a:t>
            </a:r>
          </a:p>
          <a:p>
            <a:pPr lvl="1"/>
            <a:r>
              <a:rPr lang="en-US" dirty="0"/>
              <a:t>10.12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F81292F-FE84-442E-8C20-F3472CB67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8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36"/>
    </mc:Choice>
    <mc:Fallback>
      <p:transition spd="slow" advTm="17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Sufficient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statistic, S, is sufficient for θ if </a:t>
            </a:r>
            <a:r>
              <a:rPr lang="en-US" dirty="0" err="1"/>
              <a:t>f</a:t>
            </a:r>
            <a:r>
              <a:rPr lang="en-US" u="sng" baseline="-25000" dirty="0" err="1"/>
              <a:t>X</a:t>
            </a:r>
            <a:r>
              <a:rPr lang="en-US" baseline="-25000" dirty="0" err="1"/>
              <a:t>|S</a:t>
            </a:r>
            <a:r>
              <a:rPr lang="en-US" dirty="0"/>
              <a:t>(</a:t>
            </a:r>
            <a:r>
              <a:rPr lang="en-US" u="sng" dirty="0" err="1"/>
              <a:t>x</a:t>
            </a:r>
            <a:r>
              <a:rPr lang="en-US" dirty="0" err="1"/>
              <a:t>|s</a:t>
            </a:r>
            <a:r>
              <a:rPr lang="en-US" dirty="0"/>
              <a:t>) does not depend on θ.</a:t>
            </a:r>
          </a:p>
          <a:p>
            <a:r>
              <a:rPr lang="en-US" dirty="0"/>
              <a:t>In other words, a sufficient statistic contains all the information from the sample about θ.  Thus, knowing the outcome of S, there is no additional information to be gained from the sample.</a:t>
            </a:r>
          </a:p>
          <a:p>
            <a:pPr lvl="1"/>
            <a:r>
              <a:rPr lang="en-US" dirty="0"/>
              <a:t>If the conditional density function depended on θ, then the outcomes of the random sample are related to θ and therefore could tell you something about theta.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F0AC9A5-645A-4E28-B7F9-56664836C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35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625"/>
    </mc:Choice>
    <mc:Fallback>
      <p:transition spd="slow" advTm="162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Jointly sufficient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S in the previous definition is vector valued, then we say the components of S are ‘jointly sufficient.’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87FCCFB-0241-4DB9-A424-E649FDECE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06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99"/>
    </mc:Choice>
    <mc:Fallback>
      <p:transition spd="slow" advTm="38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 random sample from any distribution</a:t>
            </a:r>
          </a:p>
          <a:p>
            <a:pPr lvl="1"/>
            <a:r>
              <a:rPr lang="en-US" u="sng" dirty="0"/>
              <a:t>S</a:t>
            </a:r>
            <a:r>
              <a:rPr lang="en-US" dirty="0"/>
              <a:t> = (X</a:t>
            </a:r>
            <a:r>
              <a:rPr lang="en-US" baseline="-25000" dirty="0"/>
              <a:t>1</a:t>
            </a:r>
            <a:r>
              <a:rPr lang="en-US" dirty="0"/>
              <a:t>, …, 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/>
              <a:t>) is sufficient for the parameter(s).</a:t>
            </a:r>
          </a:p>
          <a:p>
            <a:pPr lvl="1"/>
            <a:r>
              <a:rPr lang="en-US" u="sng" dirty="0"/>
              <a:t>S</a:t>
            </a:r>
            <a:r>
              <a:rPr lang="en-US" dirty="0"/>
              <a:t> = (X</a:t>
            </a:r>
            <a:r>
              <a:rPr lang="en-US" baseline="-25000" dirty="0"/>
              <a:t>1:n</a:t>
            </a:r>
            <a:r>
              <a:rPr lang="en-US" dirty="0"/>
              <a:t>, …, </a:t>
            </a:r>
            <a:r>
              <a:rPr lang="en-US" dirty="0" err="1"/>
              <a:t>X</a:t>
            </a:r>
            <a:r>
              <a:rPr lang="en-US" baseline="-25000" dirty="0" err="1"/>
              <a:t>n:n</a:t>
            </a:r>
            <a:r>
              <a:rPr lang="en-US" dirty="0"/>
              <a:t>) is sufficient for the parameter(s).</a:t>
            </a:r>
          </a:p>
          <a:p>
            <a:pPr lvl="1"/>
            <a:r>
              <a:rPr lang="en-US" dirty="0"/>
              <a:t>Which contains more information?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CA374E-CD7C-4813-A810-006AF655F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3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854"/>
    </mc:Choice>
    <mc:Fallback>
      <p:transition spd="slow" advTm="147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Minimal sufficient statistic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statistic, S, that is sufficient for θ is ‘minimal sufficient’ if it is a function of every other sufficient statistic.</a:t>
            </a:r>
          </a:p>
          <a:p>
            <a:r>
              <a:rPr lang="en-US" dirty="0"/>
              <a:t>In other words, S is minimal sufficient, if knowing the outcome of any sufficient statistic determines the outcome of S.</a:t>
            </a:r>
          </a:p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We saw that (X</a:t>
            </a:r>
            <a:r>
              <a:rPr lang="en-US" baseline="-25000" dirty="0"/>
              <a:t>1</a:t>
            </a:r>
            <a:r>
              <a:rPr lang="en-US" dirty="0"/>
              <a:t>, …, 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/>
              <a:t>) is sufficient but it is not minimal because (X</a:t>
            </a:r>
            <a:r>
              <a:rPr lang="en-US" baseline="-25000" dirty="0"/>
              <a:t>1:n</a:t>
            </a:r>
            <a:r>
              <a:rPr lang="en-US" dirty="0"/>
              <a:t>, …, </a:t>
            </a:r>
            <a:r>
              <a:rPr lang="en-US" dirty="0" err="1"/>
              <a:t>X</a:t>
            </a:r>
            <a:r>
              <a:rPr lang="en-US" baseline="-25000" dirty="0" err="1"/>
              <a:t>n:n</a:t>
            </a:r>
            <a:r>
              <a:rPr lang="en-US" dirty="0"/>
              <a:t>) is also sufficient.  Knowing the outcome of (X</a:t>
            </a:r>
            <a:r>
              <a:rPr lang="en-US" baseline="-25000" dirty="0"/>
              <a:t>1:n</a:t>
            </a:r>
            <a:r>
              <a:rPr lang="en-US" dirty="0"/>
              <a:t>, …, </a:t>
            </a:r>
            <a:r>
              <a:rPr lang="en-US" dirty="0" err="1"/>
              <a:t>X</a:t>
            </a:r>
            <a:r>
              <a:rPr lang="en-US" baseline="-25000" dirty="0" err="1"/>
              <a:t>n:n</a:t>
            </a:r>
            <a:r>
              <a:rPr lang="en-US" dirty="0"/>
              <a:t>) one cannot know the outcome of (X</a:t>
            </a:r>
            <a:r>
              <a:rPr lang="en-US" baseline="-25000" dirty="0"/>
              <a:t>1</a:t>
            </a:r>
            <a:r>
              <a:rPr lang="en-US" dirty="0"/>
              <a:t>, …, 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Suppose the sample mean is sufficient (and so is the whole sample).  The whole sample is clearly not minimal… what about the sample mean? 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998357-E139-407C-9B46-3275C341F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53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835"/>
    </mc:Choice>
    <mc:Fallback>
      <p:transition spd="slow" advTm="170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10.1.1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coin is tossed n times.  X</a:t>
            </a:r>
            <a:r>
              <a:rPr lang="en-US" baseline="-25000" dirty="0"/>
              <a:t>i</a:t>
            </a:r>
            <a:r>
              <a:rPr lang="en-US" dirty="0"/>
              <a:t> = 1{</a:t>
            </a:r>
            <a:r>
              <a:rPr lang="en-US" dirty="0" err="1"/>
              <a:t>i</a:t>
            </a:r>
            <a:r>
              <a:rPr lang="en-US" baseline="30000" dirty="0" err="1"/>
              <a:t>th</a:t>
            </a:r>
            <a:r>
              <a:rPr lang="en-US" dirty="0"/>
              <a:t> toss is heads}.</a:t>
            </a:r>
          </a:p>
          <a:p>
            <a:r>
              <a:rPr lang="en-US" dirty="0"/>
              <a:t>Show that </a:t>
            </a:r>
            <a:r>
              <a:rPr lang="en-US" dirty="0" err="1"/>
              <a:t>ΣX</a:t>
            </a:r>
            <a:r>
              <a:rPr lang="en-US" baseline="-25000" dirty="0" err="1"/>
              <a:t>i</a:t>
            </a:r>
            <a:r>
              <a:rPr lang="en-US" dirty="0"/>
              <a:t> is sufficient for p.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81A5DF1-E3B1-428C-A17A-6DA5FFB148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32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30"/>
    </mc:Choice>
    <mc:Fallback>
      <p:transition spd="slow" advTm="62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Theorem 10.2.1 (The Factorization Criterion)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 is sufficient for θ if and only if</a:t>
            </a:r>
          </a:p>
          <a:p>
            <a:r>
              <a:rPr lang="en-US" dirty="0" err="1"/>
              <a:t>f</a:t>
            </a:r>
            <a:r>
              <a:rPr lang="en-US" u="sng" baseline="-25000" dirty="0" err="1"/>
              <a:t>X</a:t>
            </a:r>
            <a:r>
              <a:rPr lang="en-US" dirty="0"/>
              <a:t>(</a:t>
            </a:r>
            <a:r>
              <a:rPr lang="en-US" u="sng" dirty="0" err="1"/>
              <a:t>x</a:t>
            </a:r>
            <a:r>
              <a:rPr lang="en-US" dirty="0" err="1"/>
              <a:t>;θ</a:t>
            </a:r>
            <a:r>
              <a:rPr lang="en-US" dirty="0"/>
              <a:t>) = g(</a:t>
            </a:r>
            <a:r>
              <a:rPr lang="en-US" dirty="0" err="1"/>
              <a:t>s;θ</a:t>
            </a:r>
            <a:r>
              <a:rPr lang="en-US" dirty="0"/>
              <a:t>)h(</a:t>
            </a:r>
            <a:r>
              <a:rPr lang="en-US" u="sng" dirty="0"/>
              <a:t>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For some functions g and h.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9D8F03-80CD-4D37-9217-5532016A6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09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221"/>
    </mc:Choice>
    <mc:Fallback>
      <p:transition spd="slow" advTm="79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10.1.1 (the easy way)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coin is tossed n times.  X</a:t>
            </a:r>
            <a:r>
              <a:rPr lang="en-US" baseline="-25000" dirty="0"/>
              <a:t>i</a:t>
            </a:r>
            <a:r>
              <a:rPr lang="en-US" dirty="0"/>
              <a:t> = 1{</a:t>
            </a:r>
            <a:r>
              <a:rPr lang="en-US" dirty="0" err="1"/>
              <a:t>i</a:t>
            </a:r>
            <a:r>
              <a:rPr lang="en-US" baseline="30000" dirty="0" err="1"/>
              <a:t>th</a:t>
            </a:r>
            <a:r>
              <a:rPr lang="en-US" dirty="0"/>
              <a:t> toss is heads}.</a:t>
            </a:r>
          </a:p>
          <a:p>
            <a:pPr lvl="1"/>
            <a:r>
              <a:rPr lang="en-US" dirty="0"/>
              <a:t>Factorization criterion: </a:t>
            </a:r>
            <a:r>
              <a:rPr lang="en-US" dirty="0" err="1"/>
              <a:t>f</a:t>
            </a:r>
            <a:r>
              <a:rPr lang="en-US" u="sng" baseline="-25000" dirty="0" err="1"/>
              <a:t>X</a:t>
            </a:r>
            <a:r>
              <a:rPr lang="en-US" dirty="0"/>
              <a:t>(</a:t>
            </a:r>
            <a:r>
              <a:rPr lang="en-US" u="sng" dirty="0" err="1"/>
              <a:t>x</a:t>
            </a:r>
            <a:r>
              <a:rPr lang="en-US" dirty="0" err="1"/>
              <a:t>;θ</a:t>
            </a:r>
            <a:r>
              <a:rPr lang="en-US" dirty="0"/>
              <a:t>) = g(</a:t>
            </a:r>
            <a:r>
              <a:rPr lang="en-US" dirty="0" err="1"/>
              <a:t>s;θ</a:t>
            </a:r>
            <a:r>
              <a:rPr lang="en-US" dirty="0"/>
              <a:t>)h(</a:t>
            </a:r>
            <a:r>
              <a:rPr lang="en-US" u="sng" dirty="0"/>
              <a:t>x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FAF34A-3B8D-4260-9A91-349BCB27E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174" y="2826737"/>
            <a:ext cx="7151637" cy="342694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1FE90E7-7A68-45DE-9C56-62ADCAFDF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76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129"/>
    </mc:Choice>
    <mc:Fallback>
      <p:transition spd="slow" advTm="166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10.2.3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minimally sufficient statistics for θ from a random sample of UNIF(0,θ).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C0D49-DA57-488F-9D38-2F5A83451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078" y="2852827"/>
            <a:ext cx="5922657" cy="3459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ACDBCD-81C7-457E-8E0A-53BAE0135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8488" y="4284702"/>
            <a:ext cx="4742554" cy="189226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577BB56-C98F-401E-B579-B63867ED91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9562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150"/>
    </mc:Choice>
    <mc:Fallback>
      <p:transition spd="slow" advTm="188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523</Words>
  <Application>Microsoft Office PowerPoint</Application>
  <PresentationFormat>Widescreen</PresentationFormat>
  <Paragraphs>52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Chapter 10</vt:lpstr>
      <vt:lpstr>Sufficient</vt:lpstr>
      <vt:lpstr>Jointly sufficient</vt:lpstr>
      <vt:lpstr>Example</vt:lpstr>
      <vt:lpstr>Minimal sufficient statistic</vt:lpstr>
      <vt:lpstr>Example 10.1.1</vt:lpstr>
      <vt:lpstr>Theorem 10.2.1 (The Factorization Criterion)</vt:lpstr>
      <vt:lpstr>Example 10.1.1 (the easy way)</vt:lpstr>
      <vt:lpstr>Example 10.2.3</vt:lpstr>
      <vt:lpstr>Theorem 10.3.1 </vt:lpstr>
      <vt:lpstr>Example 10.2.4</vt:lpstr>
      <vt:lpstr>End of Day 19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7</dc:title>
  <dc:creator>Ron Reeder</dc:creator>
  <cp:lastModifiedBy>Ron Reeder</cp:lastModifiedBy>
  <cp:revision>36</cp:revision>
  <dcterms:created xsi:type="dcterms:W3CDTF">2019-01-29T23:28:13Z</dcterms:created>
  <dcterms:modified xsi:type="dcterms:W3CDTF">2020-03-31T23:42:45Z</dcterms:modified>
</cp:coreProperties>
</file>