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58" r:id="rId4"/>
    <p:sldId id="259" r:id="rId5"/>
    <p:sldId id="261" r:id="rId6"/>
    <p:sldId id="260" r:id="rId7"/>
    <p:sldId id="262" r:id="rId8"/>
    <p:sldId id="263" r:id="rId9"/>
    <p:sldId id="264" r:id="rId10"/>
    <p:sldId id="265" r:id="rId11"/>
    <p:sldId id="266" r:id="rId12"/>
    <p:sldId id="274" r:id="rId13"/>
    <p:sldId id="267" r:id="rId14"/>
    <p:sldId id="268" r:id="rId15"/>
    <p:sldId id="269" r:id="rId16"/>
    <p:sldId id="270" r:id="rId17"/>
    <p:sldId id="271" r:id="rId18"/>
    <p:sldId id="272" r:id="rId19"/>
    <p:sldId id="276" r:id="rId20"/>
    <p:sldId id="273" r:id="rId21"/>
    <p:sldId id="277" r:id="rId22"/>
    <p:sldId id="278" r:id="rId23"/>
    <p:sldId id="279" r:id="rId24"/>
    <p:sldId id="280" r:id="rId25"/>
    <p:sldId id="281" r:id="rId26"/>
    <p:sldId id="275" r:id="rId27"/>
    <p:sldId id="282" r:id="rId28"/>
    <p:sldId id="283" r:id="rId29"/>
    <p:sldId id="284" r:id="rId30"/>
    <p:sldId id="285" r:id="rId31"/>
    <p:sldId id="288" r:id="rId32"/>
    <p:sldId id="286" r:id="rId33"/>
    <p:sldId id="290" r:id="rId34"/>
    <p:sldId id="291" r:id="rId35"/>
    <p:sldId id="292" r:id="rId36"/>
    <p:sldId id="293" r:id="rId37"/>
    <p:sldId id="294" r:id="rId38"/>
    <p:sldId id="295" r:id="rId39"/>
    <p:sldId id="296" r:id="rId40"/>
    <p:sldId id="297" r:id="rId41"/>
    <p:sldId id="298" r:id="rId42"/>
    <p:sldId id="299" r:id="rId43"/>
    <p:sldId id="300" r:id="rId44"/>
    <p:sldId id="304" r:id="rId45"/>
    <p:sldId id="301" r:id="rId46"/>
    <p:sldId id="302" r:id="rId47"/>
    <p:sldId id="306" r:id="rId48"/>
    <p:sldId id="307" r:id="rId49"/>
    <p:sldId id="308" r:id="rId50"/>
    <p:sldId id="309" r:id="rId51"/>
    <p:sldId id="310" r:id="rId52"/>
    <p:sldId id="311" r:id="rId53"/>
    <p:sldId id="312" r:id="rId54"/>
    <p:sldId id="30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59D9C-9AFC-41DD-87EE-776CE36DFA58}"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A2EB1-E1AB-4A62-B550-AE6E7D9F6536}" type="slidenum">
              <a:rPr lang="en-US" smtClean="0"/>
              <a:t>‹#›</a:t>
            </a:fld>
            <a:endParaRPr lang="en-US"/>
          </a:p>
        </p:txBody>
      </p:sp>
    </p:spTree>
    <p:extLst>
      <p:ext uri="{BB962C8B-B14F-4D97-AF65-F5344CB8AC3E}">
        <p14:creationId xmlns:p14="http://schemas.microsoft.com/office/powerpoint/2010/main" val="138450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what is wrong.  </a:t>
            </a:r>
          </a:p>
        </p:txBody>
      </p:sp>
      <p:sp>
        <p:nvSpPr>
          <p:cNvPr id="4" name="Slide Number Placeholder 3"/>
          <p:cNvSpPr>
            <a:spLocks noGrp="1"/>
          </p:cNvSpPr>
          <p:nvPr>
            <p:ph type="sldNum" sz="quarter" idx="10"/>
          </p:nvPr>
        </p:nvSpPr>
        <p:spPr/>
        <p:txBody>
          <a:bodyPr/>
          <a:lstStyle/>
          <a:p>
            <a:fld id="{54BA2EB1-E1AB-4A62-B550-AE6E7D9F6536}" type="slidenum">
              <a:rPr lang="en-US" smtClean="0"/>
              <a:t>13</a:t>
            </a:fld>
            <a:endParaRPr lang="en-US"/>
          </a:p>
        </p:txBody>
      </p:sp>
    </p:spTree>
    <p:extLst>
      <p:ext uri="{BB962C8B-B14F-4D97-AF65-F5344CB8AC3E}">
        <p14:creationId xmlns:p14="http://schemas.microsoft.com/office/powerpoint/2010/main" val="372621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the second question which</a:t>
            </a:r>
            <a:r>
              <a:rPr lang="en-US" baseline="0" dirty="0"/>
              <a:t> is at the heart of maximum likelihood estimation.</a:t>
            </a:r>
            <a:endParaRPr lang="en-US" dirty="0"/>
          </a:p>
        </p:txBody>
      </p:sp>
      <p:sp>
        <p:nvSpPr>
          <p:cNvPr id="4" name="Slide Number Placeholder 3"/>
          <p:cNvSpPr>
            <a:spLocks noGrp="1"/>
          </p:cNvSpPr>
          <p:nvPr>
            <p:ph type="sldNum" sz="quarter" idx="10"/>
          </p:nvPr>
        </p:nvSpPr>
        <p:spPr/>
        <p:txBody>
          <a:bodyPr/>
          <a:lstStyle/>
          <a:p>
            <a:fld id="{54BA2EB1-E1AB-4A62-B550-AE6E7D9F6536}" type="slidenum">
              <a:rPr lang="en-US" smtClean="0"/>
              <a:t>16</a:t>
            </a:fld>
            <a:endParaRPr lang="en-US"/>
          </a:p>
        </p:txBody>
      </p:sp>
    </p:spTree>
    <p:extLst>
      <p:ext uri="{BB962C8B-B14F-4D97-AF65-F5344CB8AC3E}">
        <p14:creationId xmlns:p14="http://schemas.microsoft.com/office/powerpoint/2010/main" val="621111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need to specify</a:t>
            </a:r>
            <a:r>
              <a:rPr lang="en-US" baseline="0" dirty="0"/>
              <a:t> values for x, but very important to do so for the parameter.</a:t>
            </a:r>
            <a:endParaRPr lang="en-US" dirty="0"/>
          </a:p>
        </p:txBody>
      </p:sp>
      <p:sp>
        <p:nvSpPr>
          <p:cNvPr id="4" name="Slide Number Placeholder 3"/>
          <p:cNvSpPr>
            <a:spLocks noGrp="1"/>
          </p:cNvSpPr>
          <p:nvPr>
            <p:ph type="sldNum" sz="quarter" idx="10"/>
          </p:nvPr>
        </p:nvSpPr>
        <p:spPr/>
        <p:txBody>
          <a:bodyPr/>
          <a:lstStyle/>
          <a:p>
            <a:fld id="{54BA2EB1-E1AB-4A62-B550-AE6E7D9F6536}" type="slidenum">
              <a:rPr lang="en-US" smtClean="0"/>
              <a:t>20</a:t>
            </a:fld>
            <a:endParaRPr lang="en-US"/>
          </a:p>
        </p:txBody>
      </p:sp>
    </p:spTree>
    <p:extLst>
      <p:ext uri="{BB962C8B-B14F-4D97-AF65-F5344CB8AC3E}">
        <p14:creationId xmlns:p14="http://schemas.microsoft.com/office/powerpoint/2010/main" val="266559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already saw that X bar</a:t>
            </a:r>
            <a:r>
              <a:rPr lang="en-US" baseline="0" dirty="0"/>
              <a:t> was unbiased and had variance that we now see is the CRLB.</a:t>
            </a:r>
            <a:endParaRPr lang="en-US" dirty="0"/>
          </a:p>
        </p:txBody>
      </p:sp>
      <p:sp>
        <p:nvSpPr>
          <p:cNvPr id="4" name="Slide Number Placeholder 3"/>
          <p:cNvSpPr>
            <a:spLocks noGrp="1"/>
          </p:cNvSpPr>
          <p:nvPr>
            <p:ph type="sldNum" sz="quarter" idx="10"/>
          </p:nvPr>
        </p:nvSpPr>
        <p:spPr/>
        <p:txBody>
          <a:bodyPr/>
          <a:lstStyle/>
          <a:p>
            <a:fld id="{54BA2EB1-E1AB-4A62-B550-AE6E7D9F6536}" type="slidenum">
              <a:rPr lang="en-US" smtClean="0"/>
              <a:t>37</a:t>
            </a:fld>
            <a:endParaRPr lang="en-US"/>
          </a:p>
        </p:txBody>
      </p:sp>
    </p:spTree>
    <p:extLst>
      <p:ext uri="{BB962C8B-B14F-4D97-AF65-F5344CB8AC3E}">
        <p14:creationId xmlns:p14="http://schemas.microsoft.com/office/powerpoint/2010/main" val="166415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if my estimator is defined</a:t>
            </a:r>
            <a:r>
              <a:rPr lang="en-US" baseline="0" dirty="0"/>
              <a:t> as always 5, and theta is 5, then I’ve got the lowest MSE.  However, this doesn’t hold if theta is changed.  The concept simply doesn’t makes sense.</a:t>
            </a:r>
            <a:endParaRPr lang="en-US" dirty="0"/>
          </a:p>
        </p:txBody>
      </p:sp>
      <p:sp>
        <p:nvSpPr>
          <p:cNvPr id="4" name="Slide Number Placeholder 3"/>
          <p:cNvSpPr>
            <a:spLocks noGrp="1"/>
          </p:cNvSpPr>
          <p:nvPr>
            <p:ph type="sldNum" sz="quarter" idx="10"/>
          </p:nvPr>
        </p:nvSpPr>
        <p:spPr/>
        <p:txBody>
          <a:bodyPr/>
          <a:lstStyle/>
          <a:p>
            <a:fld id="{54BA2EB1-E1AB-4A62-B550-AE6E7D9F6536}" type="slidenum">
              <a:rPr lang="en-US" smtClean="0"/>
              <a:t>48</a:t>
            </a:fld>
            <a:endParaRPr lang="en-US"/>
          </a:p>
        </p:txBody>
      </p:sp>
    </p:spTree>
    <p:extLst>
      <p:ext uri="{BB962C8B-B14F-4D97-AF65-F5344CB8AC3E}">
        <p14:creationId xmlns:p14="http://schemas.microsoft.com/office/powerpoint/2010/main" val="327077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F40897-2DEF-4ADD-A2C9-59AD95089F92}"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4FCC7-5AAF-4937-A1A8-8D0568F7163B}" type="slidenum">
              <a:rPr lang="en-US" smtClean="0"/>
              <a:t>‹#›</a:t>
            </a:fld>
            <a:endParaRPr lang="en-US"/>
          </a:p>
        </p:txBody>
      </p:sp>
    </p:spTree>
    <p:extLst>
      <p:ext uri="{BB962C8B-B14F-4D97-AF65-F5344CB8AC3E}">
        <p14:creationId xmlns:p14="http://schemas.microsoft.com/office/powerpoint/2010/main" val="263032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40897-2DEF-4ADD-A2C9-59AD95089F92}"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4FCC7-5AAF-4937-A1A8-8D0568F7163B}" type="slidenum">
              <a:rPr lang="en-US" smtClean="0"/>
              <a:t>‹#›</a:t>
            </a:fld>
            <a:endParaRPr lang="en-US"/>
          </a:p>
        </p:txBody>
      </p:sp>
    </p:spTree>
    <p:extLst>
      <p:ext uri="{BB962C8B-B14F-4D97-AF65-F5344CB8AC3E}">
        <p14:creationId xmlns:p14="http://schemas.microsoft.com/office/powerpoint/2010/main" val="421520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40897-2DEF-4ADD-A2C9-59AD95089F92}"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4FCC7-5AAF-4937-A1A8-8D0568F7163B}" type="slidenum">
              <a:rPr lang="en-US" smtClean="0"/>
              <a:t>‹#›</a:t>
            </a:fld>
            <a:endParaRPr lang="en-US"/>
          </a:p>
        </p:txBody>
      </p:sp>
    </p:spTree>
    <p:extLst>
      <p:ext uri="{BB962C8B-B14F-4D97-AF65-F5344CB8AC3E}">
        <p14:creationId xmlns:p14="http://schemas.microsoft.com/office/powerpoint/2010/main" val="2125855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40897-2DEF-4ADD-A2C9-59AD95089F92}"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4FCC7-5AAF-4937-A1A8-8D0568F7163B}" type="slidenum">
              <a:rPr lang="en-US" smtClean="0"/>
              <a:t>‹#›</a:t>
            </a:fld>
            <a:endParaRPr lang="en-US"/>
          </a:p>
        </p:txBody>
      </p:sp>
    </p:spTree>
    <p:extLst>
      <p:ext uri="{BB962C8B-B14F-4D97-AF65-F5344CB8AC3E}">
        <p14:creationId xmlns:p14="http://schemas.microsoft.com/office/powerpoint/2010/main" val="321491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F40897-2DEF-4ADD-A2C9-59AD95089F92}"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4FCC7-5AAF-4937-A1A8-8D0568F7163B}" type="slidenum">
              <a:rPr lang="en-US" smtClean="0"/>
              <a:t>‹#›</a:t>
            </a:fld>
            <a:endParaRPr lang="en-US"/>
          </a:p>
        </p:txBody>
      </p:sp>
    </p:spTree>
    <p:extLst>
      <p:ext uri="{BB962C8B-B14F-4D97-AF65-F5344CB8AC3E}">
        <p14:creationId xmlns:p14="http://schemas.microsoft.com/office/powerpoint/2010/main" val="225326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F40897-2DEF-4ADD-A2C9-59AD95089F92}"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4FCC7-5AAF-4937-A1A8-8D0568F7163B}" type="slidenum">
              <a:rPr lang="en-US" smtClean="0"/>
              <a:t>‹#›</a:t>
            </a:fld>
            <a:endParaRPr lang="en-US"/>
          </a:p>
        </p:txBody>
      </p:sp>
    </p:spTree>
    <p:extLst>
      <p:ext uri="{BB962C8B-B14F-4D97-AF65-F5344CB8AC3E}">
        <p14:creationId xmlns:p14="http://schemas.microsoft.com/office/powerpoint/2010/main" val="316378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F40897-2DEF-4ADD-A2C9-59AD95089F92}" type="datetimeFigureOut">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4FCC7-5AAF-4937-A1A8-8D0568F7163B}" type="slidenum">
              <a:rPr lang="en-US" smtClean="0"/>
              <a:t>‹#›</a:t>
            </a:fld>
            <a:endParaRPr lang="en-US"/>
          </a:p>
        </p:txBody>
      </p:sp>
    </p:spTree>
    <p:extLst>
      <p:ext uri="{BB962C8B-B14F-4D97-AF65-F5344CB8AC3E}">
        <p14:creationId xmlns:p14="http://schemas.microsoft.com/office/powerpoint/2010/main" val="283384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F40897-2DEF-4ADD-A2C9-59AD95089F92}" type="datetimeFigureOut">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4FCC7-5AAF-4937-A1A8-8D0568F7163B}" type="slidenum">
              <a:rPr lang="en-US" smtClean="0"/>
              <a:t>‹#›</a:t>
            </a:fld>
            <a:endParaRPr lang="en-US"/>
          </a:p>
        </p:txBody>
      </p:sp>
    </p:spTree>
    <p:extLst>
      <p:ext uri="{BB962C8B-B14F-4D97-AF65-F5344CB8AC3E}">
        <p14:creationId xmlns:p14="http://schemas.microsoft.com/office/powerpoint/2010/main" val="111884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40897-2DEF-4ADD-A2C9-59AD95089F92}" type="datetimeFigureOut">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4FCC7-5AAF-4937-A1A8-8D0568F7163B}" type="slidenum">
              <a:rPr lang="en-US" smtClean="0"/>
              <a:t>‹#›</a:t>
            </a:fld>
            <a:endParaRPr lang="en-US"/>
          </a:p>
        </p:txBody>
      </p:sp>
    </p:spTree>
    <p:extLst>
      <p:ext uri="{BB962C8B-B14F-4D97-AF65-F5344CB8AC3E}">
        <p14:creationId xmlns:p14="http://schemas.microsoft.com/office/powerpoint/2010/main" val="366340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F40897-2DEF-4ADD-A2C9-59AD95089F92}"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4FCC7-5AAF-4937-A1A8-8D0568F7163B}" type="slidenum">
              <a:rPr lang="en-US" smtClean="0"/>
              <a:t>‹#›</a:t>
            </a:fld>
            <a:endParaRPr lang="en-US"/>
          </a:p>
        </p:txBody>
      </p:sp>
    </p:spTree>
    <p:extLst>
      <p:ext uri="{BB962C8B-B14F-4D97-AF65-F5344CB8AC3E}">
        <p14:creationId xmlns:p14="http://schemas.microsoft.com/office/powerpoint/2010/main" val="114245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F40897-2DEF-4ADD-A2C9-59AD95089F92}"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4FCC7-5AAF-4937-A1A8-8D0568F7163B}" type="slidenum">
              <a:rPr lang="en-US" smtClean="0"/>
              <a:t>‹#›</a:t>
            </a:fld>
            <a:endParaRPr lang="en-US"/>
          </a:p>
        </p:txBody>
      </p:sp>
    </p:spTree>
    <p:extLst>
      <p:ext uri="{BB962C8B-B14F-4D97-AF65-F5344CB8AC3E}">
        <p14:creationId xmlns:p14="http://schemas.microsoft.com/office/powerpoint/2010/main" val="184959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40897-2DEF-4ADD-A2C9-59AD95089F92}" type="datetimeFigureOut">
              <a:rPr lang="en-US" smtClean="0"/>
              <a:t>3/24/2022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4FCC7-5AAF-4937-A1A8-8D0568F7163B}" type="slidenum">
              <a:rPr lang="en-US" smtClean="0"/>
              <a:t>‹#›</a:t>
            </a:fld>
            <a:endParaRPr lang="en-US"/>
          </a:p>
        </p:txBody>
      </p:sp>
    </p:spTree>
    <p:extLst>
      <p:ext uri="{BB962C8B-B14F-4D97-AF65-F5344CB8AC3E}">
        <p14:creationId xmlns:p14="http://schemas.microsoft.com/office/powerpoint/2010/main" val="1254511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9</a:t>
            </a:r>
          </a:p>
        </p:txBody>
      </p:sp>
      <p:sp>
        <p:nvSpPr>
          <p:cNvPr id="3" name="Subtitle 2"/>
          <p:cNvSpPr>
            <a:spLocks noGrp="1"/>
          </p:cNvSpPr>
          <p:nvPr>
            <p:ph type="subTitle" idx="1"/>
          </p:nvPr>
        </p:nvSpPr>
        <p:spPr/>
        <p:txBody>
          <a:bodyPr>
            <a:normAutofit fontScale="92500" lnSpcReduction="10000"/>
          </a:bodyPr>
          <a:lstStyle/>
          <a:p>
            <a:pPr lvl="1" algn="l"/>
            <a:r>
              <a:rPr lang="en-US" dirty="0"/>
              <a:t>Chapter 6 – Functions of random variables</a:t>
            </a:r>
          </a:p>
          <a:p>
            <a:pPr lvl="1" algn="l"/>
            <a:r>
              <a:rPr lang="en-US" sz="2100" dirty="0"/>
              <a:t>Chapter 7 – Limiting distributions</a:t>
            </a:r>
          </a:p>
          <a:p>
            <a:pPr lvl="1" algn="l"/>
            <a:r>
              <a:rPr lang="en-US" dirty="0"/>
              <a:t>Chapter 8 – Statistics </a:t>
            </a:r>
          </a:p>
          <a:p>
            <a:pPr lvl="1" algn="l"/>
            <a:r>
              <a:rPr lang="en-US" sz="3000" b="1" dirty="0"/>
              <a:t>Chapter 9 – Point estimation</a:t>
            </a:r>
          </a:p>
          <a:p>
            <a:pPr lvl="1" algn="l"/>
            <a:r>
              <a:rPr lang="en-US" dirty="0"/>
              <a:t>Chapter 10 – Sufficiency and completeness </a:t>
            </a:r>
          </a:p>
          <a:p>
            <a:endParaRPr lang="en-US" dirty="0"/>
          </a:p>
        </p:txBody>
      </p:sp>
    </p:spTree>
    <p:extLst>
      <p:ext uri="{BB962C8B-B14F-4D97-AF65-F5344CB8AC3E}">
        <p14:creationId xmlns:p14="http://schemas.microsoft.com/office/powerpoint/2010/main" val="42237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10225" y="89755"/>
            <a:ext cx="6581775" cy="2095500"/>
          </a:xfrm>
          <a:prstGeom prst="rect">
            <a:avLst/>
          </a:prstGeom>
        </p:spPr>
      </p:pic>
      <p:sp>
        <p:nvSpPr>
          <p:cNvPr id="2" name="Title 1"/>
          <p:cNvSpPr>
            <a:spLocks noGrp="1"/>
          </p:cNvSpPr>
          <p:nvPr>
            <p:ph type="title"/>
          </p:nvPr>
        </p:nvSpPr>
        <p:spPr/>
        <p:txBody>
          <a:bodyPr/>
          <a:lstStyle/>
          <a:p>
            <a:r>
              <a:rPr lang="en-US" dirty="0"/>
              <a:t>Why θ and η? </a:t>
            </a:r>
          </a:p>
        </p:txBody>
      </p:sp>
      <p:sp>
        <p:nvSpPr>
          <p:cNvPr id="3" name="Content Placeholder 2"/>
          <p:cNvSpPr>
            <a:spLocks noGrp="1"/>
          </p:cNvSpPr>
          <p:nvPr>
            <p:ph idx="1"/>
          </p:nvPr>
        </p:nvSpPr>
        <p:spPr/>
        <p:txBody>
          <a:bodyPr/>
          <a:lstStyle/>
          <a:p>
            <a:r>
              <a:rPr lang="en-US" dirty="0"/>
              <a:t>We can estimate any parameter we’d like.</a:t>
            </a:r>
          </a:p>
          <a:p>
            <a:r>
              <a:rPr lang="en-US" dirty="0"/>
              <a:t>Find an MME for P(X&gt;0).</a:t>
            </a:r>
          </a:p>
        </p:txBody>
      </p:sp>
      <p:pic>
        <p:nvPicPr>
          <p:cNvPr id="5" name="Picture 4">
            <a:extLst>
              <a:ext uri="{FF2B5EF4-FFF2-40B4-BE49-F238E27FC236}">
                <a16:creationId xmlns:a16="http://schemas.microsoft.com/office/drawing/2014/main" id="{76FEB92B-2803-4ECF-8ED6-677D699423E0}"/>
              </a:ext>
            </a:extLst>
          </p:cNvPr>
          <p:cNvPicPr>
            <a:picLocks noChangeAspect="1"/>
          </p:cNvPicPr>
          <p:nvPr/>
        </p:nvPicPr>
        <p:blipFill>
          <a:blip r:embed="rId3"/>
          <a:stretch>
            <a:fillRect/>
          </a:stretch>
        </p:blipFill>
        <p:spPr>
          <a:xfrm>
            <a:off x="9591270" y="2320192"/>
            <a:ext cx="2321137" cy="1514961"/>
          </a:xfrm>
          <a:prstGeom prst="rect">
            <a:avLst/>
          </a:prstGeom>
        </p:spPr>
      </p:pic>
    </p:spTree>
    <p:extLst>
      <p:ext uri="{BB962C8B-B14F-4D97-AF65-F5344CB8AC3E}">
        <p14:creationId xmlns:p14="http://schemas.microsoft.com/office/powerpoint/2010/main" val="410049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Uniqueness</a:t>
            </a:r>
          </a:p>
        </p:txBody>
      </p:sp>
      <p:sp>
        <p:nvSpPr>
          <p:cNvPr id="3" name="Content Placeholder 2"/>
          <p:cNvSpPr>
            <a:spLocks noGrp="1"/>
          </p:cNvSpPr>
          <p:nvPr>
            <p:ph idx="1"/>
          </p:nvPr>
        </p:nvSpPr>
        <p:spPr/>
        <p:txBody>
          <a:bodyPr/>
          <a:lstStyle/>
          <a:p>
            <a:r>
              <a:rPr lang="en-US" dirty="0"/>
              <a:t>Have a different MME than your neighbor?</a:t>
            </a:r>
          </a:p>
          <a:p>
            <a:pPr lvl="1"/>
            <a:r>
              <a:rPr lang="en-US" dirty="0"/>
              <a:t>Based on the same sample from the same population.</a:t>
            </a:r>
          </a:p>
        </p:txBody>
      </p:sp>
    </p:spTree>
    <p:extLst>
      <p:ext uri="{BB962C8B-B14F-4D97-AF65-F5344CB8AC3E}">
        <p14:creationId xmlns:p14="http://schemas.microsoft.com/office/powerpoint/2010/main" val="2885529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Day 14</a:t>
            </a:r>
          </a:p>
        </p:txBody>
      </p:sp>
      <p:sp>
        <p:nvSpPr>
          <p:cNvPr id="3" name="Content Placeholder 2"/>
          <p:cNvSpPr>
            <a:spLocks noGrp="1"/>
          </p:cNvSpPr>
          <p:nvPr>
            <p:ph idx="1"/>
          </p:nvPr>
        </p:nvSpPr>
        <p:spPr/>
        <p:txBody>
          <a:bodyPr/>
          <a:lstStyle/>
          <a:p>
            <a:r>
              <a:rPr lang="en-US" dirty="0"/>
              <a:t>Homework</a:t>
            </a:r>
          </a:p>
          <a:p>
            <a:pPr lvl="1"/>
            <a:r>
              <a:rPr lang="en-US" dirty="0"/>
              <a:t>9.1</a:t>
            </a:r>
          </a:p>
          <a:p>
            <a:pPr lvl="1"/>
            <a:r>
              <a:rPr lang="en-US"/>
              <a:t>9.2</a:t>
            </a:r>
          </a:p>
        </p:txBody>
      </p:sp>
    </p:spTree>
    <p:extLst>
      <p:ext uri="{BB962C8B-B14F-4D97-AF65-F5344CB8AC3E}">
        <p14:creationId xmlns:p14="http://schemas.microsoft.com/office/powerpoint/2010/main" val="930169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01294"/>
            <a:ext cx="3056792" cy="3056792"/>
          </a:xfrm>
          <a:prstGeom prst="rect">
            <a:avLst/>
          </a:prstGeom>
        </p:spPr>
      </p:pic>
      <p:sp>
        <p:nvSpPr>
          <p:cNvPr id="2" name="Title 1"/>
          <p:cNvSpPr>
            <a:spLocks noGrp="1"/>
          </p:cNvSpPr>
          <p:nvPr>
            <p:ph type="title"/>
          </p:nvPr>
        </p:nvSpPr>
        <p:spPr/>
        <p:txBody>
          <a:bodyPr/>
          <a:lstStyle/>
          <a:p>
            <a:r>
              <a:rPr lang="en-US" dirty="0"/>
              <a:t>Example 9.2.5 (Oops)</a:t>
            </a:r>
          </a:p>
        </p:txBody>
      </p:sp>
      <p:sp>
        <p:nvSpPr>
          <p:cNvPr id="3" name="Content Placeholder 2"/>
          <p:cNvSpPr>
            <a:spLocks noGrp="1"/>
          </p:cNvSpPr>
          <p:nvPr>
            <p:ph idx="1"/>
          </p:nvPr>
        </p:nvSpPr>
        <p:spPr/>
        <p:txBody>
          <a:bodyPr/>
          <a:lstStyle/>
          <a:p>
            <a:r>
              <a:rPr lang="en-US" dirty="0"/>
              <a:t>Consider a random sample of size N = 2 from a BER(p) distribution.</a:t>
            </a:r>
          </a:p>
          <a:p>
            <a:r>
              <a:rPr lang="en-US" dirty="0"/>
              <a:t>Suppose you know that p ∈ {0.2, 0.3, 0.8}.</a:t>
            </a:r>
          </a:p>
          <a:p>
            <a:pPr lvl="1"/>
            <a:r>
              <a:rPr lang="en-US" dirty="0"/>
              <a:t>Think about a box of captain crunch as the population.</a:t>
            </a:r>
          </a:p>
          <a:p>
            <a:pPr lvl="1"/>
            <a:r>
              <a:rPr lang="en-US" dirty="0"/>
              <a:t>The box comes from one of three factories.</a:t>
            </a:r>
          </a:p>
          <a:p>
            <a:pPr lvl="1"/>
            <a:r>
              <a:rPr lang="en-US" dirty="0"/>
              <a:t>Each factory uses a different proportion of </a:t>
            </a:r>
            <a:r>
              <a:rPr lang="en-US" dirty="0" err="1"/>
              <a:t>crunchberries</a:t>
            </a:r>
            <a:r>
              <a:rPr lang="en-US" dirty="0"/>
              <a:t> (0.2, 0.3, or 0.8).</a:t>
            </a:r>
          </a:p>
          <a:p>
            <a:pPr lvl="1"/>
            <a:r>
              <a:rPr lang="en-US" dirty="0"/>
              <a:t>Find a MME for p—something is wrong…</a:t>
            </a:r>
          </a:p>
        </p:txBody>
      </p:sp>
    </p:spTree>
    <p:extLst>
      <p:ext uri="{BB962C8B-B14F-4D97-AF65-F5344CB8AC3E}">
        <p14:creationId xmlns:p14="http://schemas.microsoft.com/office/powerpoint/2010/main" val="3933582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9.2.5 (Another approach)</a:t>
            </a:r>
          </a:p>
        </p:txBody>
      </p:sp>
      <p:sp>
        <p:nvSpPr>
          <p:cNvPr id="3" name="Content Placeholder 2"/>
          <p:cNvSpPr>
            <a:spLocks noGrp="1"/>
          </p:cNvSpPr>
          <p:nvPr>
            <p:ph idx="1"/>
          </p:nvPr>
        </p:nvSpPr>
        <p:spPr/>
        <p:txBody>
          <a:bodyPr/>
          <a:lstStyle/>
          <a:p>
            <a:r>
              <a:rPr lang="en-US" dirty="0"/>
              <a:t>Consider the joint mass function for X</a:t>
            </a:r>
            <a:r>
              <a:rPr lang="en-US" baseline="-25000" dirty="0"/>
              <a:t>1</a:t>
            </a:r>
            <a:r>
              <a:rPr lang="en-US" dirty="0"/>
              <a:t> and X</a:t>
            </a:r>
            <a:r>
              <a:rPr lang="en-US" baseline="-25000" dirty="0"/>
              <a:t>2</a:t>
            </a:r>
            <a:r>
              <a:rPr lang="en-US" dirty="0"/>
              <a:t>.</a:t>
            </a:r>
          </a:p>
          <a:p>
            <a:pPr lvl="1"/>
            <a:r>
              <a:rPr lang="en-US" dirty="0"/>
              <a:t>It’s the product of two Bernoulli mass functions.</a:t>
            </a:r>
          </a:p>
        </p:txBody>
      </p:sp>
      <p:pic>
        <p:nvPicPr>
          <p:cNvPr id="4" name="Picture 3"/>
          <p:cNvPicPr>
            <a:picLocks noChangeAspect="1"/>
          </p:cNvPicPr>
          <p:nvPr/>
        </p:nvPicPr>
        <p:blipFill>
          <a:blip r:embed="rId2"/>
          <a:stretch>
            <a:fillRect/>
          </a:stretch>
        </p:blipFill>
        <p:spPr>
          <a:xfrm>
            <a:off x="838200" y="2848708"/>
            <a:ext cx="8506558" cy="1890346"/>
          </a:xfrm>
          <a:prstGeom prst="rect">
            <a:avLst/>
          </a:prstGeom>
        </p:spPr>
      </p:pic>
    </p:spTree>
    <p:extLst>
      <p:ext uri="{BB962C8B-B14F-4D97-AF65-F5344CB8AC3E}">
        <p14:creationId xmlns:p14="http://schemas.microsoft.com/office/powerpoint/2010/main" val="424985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9.2.5 (Another approach)</a:t>
            </a:r>
          </a:p>
        </p:txBody>
      </p:sp>
      <p:sp>
        <p:nvSpPr>
          <p:cNvPr id="3" name="Content Placeholder 2"/>
          <p:cNvSpPr>
            <a:spLocks noGrp="1"/>
          </p:cNvSpPr>
          <p:nvPr>
            <p:ph idx="1"/>
          </p:nvPr>
        </p:nvSpPr>
        <p:spPr/>
        <p:txBody>
          <a:bodyPr/>
          <a:lstStyle/>
          <a:p>
            <a:r>
              <a:rPr lang="en-US" dirty="0"/>
              <a:t>Consider a table showing the probabilities of each set of outcomes for each possible value of p.</a:t>
            </a:r>
          </a:p>
        </p:txBody>
      </p:sp>
      <p:pic>
        <p:nvPicPr>
          <p:cNvPr id="4" name="Picture 3"/>
          <p:cNvPicPr>
            <a:picLocks noChangeAspect="1"/>
          </p:cNvPicPr>
          <p:nvPr/>
        </p:nvPicPr>
        <p:blipFill>
          <a:blip r:embed="rId2"/>
          <a:stretch>
            <a:fillRect/>
          </a:stretch>
        </p:blipFill>
        <p:spPr>
          <a:xfrm>
            <a:off x="383198" y="2658847"/>
            <a:ext cx="5499032" cy="2528615"/>
          </a:xfrm>
          <a:prstGeom prst="rect">
            <a:avLst/>
          </a:prstGeom>
        </p:spPr>
      </p:pic>
      <p:pic>
        <p:nvPicPr>
          <p:cNvPr id="5" name="Picture 4"/>
          <p:cNvPicPr>
            <a:picLocks noChangeAspect="1"/>
          </p:cNvPicPr>
          <p:nvPr/>
        </p:nvPicPr>
        <p:blipFill>
          <a:blip r:embed="rId3"/>
          <a:stretch>
            <a:fillRect/>
          </a:stretch>
        </p:blipFill>
        <p:spPr>
          <a:xfrm>
            <a:off x="4141177" y="5068928"/>
            <a:ext cx="8050823" cy="1789072"/>
          </a:xfrm>
          <a:prstGeom prst="rect">
            <a:avLst/>
          </a:prstGeom>
        </p:spPr>
      </p:pic>
    </p:spTree>
    <p:extLst>
      <p:ext uri="{BB962C8B-B14F-4D97-AF65-F5344CB8AC3E}">
        <p14:creationId xmlns:p14="http://schemas.microsoft.com/office/powerpoint/2010/main" val="468303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9.2.5 (Another approach)</a:t>
            </a:r>
          </a:p>
        </p:txBody>
      </p:sp>
      <p:sp>
        <p:nvSpPr>
          <p:cNvPr id="5" name="Content Placeholder 4"/>
          <p:cNvSpPr>
            <a:spLocks noGrp="1"/>
          </p:cNvSpPr>
          <p:nvPr>
            <p:ph idx="1"/>
          </p:nvPr>
        </p:nvSpPr>
        <p:spPr/>
        <p:txBody>
          <a:bodyPr/>
          <a:lstStyle/>
          <a:p>
            <a:r>
              <a:rPr lang="en-US" dirty="0"/>
              <a:t>If p = 0.8, which outcome has the highest probability?</a:t>
            </a:r>
          </a:p>
          <a:p>
            <a:r>
              <a:rPr lang="en-US" dirty="0"/>
              <a:t>Which p makes an outcome of (0,0) most probable?</a:t>
            </a:r>
          </a:p>
        </p:txBody>
      </p:sp>
      <p:pic>
        <p:nvPicPr>
          <p:cNvPr id="6" name="Picture 5"/>
          <p:cNvPicPr>
            <a:picLocks noChangeAspect="1"/>
          </p:cNvPicPr>
          <p:nvPr/>
        </p:nvPicPr>
        <p:blipFill>
          <a:blip r:embed="rId3"/>
          <a:stretch>
            <a:fillRect/>
          </a:stretch>
        </p:blipFill>
        <p:spPr>
          <a:xfrm>
            <a:off x="453535" y="2808316"/>
            <a:ext cx="7162543" cy="3293546"/>
          </a:xfrm>
          <a:prstGeom prst="rect">
            <a:avLst/>
          </a:prstGeom>
        </p:spPr>
      </p:pic>
    </p:spTree>
    <p:extLst>
      <p:ext uri="{BB962C8B-B14F-4D97-AF65-F5344CB8AC3E}">
        <p14:creationId xmlns:p14="http://schemas.microsoft.com/office/powerpoint/2010/main" val="174179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9.2.5 (Another approach)</a:t>
            </a:r>
          </a:p>
        </p:txBody>
      </p:sp>
      <p:sp>
        <p:nvSpPr>
          <p:cNvPr id="3" name="Content Placeholder 2"/>
          <p:cNvSpPr>
            <a:spLocks noGrp="1"/>
          </p:cNvSpPr>
          <p:nvPr>
            <p:ph idx="1"/>
          </p:nvPr>
        </p:nvSpPr>
        <p:spPr/>
        <p:txBody>
          <a:bodyPr/>
          <a:lstStyle/>
          <a:p>
            <a:r>
              <a:rPr lang="en-US" dirty="0"/>
              <a:t>Here’s the estimator we just described:</a:t>
            </a:r>
          </a:p>
          <a:p>
            <a:endParaRPr lang="en-US" dirty="0"/>
          </a:p>
        </p:txBody>
      </p:sp>
      <p:pic>
        <p:nvPicPr>
          <p:cNvPr id="4" name="Picture 3"/>
          <p:cNvPicPr>
            <a:picLocks noChangeAspect="1"/>
          </p:cNvPicPr>
          <p:nvPr/>
        </p:nvPicPr>
        <p:blipFill>
          <a:blip r:embed="rId2"/>
          <a:stretch>
            <a:fillRect/>
          </a:stretch>
        </p:blipFill>
        <p:spPr>
          <a:xfrm>
            <a:off x="349128" y="2934433"/>
            <a:ext cx="10772775" cy="2571750"/>
          </a:xfrm>
          <a:prstGeom prst="rect">
            <a:avLst/>
          </a:prstGeom>
        </p:spPr>
      </p:pic>
    </p:spTree>
    <p:extLst>
      <p:ext uri="{BB962C8B-B14F-4D97-AF65-F5344CB8AC3E}">
        <p14:creationId xmlns:p14="http://schemas.microsoft.com/office/powerpoint/2010/main" val="3692262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major limitation?</a:t>
            </a:r>
          </a:p>
        </p:txBody>
      </p:sp>
      <p:sp>
        <p:nvSpPr>
          <p:cNvPr id="3" name="Content Placeholder 2"/>
          <p:cNvSpPr>
            <a:spLocks noGrp="1"/>
          </p:cNvSpPr>
          <p:nvPr>
            <p:ph idx="1"/>
          </p:nvPr>
        </p:nvSpPr>
        <p:spPr/>
        <p:txBody>
          <a:bodyPr/>
          <a:lstStyle/>
          <a:p>
            <a:r>
              <a:rPr lang="en-US" dirty="0"/>
              <a:t>Why will this not work with continuous distributions?</a:t>
            </a:r>
          </a:p>
          <a:p>
            <a:pPr lvl="1"/>
            <a:r>
              <a:rPr lang="en-US" dirty="0"/>
              <a:t>Which p makes an outcome of (0,0) most probable?</a:t>
            </a:r>
          </a:p>
          <a:p>
            <a:pPr lvl="1"/>
            <a:r>
              <a:rPr lang="en-US" dirty="0"/>
              <a:t>Which p makes an outcome of (0,0) most </a:t>
            </a:r>
            <a:r>
              <a:rPr lang="en-US" dirty="0">
                <a:solidFill>
                  <a:srgbClr val="FF0000"/>
                </a:solidFill>
              </a:rPr>
              <a:t>likely</a:t>
            </a:r>
            <a:r>
              <a:rPr lang="en-US" dirty="0"/>
              <a:t>?</a:t>
            </a:r>
          </a:p>
          <a:p>
            <a:r>
              <a:rPr lang="en-US" dirty="0"/>
              <a:t>Answer: it works just fine if we replace ‘probability’ with ‘likelihood,’ defined from the density function instead of the mass function.</a:t>
            </a:r>
          </a:p>
          <a:p>
            <a:pPr lvl="1"/>
            <a:endParaRPr lang="en-US" dirty="0"/>
          </a:p>
          <a:p>
            <a:endParaRPr lang="en-US" dirty="0"/>
          </a:p>
        </p:txBody>
      </p:sp>
    </p:spTree>
    <p:extLst>
      <p:ext uri="{BB962C8B-B14F-4D97-AF65-F5344CB8AC3E}">
        <p14:creationId xmlns:p14="http://schemas.microsoft.com/office/powerpoint/2010/main" val="417015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Likelihood Method</a:t>
            </a:r>
          </a:p>
        </p:txBody>
      </p:sp>
      <p:sp>
        <p:nvSpPr>
          <p:cNvPr id="3" name="Content Placeholder 2"/>
          <p:cNvSpPr>
            <a:spLocks noGrp="1"/>
          </p:cNvSpPr>
          <p:nvPr>
            <p:ph idx="1"/>
          </p:nvPr>
        </p:nvSpPr>
        <p:spPr/>
        <p:txBody>
          <a:bodyPr/>
          <a:lstStyle/>
          <a:p>
            <a:r>
              <a:rPr lang="en-US" dirty="0"/>
              <a:t>To estimate a parameter, choose the value of the parameter that maximizes the likelihood function.</a:t>
            </a:r>
          </a:p>
          <a:p>
            <a:r>
              <a:rPr lang="en-US" dirty="0"/>
              <a:t>Estimators are called Maximum Likelihood Estimators (MLEs).</a:t>
            </a:r>
          </a:p>
          <a:p>
            <a:pPr lvl="1"/>
            <a:r>
              <a:rPr lang="en-US" dirty="0"/>
              <a:t>Whereas estimators based on the method of moments are called Method of Moment Estimators (MMEs).</a:t>
            </a:r>
          </a:p>
        </p:txBody>
      </p:sp>
    </p:spTree>
    <p:extLst>
      <p:ext uri="{BB962C8B-B14F-4D97-AF65-F5344CB8AC3E}">
        <p14:creationId xmlns:p14="http://schemas.microsoft.com/office/powerpoint/2010/main" val="372131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parameter of a distribution</a:t>
            </a:r>
          </a:p>
        </p:txBody>
      </p:sp>
      <p:sp>
        <p:nvSpPr>
          <p:cNvPr id="3" name="Content Placeholder 2"/>
          <p:cNvSpPr>
            <a:spLocks noGrp="1"/>
          </p:cNvSpPr>
          <p:nvPr>
            <p:ph idx="1"/>
          </p:nvPr>
        </p:nvSpPr>
        <p:spPr/>
        <p:txBody>
          <a:bodyPr/>
          <a:lstStyle/>
          <a:p>
            <a:r>
              <a:rPr lang="en-US" dirty="0"/>
              <a:t>A parameter is any characteristic of a distribution</a:t>
            </a:r>
          </a:p>
          <a:p>
            <a:r>
              <a:rPr lang="en-US" dirty="0"/>
              <a:t>Examples</a:t>
            </a:r>
          </a:p>
          <a:p>
            <a:pPr lvl="1"/>
            <a:r>
              <a:rPr lang="en-US" dirty="0"/>
              <a:t>BIN(n, p)</a:t>
            </a:r>
          </a:p>
          <a:p>
            <a:pPr lvl="1"/>
            <a:r>
              <a:rPr lang="en-US" dirty="0"/>
              <a:t>N(μ, σ</a:t>
            </a:r>
            <a:r>
              <a:rPr lang="en-US" baseline="30000" dirty="0"/>
              <a:t>2</a:t>
            </a:r>
            <a:r>
              <a:rPr lang="en-US" dirty="0"/>
              <a:t>)</a:t>
            </a:r>
          </a:p>
          <a:p>
            <a:pPr lvl="1"/>
            <a:r>
              <a:rPr lang="en-US" dirty="0"/>
              <a:t>BER(p)</a:t>
            </a:r>
          </a:p>
          <a:p>
            <a:pPr lvl="1"/>
            <a:r>
              <a:rPr lang="en-US" dirty="0"/>
              <a:t>POI(λ)</a:t>
            </a:r>
          </a:p>
          <a:p>
            <a:r>
              <a:rPr lang="en-US" dirty="0"/>
              <a:t>This is what a ‘family’ (of distributions) looks like:</a:t>
            </a:r>
          </a:p>
          <a:p>
            <a:r>
              <a:rPr lang="en-US" dirty="0"/>
              <a:t>Ω is the ‘parameter space.’</a:t>
            </a:r>
          </a:p>
          <a:p>
            <a:endParaRPr lang="en-US" dirty="0"/>
          </a:p>
        </p:txBody>
      </p:sp>
      <p:pic>
        <p:nvPicPr>
          <p:cNvPr id="4" name="Picture 3"/>
          <p:cNvPicPr>
            <a:picLocks noChangeAspect="1"/>
          </p:cNvPicPr>
          <p:nvPr/>
        </p:nvPicPr>
        <p:blipFill>
          <a:blip r:embed="rId2"/>
          <a:stretch>
            <a:fillRect/>
          </a:stretch>
        </p:blipFill>
        <p:spPr>
          <a:xfrm>
            <a:off x="8155803" y="4249250"/>
            <a:ext cx="3611602" cy="774822"/>
          </a:xfrm>
          <a:prstGeom prst="rect">
            <a:avLst/>
          </a:prstGeom>
        </p:spPr>
      </p:pic>
    </p:spTree>
    <p:extLst>
      <p:ext uri="{BB962C8B-B14F-4D97-AF65-F5344CB8AC3E}">
        <p14:creationId xmlns:p14="http://schemas.microsoft.com/office/powerpoint/2010/main" val="169187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74542" y="3107348"/>
            <a:ext cx="8943975" cy="1276350"/>
          </a:xfrm>
          <a:prstGeom prst="rect">
            <a:avLst/>
          </a:prstGeom>
        </p:spPr>
      </p:pic>
      <p:sp>
        <p:nvSpPr>
          <p:cNvPr id="2" name="Title 1"/>
          <p:cNvSpPr>
            <a:spLocks noGrp="1"/>
          </p:cNvSpPr>
          <p:nvPr>
            <p:ph type="title"/>
          </p:nvPr>
        </p:nvSpPr>
        <p:spPr/>
        <p:txBody>
          <a:bodyPr/>
          <a:lstStyle/>
          <a:p>
            <a:r>
              <a:rPr lang="en-US" dirty="0"/>
              <a:t>The likelihood function</a:t>
            </a:r>
          </a:p>
        </p:txBody>
      </p:sp>
      <p:sp>
        <p:nvSpPr>
          <p:cNvPr id="3" name="Content Placeholder 2"/>
          <p:cNvSpPr>
            <a:spLocks noGrp="1"/>
          </p:cNvSpPr>
          <p:nvPr>
            <p:ph idx="1"/>
          </p:nvPr>
        </p:nvSpPr>
        <p:spPr/>
        <p:txBody>
          <a:bodyPr/>
          <a:lstStyle/>
          <a:p>
            <a:r>
              <a:rPr lang="en-US" dirty="0"/>
              <a:t>The ‘likelihood function’ is just the joint density (or mass) function with a caveat.</a:t>
            </a:r>
          </a:p>
          <a:p>
            <a:r>
              <a:rPr lang="en-US" dirty="0"/>
              <a:t>Here’s the likelihood function from the Captain Crunch problem.</a:t>
            </a:r>
          </a:p>
          <a:p>
            <a:endParaRPr lang="en-US" dirty="0"/>
          </a:p>
          <a:p>
            <a:endParaRPr lang="en-US" dirty="0"/>
          </a:p>
          <a:p>
            <a:r>
              <a:rPr lang="en-US" dirty="0"/>
              <a:t>What do you notice?</a:t>
            </a:r>
          </a:p>
          <a:p>
            <a:r>
              <a:rPr lang="en-US" dirty="0"/>
              <a:t>It’s a function of p—not x</a:t>
            </a:r>
            <a:r>
              <a:rPr lang="en-US" baseline="-25000" dirty="0"/>
              <a:t>1</a:t>
            </a:r>
            <a:r>
              <a:rPr lang="en-US" dirty="0"/>
              <a:t>, x</a:t>
            </a:r>
            <a:r>
              <a:rPr lang="en-US" baseline="-25000" dirty="0"/>
              <a:t>2</a:t>
            </a:r>
            <a:r>
              <a:rPr lang="en-US" dirty="0"/>
              <a:t>.</a:t>
            </a:r>
          </a:p>
        </p:txBody>
      </p:sp>
    </p:spTree>
    <p:extLst>
      <p:ext uri="{BB962C8B-B14F-4D97-AF65-F5344CB8AC3E}">
        <p14:creationId xmlns:p14="http://schemas.microsoft.com/office/powerpoint/2010/main" val="92183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9.2.6</a:t>
            </a:r>
          </a:p>
        </p:txBody>
      </p:sp>
      <p:sp>
        <p:nvSpPr>
          <p:cNvPr id="3" name="Content Placeholder 2"/>
          <p:cNvSpPr>
            <a:spLocks noGrp="1"/>
          </p:cNvSpPr>
          <p:nvPr>
            <p:ph idx="1"/>
          </p:nvPr>
        </p:nvSpPr>
        <p:spPr/>
        <p:txBody>
          <a:bodyPr/>
          <a:lstStyle/>
          <a:p>
            <a:r>
              <a:rPr lang="en-US" dirty="0"/>
              <a:t>Suppose X</a:t>
            </a:r>
            <a:r>
              <a:rPr lang="en-US" baseline="-25000" dirty="0"/>
              <a:t>1</a:t>
            </a:r>
            <a:r>
              <a:rPr lang="en-US" dirty="0"/>
              <a:t>, …, </a:t>
            </a:r>
            <a:r>
              <a:rPr lang="en-US" dirty="0" err="1"/>
              <a:t>X</a:t>
            </a:r>
            <a:r>
              <a:rPr lang="en-US" baseline="-25000" dirty="0" err="1"/>
              <a:t>n</a:t>
            </a:r>
            <a:r>
              <a:rPr lang="en-US" dirty="0"/>
              <a:t> ~ </a:t>
            </a:r>
            <a:r>
              <a:rPr lang="en-US" dirty="0" err="1"/>
              <a:t>i.i.d</a:t>
            </a:r>
            <a:r>
              <a:rPr lang="en-US" dirty="0"/>
              <a:t>. POI(λ).</a:t>
            </a:r>
          </a:p>
          <a:p>
            <a:r>
              <a:rPr lang="en-US" dirty="0"/>
              <a:t>Find the likelihood function.</a:t>
            </a:r>
          </a:p>
          <a:p>
            <a:r>
              <a:rPr lang="en-US" dirty="0"/>
              <a:t>Find the MLE for λ.</a:t>
            </a:r>
          </a:p>
          <a:p>
            <a:endParaRPr lang="en-US" dirty="0"/>
          </a:p>
        </p:txBody>
      </p:sp>
    </p:spTree>
    <p:extLst>
      <p:ext uri="{BB962C8B-B14F-4D97-AF65-F5344CB8AC3E}">
        <p14:creationId xmlns:p14="http://schemas.microsoft.com/office/powerpoint/2010/main" val="199014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9.2.1 (Invariance Property)</a:t>
            </a:r>
          </a:p>
        </p:txBody>
      </p:sp>
      <p:pic>
        <p:nvPicPr>
          <p:cNvPr id="6" name="Picture 5"/>
          <p:cNvPicPr>
            <a:picLocks noChangeAspect="1"/>
          </p:cNvPicPr>
          <p:nvPr/>
        </p:nvPicPr>
        <p:blipFill>
          <a:blip r:embed="rId2"/>
          <a:stretch>
            <a:fillRect/>
          </a:stretch>
        </p:blipFill>
        <p:spPr>
          <a:xfrm>
            <a:off x="138112" y="2576512"/>
            <a:ext cx="11915775" cy="1704975"/>
          </a:xfrm>
          <a:prstGeom prst="rect">
            <a:avLst/>
          </a:prstGeom>
        </p:spPr>
      </p:pic>
    </p:spTree>
    <p:extLst>
      <p:ext uri="{BB962C8B-B14F-4D97-AF65-F5344CB8AC3E}">
        <p14:creationId xmlns:p14="http://schemas.microsoft.com/office/powerpoint/2010/main" val="848369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9.2.7</a:t>
            </a:r>
          </a:p>
        </p:txBody>
      </p:sp>
      <p:sp>
        <p:nvSpPr>
          <p:cNvPr id="3" name="Content Placeholder 2"/>
          <p:cNvSpPr>
            <a:spLocks noGrp="1"/>
          </p:cNvSpPr>
          <p:nvPr>
            <p:ph idx="1"/>
          </p:nvPr>
        </p:nvSpPr>
        <p:spPr/>
        <p:txBody>
          <a:bodyPr/>
          <a:lstStyle/>
          <a:p>
            <a:r>
              <a:rPr lang="en-US" dirty="0"/>
              <a:t>Suppose you have a random sample from EXP(λ).</a:t>
            </a:r>
          </a:p>
          <a:p>
            <a:r>
              <a:rPr lang="en-US" dirty="0"/>
              <a:t>Find the MLE for λ.</a:t>
            </a:r>
          </a:p>
          <a:p>
            <a:r>
              <a:rPr lang="en-US" dirty="0"/>
              <a:t>Find the MLE for </a:t>
            </a:r>
          </a:p>
          <a:p>
            <a:endParaRPr lang="en-US" dirty="0"/>
          </a:p>
        </p:txBody>
      </p:sp>
      <p:pic>
        <p:nvPicPr>
          <p:cNvPr id="4" name="Picture 3"/>
          <p:cNvPicPr>
            <a:picLocks noChangeAspect="1"/>
          </p:cNvPicPr>
          <p:nvPr/>
        </p:nvPicPr>
        <p:blipFill>
          <a:blip r:embed="rId2"/>
          <a:stretch>
            <a:fillRect/>
          </a:stretch>
        </p:blipFill>
        <p:spPr>
          <a:xfrm>
            <a:off x="3764573" y="2786430"/>
            <a:ext cx="2794489" cy="542878"/>
          </a:xfrm>
          <a:prstGeom prst="rect">
            <a:avLst/>
          </a:prstGeom>
        </p:spPr>
      </p:pic>
    </p:spTree>
    <p:extLst>
      <p:ext uri="{BB962C8B-B14F-4D97-AF65-F5344CB8AC3E}">
        <p14:creationId xmlns:p14="http://schemas.microsoft.com/office/powerpoint/2010/main" val="3060633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9.2.10</a:t>
            </a:r>
          </a:p>
        </p:txBody>
      </p:sp>
      <p:sp>
        <p:nvSpPr>
          <p:cNvPr id="3" name="Content Placeholder 2"/>
          <p:cNvSpPr>
            <a:spLocks noGrp="1"/>
          </p:cNvSpPr>
          <p:nvPr>
            <p:ph idx="1"/>
          </p:nvPr>
        </p:nvSpPr>
        <p:spPr/>
        <p:txBody>
          <a:bodyPr/>
          <a:lstStyle/>
          <a:p>
            <a:r>
              <a:rPr lang="en-US" dirty="0"/>
              <a:t>Suppose you have a random sample from a normal population.</a:t>
            </a:r>
          </a:p>
          <a:p>
            <a:r>
              <a:rPr lang="en-US" dirty="0"/>
              <a:t>Find MLEs for μ and σ</a:t>
            </a:r>
            <a:r>
              <a:rPr lang="en-US" baseline="30000" dirty="0"/>
              <a:t>2</a:t>
            </a:r>
            <a:r>
              <a:rPr lang="en-US" dirty="0"/>
              <a:t>.</a:t>
            </a:r>
          </a:p>
          <a:p>
            <a:r>
              <a:rPr lang="en-US" dirty="0"/>
              <a:t>Compare them to the </a:t>
            </a:r>
            <a:r>
              <a:rPr lang="en-US" dirty="0" err="1"/>
              <a:t>MMEs.</a:t>
            </a:r>
            <a:endParaRPr lang="en-US" dirty="0"/>
          </a:p>
        </p:txBody>
      </p:sp>
    </p:spTree>
    <p:extLst>
      <p:ext uri="{BB962C8B-B14F-4D97-AF65-F5344CB8AC3E}">
        <p14:creationId xmlns:p14="http://schemas.microsoft.com/office/powerpoint/2010/main" val="111603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bivariate second derivative test</a:t>
            </a:r>
          </a:p>
        </p:txBody>
      </p:sp>
      <p:pic>
        <p:nvPicPr>
          <p:cNvPr id="4" name="Content Placeholder 3"/>
          <p:cNvPicPr>
            <a:picLocks noGrp="1" noChangeAspect="1"/>
          </p:cNvPicPr>
          <p:nvPr>
            <p:ph idx="1"/>
          </p:nvPr>
        </p:nvPicPr>
        <p:blipFill>
          <a:blip r:embed="rId2"/>
          <a:stretch>
            <a:fillRect/>
          </a:stretch>
        </p:blipFill>
        <p:spPr>
          <a:xfrm>
            <a:off x="636310" y="1846385"/>
            <a:ext cx="10919379" cy="4071344"/>
          </a:xfrm>
          <a:prstGeom prst="rect">
            <a:avLst/>
          </a:prstGeom>
        </p:spPr>
      </p:pic>
    </p:spTree>
    <p:extLst>
      <p:ext uri="{BB962C8B-B14F-4D97-AF65-F5344CB8AC3E}">
        <p14:creationId xmlns:p14="http://schemas.microsoft.com/office/powerpoint/2010/main" val="3013284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Day 15</a:t>
            </a:r>
          </a:p>
        </p:txBody>
      </p:sp>
      <p:sp>
        <p:nvSpPr>
          <p:cNvPr id="3" name="Content Placeholder 2"/>
          <p:cNvSpPr>
            <a:spLocks noGrp="1"/>
          </p:cNvSpPr>
          <p:nvPr>
            <p:ph idx="1"/>
          </p:nvPr>
        </p:nvSpPr>
        <p:spPr/>
        <p:txBody>
          <a:bodyPr/>
          <a:lstStyle/>
          <a:p>
            <a:r>
              <a:rPr lang="en-US" dirty="0"/>
              <a:t>Homework</a:t>
            </a:r>
          </a:p>
          <a:p>
            <a:pPr lvl="1"/>
            <a:r>
              <a:rPr lang="en-US" dirty="0"/>
              <a:t>9.3</a:t>
            </a:r>
          </a:p>
          <a:p>
            <a:pPr lvl="1"/>
            <a:endParaRPr lang="en-US" dirty="0"/>
          </a:p>
        </p:txBody>
      </p:sp>
    </p:spTree>
    <p:extLst>
      <p:ext uri="{BB962C8B-B14F-4D97-AF65-F5344CB8AC3E}">
        <p14:creationId xmlns:p14="http://schemas.microsoft.com/office/powerpoint/2010/main" val="882821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9.2.11</a:t>
            </a:r>
          </a:p>
        </p:txBody>
      </p:sp>
      <p:sp>
        <p:nvSpPr>
          <p:cNvPr id="3" name="Content Placeholder 2"/>
          <p:cNvSpPr>
            <a:spLocks noGrp="1"/>
          </p:cNvSpPr>
          <p:nvPr>
            <p:ph idx="1"/>
          </p:nvPr>
        </p:nvSpPr>
        <p:spPr/>
        <p:txBody>
          <a:bodyPr/>
          <a:lstStyle/>
          <a:p>
            <a:r>
              <a:rPr lang="en-US" dirty="0"/>
              <a:t>Suppose you have a random sample from EXP(θ, η).</a:t>
            </a:r>
          </a:p>
          <a:p>
            <a:r>
              <a:rPr lang="en-US" dirty="0"/>
              <a:t>Find MLEs for θ and η.</a:t>
            </a:r>
          </a:p>
          <a:p>
            <a:r>
              <a:rPr lang="en-US" dirty="0"/>
              <a:t>Compare them to the MMEs (Previously computed in Example 9.2.2).</a:t>
            </a:r>
          </a:p>
          <a:p>
            <a:pPr lvl="1"/>
            <a:r>
              <a:rPr lang="en-US" dirty="0"/>
              <a:t>MMEs:</a:t>
            </a:r>
          </a:p>
        </p:txBody>
      </p:sp>
      <p:pic>
        <p:nvPicPr>
          <p:cNvPr id="4" name="Picture 3"/>
          <p:cNvPicPr>
            <a:picLocks noChangeAspect="1"/>
          </p:cNvPicPr>
          <p:nvPr/>
        </p:nvPicPr>
        <p:blipFill>
          <a:blip r:embed="rId2"/>
          <a:stretch>
            <a:fillRect/>
          </a:stretch>
        </p:blipFill>
        <p:spPr>
          <a:xfrm>
            <a:off x="2827092" y="3409494"/>
            <a:ext cx="1955923" cy="1263089"/>
          </a:xfrm>
          <a:prstGeom prst="rect">
            <a:avLst/>
          </a:prstGeom>
        </p:spPr>
      </p:pic>
    </p:spTree>
    <p:extLst>
      <p:ext uri="{BB962C8B-B14F-4D97-AF65-F5344CB8AC3E}">
        <p14:creationId xmlns:p14="http://schemas.microsoft.com/office/powerpoint/2010/main" val="134300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which is better?</a:t>
            </a:r>
          </a:p>
        </p:txBody>
      </p:sp>
      <p:sp>
        <p:nvSpPr>
          <p:cNvPr id="3" name="Content Placeholder 2"/>
          <p:cNvSpPr>
            <a:spLocks noGrp="1"/>
          </p:cNvSpPr>
          <p:nvPr>
            <p:ph idx="1"/>
          </p:nvPr>
        </p:nvSpPr>
        <p:spPr/>
        <p:txBody>
          <a:bodyPr/>
          <a:lstStyle/>
          <a:p>
            <a:r>
              <a:rPr lang="en-US" dirty="0"/>
              <a:t>We’ll get to that, but first let’s revisit the idea of bias in the next example.</a:t>
            </a:r>
          </a:p>
        </p:txBody>
      </p:sp>
    </p:spTree>
    <p:extLst>
      <p:ext uri="{BB962C8B-B14F-4D97-AF65-F5344CB8AC3E}">
        <p14:creationId xmlns:p14="http://schemas.microsoft.com/office/powerpoint/2010/main" val="4127541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9.3.2</a:t>
            </a:r>
          </a:p>
        </p:txBody>
      </p:sp>
      <p:sp>
        <p:nvSpPr>
          <p:cNvPr id="3" name="Content Placeholder 2"/>
          <p:cNvSpPr>
            <a:spLocks noGrp="1"/>
          </p:cNvSpPr>
          <p:nvPr>
            <p:ph idx="1"/>
          </p:nvPr>
        </p:nvSpPr>
        <p:spPr/>
        <p:txBody>
          <a:bodyPr>
            <a:normAutofit lnSpcReduction="10000"/>
          </a:bodyPr>
          <a:lstStyle/>
          <a:p>
            <a:r>
              <a:rPr lang="en-US" dirty="0"/>
              <a:t>Suppose you have a random sample from EXP(θ).</a:t>
            </a:r>
          </a:p>
          <a:p>
            <a:r>
              <a:rPr lang="en-US" dirty="0"/>
              <a:t>The MLE for θ is the sample mean.</a:t>
            </a:r>
          </a:p>
          <a:p>
            <a:r>
              <a:rPr lang="en-US" dirty="0"/>
              <a:t>What is the MLE for 1/θ?</a:t>
            </a:r>
          </a:p>
          <a:p>
            <a:pPr lvl="1"/>
            <a:r>
              <a:rPr lang="en-US" dirty="0"/>
              <a:t>1/(sample mean).</a:t>
            </a:r>
          </a:p>
          <a:p>
            <a:r>
              <a:rPr lang="en-US" dirty="0"/>
              <a:t>However, it can be shown that the expectation of 1/(sample mean) is n/[(n-1)θ].  Is it unbiased?</a:t>
            </a:r>
          </a:p>
          <a:p>
            <a:r>
              <a:rPr lang="en-US" dirty="0"/>
              <a:t>What is the bias?</a:t>
            </a:r>
          </a:p>
          <a:p>
            <a:pPr lvl="1"/>
            <a:r>
              <a:rPr lang="en-US" dirty="0"/>
              <a:t>Expected value of estimator minus the thing you’re estimating.</a:t>
            </a:r>
          </a:p>
          <a:p>
            <a:pPr lvl="1"/>
            <a:r>
              <a:rPr lang="en-US" dirty="0"/>
              <a:t>Notice that the bias is small for large n.</a:t>
            </a:r>
          </a:p>
          <a:p>
            <a:r>
              <a:rPr lang="en-US" dirty="0"/>
              <a:t>Can you create an unbiased estimator for 1/θ?</a:t>
            </a:r>
          </a:p>
          <a:p>
            <a:endParaRPr lang="en-US" dirty="0"/>
          </a:p>
        </p:txBody>
      </p:sp>
    </p:spTree>
    <p:extLst>
      <p:ext uri="{BB962C8B-B14F-4D97-AF65-F5344CB8AC3E}">
        <p14:creationId xmlns:p14="http://schemas.microsoft.com/office/powerpoint/2010/main" val="136457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knowledge boundary</a:t>
            </a:r>
          </a:p>
        </p:txBody>
      </p:sp>
      <p:sp>
        <p:nvSpPr>
          <p:cNvPr id="3" name="Content Placeholder 2"/>
          <p:cNvSpPr>
            <a:spLocks noGrp="1"/>
          </p:cNvSpPr>
          <p:nvPr>
            <p:ph idx="1"/>
          </p:nvPr>
        </p:nvSpPr>
        <p:spPr/>
        <p:txBody>
          <a:bodyPr>
            <a:normAutofit/>
          </a:bodyPr>
          <a:lstStyle/>
          <a:p>
            <a:r>
              <a:rPr lang="en-US" dirty="0"/>
              <a:t>Scenario 1</a:t>
            </a:r>
          </a:p>
          <a:p>
            <a:pPr lvl="1"/>
            <a:r>
              <a:rPr lang="en-US" dirty="0"/>
              <a:t>We know the population distribution belongs to a certain family, e.g. normal.</a:t>
            </a:r>
          </a:p>
          <a:p>
            <a:pPr lvl="1"/>
            <a:r>
              <a:rPr lang="en-US" dirty="0"/>
              <a:t>We don’t know which member of the family, i.e. we don’t know the parameters μ, σ</a:t>
            </a:r>
            <a:r>
              <a:rPr lang="en-US" baseline="30000" dirty="0"/>
              <a:t>2</a:t>
            </a:r>
            <a:r>
              <a:rPr lang="en-US" dirty="0"/>
              <a:t>.</a:t>
            </a:r>
          </a:p>
          <a:p>
            <a:r>
              <a:rPr lang="en-US" dirty="0"/>
              <a:t>Scenario 2</a:t>
            </a:r>
          </a:p>
          <a:p>
            <a:pPr lvl="1"/>
            <a:r>
              <a:rPr lang="en-US" dirty="0"/>
              <a:t>We know nothing.</a:t>
            </a:r>
          </a:p>
          <a:p>
            <a:pPr lvl="1"/>
            <a:r>
              <a:rPr lang="en-US" dirty="0"/>
              <a:t>There are still parameters that we might be interested in, e.g. the mean.</a:t>
            </a:r>
          </a:p>
        </p:txBody>
      </p:sp>
    </p:spTree>
    <p:extLst>
      <p:ext uri="{BB962C8B-B14F-4D97-AF65-F5344CB8AC3E}">
        <p14:creationId xmlns:p14="http://schemas.microsoft.com/office/powerpoint/2010/main" val="3250811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9.3.3</a:t>
            </a:r>
          </a:p>
        </p:txBody>
      </p:sp>
      <p:sp>
        <p:nvSpPr>
          <p:cNvPr id="3" name="Content Placeholder 2"/>
          <p:cNvSpPr>
            <a:spLocks noGrp="1"/>
          </p:cNvSpPr>
          <p:nvPr>
            <p:ph idx="1"/>
          </p:nvPr>
        </p:nvSpPr>
        <p:spPr/>
        <p:txBody>
          <a:bodyPr/>
          <a:lstStyle/>
          <a:p>
            <a:r>
              <a:rPr lang="en-US" dirty="0"/>
              <a:t>Suppose you have a random sample from EXP(θ).</a:t>
            </a:r>
          </a:p>
          <a:p>
            <a:r>
              <a:rPr lang="en-US" dirty="0"/>
              <a:t>We already know one unbiased estimator for θ.  What?</a:t>
            </a:r>
          </a:p>
          <a:p>
            <a:r>
              <a:rPr lang="en-US" dirty="0"/>
              <a:t>Find the distribution of the first order statistic.</a:t>
            </a:r>
          </a:p>
          <a:p>
            <a:pPr lvl="1"/>
            <a:r>
              <a:rPr lang="en-US" dirty="0"/>
              <a:t>Use that to find another unbiased estimator for θ.</a:t>
            </a:r>
          </a:p>
          <a:p>
            <a:r>
              <a:rPr lang="en-US" dirty="0"/>
              <a:t>If they are both unbiased, how might I decide which is best?</a:t>
            </a:r>
          </a:p>
          <a:p>
            <a:pPr lvl="1"/>
            <a:r>
              <a:rPr lang="en-US" dirty="0"/>
              <a:t>What is the variance of these estimators?</a:t>
            </a:r>
          </a:p>
          <a:p>
            <a:pPr lvl="1"/>
            <a:endParaRPr lang="en-US" dirty="0"/>
          </a:p>
        </p:txBody>
      </p:sp>
    </p:spTree>
    <p:extLst>
      <p:ext uri="{BB962C8B-B14F-4D97-AF65-F5344CB8AC3E}">
        <p14:creationId xmlns:p14="http://schemas.microsoft.com/office/powerpoint/2010/main" val="263393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Day 16</a:t>
            </a:r>
          </a:p>
        </p:txBody>
      </p:sp>
      <p:sp>
        <p:nvSpPr>
          <p:cNvPr id="3" name="Content Placeholder 2"/>
          <p:cNvSpPr>
            <a:spLocks noGrp="1"/>
          </p:cNvSpPr>
          <p:nvPr>
            <p:ph idx="1"/>
          </p:nvPr>
        </p:nvSpPr>
        <p:spPr/>
        <p:txBody>
          <a:bodyPr/>
          <a:lstStyle/>
          <a:p>
            <a:r>
              <a:rPr lang="en-US" dirty="0"/>
              <a:t>Homework:</a:t>
            </a:r>
          </a:p>
          <a:p>
            <a:pPr lvl="1"/>
            <a:r>
              <a:rPr lang="en-US" dirty="0"/>
              <a:t>9.5</a:t>
            </a:r>
          </a:p>
          <a:p>
            <a:pPr lvl="1"/>
            <a:r>
              <a:rPr lang="en-US" dirty="0"/>
              <a:t>9.6</a:t>
            </a:r>
          </a:p>
          <a:p>
            <a:pPr lvl="1"/>
            <a:r>
              <a:rPr lang="en-US" dirty="0"/>
              <a:t>9.7</a:t>
            </a:r>
          </a:p>
          <a:p>
            <a:pPr lvl="1"/>
            <a:r>
              <a:rPr lang="en-US" dirty="0"/>
              <a:t>9.8</a:t>
            </a:r>
          </a:p>
          <a:p>
            <a:pPr lvl="1"/>
            <a:r>
              <a:rPr lang="en-US" dirty="0"/>
              <a:t>9.9</a:t>
            </a:r>
          </a:p>
          <a:p>
            <a:pPr lvl="1"/>
            <a:r>
              <a:rPr lang="en-US" dirty="0"/>
              <a:t>9.10</a:t>
            </a:r>
          </a:p>
          <a:p>
            <a:pPr lvl="1"/>
            <a:r>
              <a:rPr lang="en-US" dirty="0"/>
              <a:t>9.13 (assuming variances are known, find MLEs for means)</a:t>
            </a:r>
          </a:p>
        </p:txBody>
      </p:sp>
    </p:spTree>
    <p:extLst>
      <p:ext uri="{BB962C8B-B14F-4D97-AF65-F5344CB8AC3E}">
        <p14:creationId xmlns:p14="http://schemas.microsoft.com/office/powerpoint/2010/main" val="3356114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Uniformly minimum variance unbiased estimator (UMVUE)</a:t>
            </a:r>
          </a:p>
        </p:txBody>
      </p:sp>
      <p:sp>
        <p:nvSpPr>
          <p:cNvPr id="3" name="Content Placeholder 2"/>
          <p:cNvSpPr>
            <a:spLocks noGrp="1"/>
          </p:cNvSpPr>
          <p:nvPr>
            <p:ph idx="1"/>
          </p:nvPr>
        </p:nvSpPr>
        <p:spPr/>
        <p:txBody>
          <a:bodyPr>
            <a:normAutofit lnSpcReduction="10000"/>
          </a:bodyPr>
          <a:lstStyle/>
          <a:p>
            <a:r>
              <a:rPr lang="en-US" dirty="0"/>
              <a:t>An unbiased estimator for a given parameter is a UMVUE if there is no other unbiased estimator with a lower variance.</a:t>
            </a:r>
          </a:p>
          <a:p>
            <a:r>
              <a:rPr lang="en-US" dirty="0"/>
              <a:t>Caveat 1: We need to clarify in our definition of an unbiased estimator, that it must be unbiased for all θ ∈ Ω</a:t>
            </a:r>
          </a:p>
          <a:p>
            <a:pPr lvl="1"/>
            <a:r>
              <a:rPr lang="en-US" dirty="0"/>
              <a:t>Bad example: suppose the expectation of an estimator was 5, regardless of what the true value of the parameter is.  If the true value of the parameter is 5, you might call this unbiased…  but we will not call it an unbiased estimator.</a:t>
            </a:r>
          </a:p>
          <a:p>
            <a:r>
              <a:rPr lang="en-US" dirty="0"/>
              <a:t>Caveat 2: We need to clarify that no other unbiased estimator has a lower variance, for any value of θ ∈ Ω.</a:t>
            </a:r>
          </a:p>
          <a:p>
            <a:pPr lvl="1"/>
            <a:r>
              <a:rPr lang="en-US" dirty="0"/>
              <a:t>Bad example: If the variance of two unbiased estimators are θ/n and 5/n, and θ can be any positive number, Is one of them a UMVUE?</a:t>
            </a:r>
          </a:p>
        </p:txBody>
      </p:sp>
    </p:spTree>
    <p:extLst>
      <p:ext uri="{BB962C8B-B14F-4D97-AF65-F5344CB8AC3E}">
        <p14:creationId xmlns:p14="http://schemas.microsoft.com/office/powerpoint/2010/main" val="1263613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Uniformly minimum variance unbiased estimator (UMVUE)</a:t>
            </a:r>
          </a:p>
        </p:txBody>
      </p:sp>
      <p:sp>
        <p:nvSpPr>
          <p:cNvPr id="3" name="Content Placeholder 2"/>
          <p:cNvSpPr>
            <a:spLocks noGrp="1"/>
          </p:cNvSpPr>
          <p:nvPr>
            <p:ph idx="1"/>
          </p:nvPr>
        </p:nvSpPr>
        <p:spPr/>
        <p:txBody>
          <a:bodyPr/>
          <a:lstStyle/>
          <a:p>
            <a:r>
              <a:rPr lang="en-US" dirty="0"/>
              <a:t>E(T) = θ for all θ ∈ Ω (unbiased)</a:t>
            </a:r>
          </a:p>
          <a:p>
            <a:r>
              <a:rPr lang="en-US" dirty="0" err="1"/>
              <a:t>Var</a:t>
            </a:r>
            <a:r>
              <a:rPr lang="en-US" dirty="0"/>
              <a:t>(T) ≤ </a:t>
            </a:r>
            <a:r>
              <a:rPr lang="en-US" dirty="0" err="1"/>
              <a:t>var</a:t>
            </a:r>
            <a:r>
              <a:rPr lang="en-US" dirty="0"/>
              <a:t>(T*) for all θ ∈ Ω (minimum variance)</a:t>
            </a:r>
          </a:p>
          <a:p>
            <a:pPr lvl="1"/>
            <a:r>
              <a:rPr lang="en-US" dirty="0"/>
              <a:t>For all T* satisfying E(T*) = θ for all θ ∈ Ω</a:t>
            </a:r>
          </a:p>
          <a:p>
            <a:pPr lvl="1"/>
            <a:endParaRPr lang="en-US" dirty="0"/>
          </a:p>
          <a:p>
            <a:endParaRPr lang="en-US" dirty="0"/>
          </a:p>
        </p:txBody>
      </p:sp>
    </p:spTree>
    <p:extLst>
      <p:ext uri="{BB962C8B-B14F-4D97-AF65-F5344CB8AC3E}">
        <p14:creationId xmlns:p14="http://schemas.microsoft.com/office/powerpoint/2010/main" val="3930204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know if I have a UMVUE?</a:t>
            </a:r>
          </a:p>
        </p:txBody>
      </p:sp>
      <p:sp>
        <p:nvSpPr>
          <p:cNvPr id="3" name="Content Placeholder 2"/>
          <p:cNvSpPr>
            <a:spLocks noGrp="1"/>
          </p:cNvSpPr>
          <p:nvPr>
            <p:ph idx="1"/>
          </p:nvPr>
        </p:nvSpPr>
        <p:spPr/>
        <p:txBody>
          <a:bodyPr/>
          <a:lstStyle/>
          <a:p>
            <a:r>
              <a:rPr lang="en-US" dirty="0"/>
              <a:t>Cramer-Rao Lower Bound (CRLB)</a:t>
            </a:r>
          </a:p>
          <a:p>
            <a:pPr lvl="1"/>
            <a:r>
              <a:rPr lang="en-US" dirty="0"/>
              <a:t>The CRLB, if it exists, is a lower bound on the variance of an unbiased estimator for a particular parameter and family of distributions.</a:t>
            </a:r>
          </a:p>
          <a:p>
            <a:pPr lvl="1"/>
            <a:endParaRPr lang="en-US" dirty="0"/>
          </a:p>
          <a:p>
            <a:endParaRPr lang="en-US" dirty="0"/>
          </a:p>
        </p:txBody>
      </p:sp>
    </p:spTree>
    <p:extLst>
      <p:ext uri="{BB962C8B-B14F-4D97-AF65-F5344CB8AC3E}">
        <p14:creationId xmlns:p14="http://schemas.microsoft.com/office/powerpoint/2010/main" val="3153212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Deriving the CRLB</a:t>
            </a:r>
          </a:p>
        </p:txBody>
      </p:sp>
      <p:pic>
        <p:nvPicPr>
          <p:cNvPr id="4" name="Content Placeholder 3"/>
          <p:cNvPicPr>
            <a:picLocks noGrp="1" noChangeAspect="1"/>
          </p:cNvPicPr>
          <p:nvPr>
            <p:ph idx="1"/>
          </p:nvPr>
        </p:nvPicPr>
        <p:blipFill>
          <a:blip r:embed="rId2"/>
          <a:stretch>
            <a:fillRect/>
          </a:stretch>
        </p:blipFill>
        <p:spPr>
          <a:xfrm>
            <a:off x="5834434" y="365125"/>
            <a:ext cx="6186488" cy="730688"/>
          </a:xfrm>
          <a:prstGeom prst="rect">
            <a:avLst/>
          </a:prstGeom>
        </p:spPr>
      </p:pic>
      <p:pic>
        <p:nvPicPr>
          <p:cNvPr id="5" name="Picture 4"/>
          <p:cNvPicPr>
            <a:picLocks noChangeAspect="1"/>
          </p:cNvPicPr>
          <p:nvPr/>
        </p:nvPicPr>
        <p:blipFill>
          <a:blip r:embed="rId3"/>
          <a:stretch>
            <a:fillRect/>
          </a:stretch>
        </p:blipFill>
        <p:spPr>
          <a:xfrm>
            <a:off x="1571625" y="1909533"/>
            <a:ext cx="6167437" cy="4748442"/>
          </a:xfrm>
          <a:prstGeom prst="rect">
            <a:avLst/>
          </a:prstGeom>
        </p:spPr>
      </p:pic>
    </p:spTree>
    <p:extLst>
      <p:ext uri="{BB962C8B-B14F-4D97-AF65-F5344CB8AC3E}">
        <p14:creationId xmlns:p14="http://schemas.microsoft.com/office/powerpoint/2010/main" val="604355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step…</a:t>
            </a:r>
          </a:p>
        </p:txBody>
      </p:sp>
      <p:pic>
        <p:nvPicPr>
          <p:cNvPr id="4" name="Content Placeholder 3"/>
          <p:cNvPicPr>
            <a:picLocks noGrp="1" noChangeAspect="1"/>
          </p:cNvPicPr>
          <p:nvPr>
            <p:ph idx="1"/>
          </p:nvPr>
        </p:nvPicPr>
        <p:blipFill>
          <a:blip r:embed="rId2"/>
          <a:stretch>
            <a:fillRect/>
          </a:stretch>
        </p:blipFill>
        <p:spPr>
          <a:xfrm>
            <a:off x="838200" y="3716595"/>
            <a:ext cx="4181475" cy="1590675"/>
          </a:xfrm>
          <a:prstGeom prst="rect">
            <a:avLst/>
          </a:prstGeom>
        </p:spPr>
      </p:pic>
      <p:pic>
        <p:nvPicPr>
          <p:cNvPr id="5" name="Picture 4"/>
          <p:cNvPicPr>
            <a:picLocks noChangeAspect="1"/>
          </p:cNvPicPr>
          <p:nvPr/>
        </p:nvPicPr>
        <p:blipFill>
          <a:blip r:embed="rId3"/>
          <a:stretch>
            <a:fillRect/>
          </a:stretch>
        </p:blipFill>
        <p:spPr>
          <a:xfrm>
            <a:off x="736579" y="1870204"/>
            <a:ext cx="6467475" cy="1666875"/>
          </a:xfrm>
          <a:prstGeom prst="rect">
            <a:avLst/>
          </a:prstGeom>
        </p:spPr>
      </p:pic>
      <p:pic>
        <p:nvPicPr>
          <p:cNvPr id="6" name="Picture 5"/>
          <p:cNvPicPr>
            <a:picLocks noChangeAspect="1"/>
          </p:cNvPicPr>
          <p:nvPr/>
        </p:nvPicPr>
        <p:blipFill>
          <a:blip r:embed="rId4"/>
          <a:stretch>
            <a:fillRect/>
          </a:stretch>
        </p:blipFill>
        <p:spPr>
          <a:xfrm>
            <a:off x="4905684" y="3883726"/>
            <a:ext cx="2143125" cy="990600"/>
          </a:xfrm>
          <a:prstGeom prst="rect">
            <a:avLst/>
          </a:prstGeom>
        </p:spPr>
      </p:pic>
    </p:spTree>
    <p:extLst>
      <p:ext uri="{BB962C8B-B14F-4D97-AF65-F5344CB8AC3E}">
        <p14:creationId xmlns:p14="http://schemas.microsoft.com/office/powerpoint/2010/main" val="2259574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9.3.4</a:t>
            </a:r>
          </a:p>
        </p:txBody>
      </p:sp>
      <p:sp>
        <p:nvSpPr>
          <p:cNvPr id="5" name="Content Placeholder 4"/>
          <p:cNvSpPr>
            <a:spLocks noGrp="1"/>
          </p:cNvSpPr>
          <p:nvPr>
            <p:ph idx="1"/>
          </p:nvPr>
        </p:nvSpPr>
        <p:spPr/>
        <p:txBody>
          <a:bodyPr/>
          <a:lstStyle/>
          <a:p>
            <a:endParaRPr lang="en-US" dirty="0"/>
          </a:p>
          <a:p>
            <a:r>
              <a:rPr lang="en-US" dirty="0"/>
              <a:t>Find the CRLB for θ.</a:t>
            </a:r>
          </a:p>
          <a:p>
            <a:r>
              <a:rPr lang="en-US" dirty="0"/>
              <a:t>For θ</a:t>
            </a:r>
            <a:r>
              <a:rPr lang="en-US" baseline="30000" dirty="0"/>
              <a:t>2</a:t>
            </a:r>
            <a:r>
              <a:rPr lang="en-US" dirty="0"/>
              <a:t>?</a:t>
            </a:r>
          </a:p>
          <a:p>
            <a:r>
              <a:rPr lang="en-US" dirty="0"/>
              <a:t>UMVUE for θ?</a:t>
            </a:r>
          </a:p>
          <a:p>
            <a:endParaRPr lang="en-US" dirty="0"/>
          </a:p>
        </p:txBody>
      </p:sp>
      <p:pic>
        <p:nvPicPr>
          <p:cNvPr id="7" name="Picture 6"/>
          <p:cNvPicPr>
            <a:picLocks noChangeAspect="1"/>
          </p:cNvPicPr>
          <p:nvPr/>
        </p:nvPicPr>
        <p:blipFill>
          <a:blip r:embed="rId3"/>
          <a:stretch>
            <a:fillRect/>
          </a:stretch>
        </p:blipFill>
        <p:spPr>
          <a:xfrm>
            <a:off x="838200" y="1482725"/>
            <a:ext cx="3419475" cy="685800"/>
          </a:xfrm>
          <a:prstGeom prst="rect">
            <a:avLst/>
          </a:prstGeom>
        </p:spPr>
      </p:pic>
      <p:pic>
        <p:nvPicPr>
          <p:cNvPr id="3" name="Picture 2">
            <a:extLst>
              <a:ext uri="{FF2B5EF4-FFF2-40B4-BE49-F238E27FC236}">
                <a16:creationId xmlns:a16="http://schemas.microsoft.com/office/drawing/2014/main" id="{BC22DBF3-5091-47E0-91F4-AE91B4D0DEC3}"/>
              </a:ext>
            </a:extLst>
          </p:cNvPr>
          <p:cNvPicPr>
            <a:picLocks noChangeAspect="1"/>
          </p:cNvPicPr>
          <p:nvPr/>
        </p:nvPicPr>
        <p:blipFill>
          <a:blip r:embed="rId4"/>
          <a:stretch>
            <a:fillRect/>
          </a:stretch>
        </p:blipFill>
        <p:spPr>
          <a:xfrm>
            <a:off x="8939224" y="128370"/>
            <a:ext cx="2934021" cy="1325563"/>
          </a:xfrm>
          <a:prstGeom prst="rect">
            <a:avLst/>
          </a:prstGeom>
        </p:spPr>
      </p:pic>
    </p:spTree>
    <p:extLst>
      <p:ext uri="{BB962C8B-B14F-4D97-AF65-F5344CB8AC3E}">
        <p14:creationId xmlns:p14="http://schemas.microsoft.com/office/powerpoint/2010/main" val="177441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how do you find a UMVUE?</a:t>
            </a:r>
          </a:p>
        </p:txBody>
      </p:sp>
      <p:sp>
        <p:nvSpPr>
          <p:cNvPr id="3" name="Content Placeholder 2"/>
          <p:cNvSpPr>
            <a:spLocks noGrp="1"/>
          </p:cNvSpPr>
          <p:nvPr>
            <p:ph idx="1"/>
          </p:nvPr>
        </p:nvSpPr>
        <p:spPr/>
        <p:txBody>
          <a:bodyPr/>
          <a:lstStyle/>
          <a:p>
            <a:r>
              <a:rPr lang="en-US" dirty="0"/>
              <a:t>Or at least know if you have one?</a:t>
            </a:r>
          </a:p>
        </p:txBody>
      </p:sp>
    </p:spTree>
    <p:extLst>
      <p:ext uri="{BB962C8B-B14F-4D97-AF65-F5344CB8AC3E}">
        <p14:creationId xmlns:p14="http://schemas.microsoft.com/office/powerpoint/2010/main" val="2717257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9.3.1</a:t>
            </a:r>
          </a:p>
        </p:txBody>
      </p:sp>
      <p:sp>
        <p:nvSpPr>
          <p:cNvPr id="3" name="Content Placeholder 2"/>
          <p:cNvSpPr>
            <a:spLocks noGrp="1"/>
          </p:cNvSpPr>
          <p:nvPr>
            <p:ph idx="1"/>
          </p:nvPr>
        </p:nvSpPr>
        <p:spPr/>
        <p:txBody>
          <a:bodyPr>
            <a:normAutofit/>
          </a:bodyPr>
          <a:lstStyle/>
          <a:p>
            <a:r>
              <a:rPr lang="en-US" dirty="0"/>
              <a:t>If T is an unbiased estimator of τ(θ) with </a:t>
            </a:r>
            <a:r>
              <a:rPr lang="en-US" dirty="0" err="1"/>
              <a:t>var</a:t>
            </a:r>
            <a:r>
              <a:rPr lang="en-US" dirty="0"/>
              <a:t>(T) = CRLB for τ(θ),</a:t>
            </a:r>
          </a:p>
          <a:p>
            <a:r>
              <a:rPr lang="en-US" dirty="0"/>
              <a:t>Then</a:t>
            </a:r>
          </a:p>
          <a:p>
            <a:pPr lvl="1"/>
            <a:r>
              <a:rPr lang="en-US" dirty="0"/>
              <a:t>T is a UMVUE of τ(θ) (okay, we knew that already); and</a:t>
            </a:r>
          </a:p>
          <a:p>
            <a:pPr lvl="1"/>
            <a:r>
              <a:rPr lang="en-US" dirty="0"/>
              <a:t>Only a linear function of τ(θ), i.e. </a:t>
            </a:r>
            <a:r>
              <a:rPr lang="en-US" dirty="0" err="1"/>
              <a:t>aτ</a:t>
            </a:r>
            <a:r>
              <a:rPr lang="en-US" dirty="0"/>
              <a:t>(θ) + b, will admit a CRLB estimator.</a:t>
            </a:r>
          </a:p>
          <a:p>
            <a:r>
              <a:rPr lang="en-US" dirty="0"/>
              <a:t>Example: There is a CRLB estimator for the mean of an exponential population, θ.</a:t>
            </a:r>
          </a:p>
          <a:p>
            <a:pPr lvl="1"/>
            <a:r>
              <a:rPr lang="en-US" dirty="0"/>
              <a:t>Is there a CRLB estimator for </a:t>
            </a:r>
            <a:r>
              <a:rPr lang="en-US" dirty="0" err="1"/>
              <a:t>e</a:t>
            </a:r>
            <a:r>
              <a:rPr lang="en-US" baseline="30000" dirty="0" err="1"/>
              <a:t>θ</a:t>
            </a:r>
            <a:r>
              <a:rPr lang="en-US" dirty="0"/>
              <a:t>?</a:t>
            </a:r>
          </a:p>
          <a:p>
            <a:pPr lvl="1"/>
            <a:r>
              <a:rPr lang="en-US" dirty="0"/>
              <a:t>Is there a CRLB estimator for θ</a:t>
            </a:r>
            <a:r>
              <a:rPr lang="en-US" baseline="30000" dirty="0"/>
              <a:t>2</a:t>
            </a:r>
            <a:r>
              <a:rPr lang="en-US" dirty="0"/>
              <a:t>?</a:t>
            </a:r>
          </a:p>
          <a:p>
            <a:pPr lvl="1"/>
            <a:r>
              <a:rPr lang="en-US" dirty="0"/>
              <a:t>Is there a CRLB estimator for 3θ?</a:t>
            </a:r>
          </a:p>
          <a:p>
            <a:pPr lvl="1"/>
            <a:r>
              <a:rPr lang="en-US" dirty="0"/>
              <a:t>Is there a CRLB estimator for 3θ+7?</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35496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lstStyle/>
          <a:p>
            <a:r>
              <a:rPr lang="en-US" dirty="0"/>
              <a:t>Example 1</a:t>
            </a:r>
          </a:p>
          <a:p>
            <a:pPr lvl="1"/>
            <a:r>
              <a:rPr lang="en-US" dirty="0"/>
              <a:t>Three sisters are pregnant, and the number of girls joining the family is of interest.</a:t>
            </a:r>
          </a:p>
          <a:p>
            <a:pPr lvl="1"/>
            <a:r>
              <a:rPr lang="en-US" dirty="0"/>
              <a:t>What is the distribution of the number of baby girls?</a:t>
            </a:r>
          </a:p>
          <a:p>
            <a:r>
              <a:rPr lang="en-US" dirty="0"/>
              <a:t>Example 2</a:t>
            </a:r>
          </a:p>
          <a:p>
            <a:pPr lvl="1"/>
            <a:r>
              <a:rPr lang="en-US" dirty="0"/>
              <a:t>The length (at birth) of the babies is of interest.</a:t>
            </a:r>
          </a:p>
          <a:p>
            <a:pPr lvl="1"/>
            <a:r>
              <a:rPr lang="en-US" dirty="0"/>
              <a:t>What is the distribution of lengths?</a:t>
            </a:r>
          </a:p>
        </p:txBody>
      </p:sp>
    </p:spTree>
    <p:extLst>
      <p:ext uri="{BB962C8B-B14F-4D97-AF65-F5344CB8AC3E}">
        <p14:creationId xmlns:p14="http://schemas.microsoft.com/office/powerpoint/2010/main" val="3910546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efficiency of unbiased estimators</a:t>
            </a:r>
          </a:p>
        </p:txBody>
      </p:sp>
      <p:sp>
        <p:nvSpPr>
          <p:cNvPr id="3" name="Content Placeholder 2"/>
          <p:cNvSpPr>
            <a:spLocks noGrp="1"/>
          </p:cNvSpPr>
          <p:nvPr>
            <p:ph idx="1"/>
          </p:nvPr>
        </p:nvSpPr>
        <p:spPr/>
        <p:txBody>
          <a:bodyPr/>
          <a:lstStyle/>
          <a:p>
            <a:r>
              <a:rPr lang="en-US" dirty="0"/>
              <a:t>The relative efficiency of T</a:t>
            </a:r>
            <a:r>
              <a:rPr lang="en-US" baseline="-25000" dirty="0"/>
              <a:t>1</a:t>
            </a:r>
            <a:r>
              <a:rPr lang="en-US" dirty="0"/>
              <a:t> compared to T</a:t>
            </a:r>
            <a:r>
              <a:rPr lang="en-US" baseline="-25000" dirty="0"/>
              <a:t>2</a:t>
            </a:r>
            <a:r>
              <a:rPr lang="en-US" dirty="0"/>
              <a:t>, RE(T</a:t>
            </a:r>
            <a:r>
              <a:rPr lang="en-US" baseline="-25000" dirty="0"/>
              <a:t>1</a:t>
            </a:r>
            <a:r>
              <a:rPr lang="en-US" dirty="0"/>
              <a:t>, T</a:t>
            </a:r>
            <a:r>
              <a:rPr lang="en-US" baseline="-25000" dirty="0"/>
              <a:t>2</a:t>
            </a:r>
            <a:r>
              <a:rPr lang="en-US" dirty="0"/>
              <a:t>) is </a:t>
            </a:r>
          </a:p>
          <a:p>
            <a:endParaRPr lang="en-US" dirty="0"/>
          </a:p>
        </p:txBody>
      </p:sp>
      <p:pic>
        <p:nvPicPr>
          <p:cNvPr id="4" name="Picture 3"/>
          <p:cNvPicPr>
            <a:picLocks noChangeAspect="1"/>
          </p:cNvPicPr>
          <p:nvPr/>
        </p:nvPicPr>
        <p:blipFill>
          <a:blip r:embed="rId2"/>
          <a:stretch>
            <a:fillRect/>
          </a:stretch>
        </p:blipFill>
        <p:spPr>
          <a:xfrm>
            <a:off x="9264114" y="1690688"/>
            <a:ext cx="1685925" cy="904875"/>
          </a:xfrm>
          <a:prstGeom prst="rect">
            <a:avLst/>
          </a:prstGeom>
        </p:spPr>
      </p:pic>
    </p:spTree>
    <p:extLst>
      <p:ext uri="{BB962C8B-B14F-4D97-AF65-F5344CB8AC3E}">
        <p14:creationId xmlns:p14="http://schemas.microsoft.com/office/powerpoint/2010/main" val="1143862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Efficient estimators</a:t>
            </a:r>
          </a:p>
        </p:txBody>
      </p:sp>
      <p:sp>
        <p:nvSpPr>
          <p:cNvPr id="3" name="Content Placeholder 2"/>
          <p:cNvSpPr>
            <a:spLocks noGrp="1"/>
          </p:cNvSpPr>
          <p:nvPr>
            <p:ph idx="1"/>
          </p:nvPr>
        </p:nvSpPr>
        <p:spPr/>
        <p:txBody>
          <a:bodyPr/>
          <a:lstStyle/>
          <a:p>
            <a:r>
              <a:rPr lang="en-US" dirty="0"/>
              <a:t>If </a:t>
            </a:r>
          </a:p>
          <a:p>
            <a:pPr lvl="1"/>
            <a:r>
              <a:rPr lang="en-US" dirty="0"/>
              <a:t>T</a:t>
            </a:r>
            <a:r>
              <a:rPr lang="en-US" baseline="-25000" dirty="0"/>
              <a:t>2 </a:t>
            </a:r>
            <a:r>
              <a:rPr lang="en-US" dirty="0"/>
              <a:t>is unbiased for τ(θ)</a:t>
            </a:r>
          </a:p>
          <a:p>
            <a:pPr lvl="1"/>
            <a:r>
              <a:rPr lang="en-US" dirty="0"/>
              <a:t>RE(T</a:t>
            </a:r>
            <a:r>
              <a:rPr lang="en-US" baseline="-25000" dirty="0"/>
              <a:t>1</a:t>
            </a:r>
            <a:r>
              <a:rPr lang="en-US" dirty="0"/>
              <a:t>, T</a:t>
            </a:r>
            <a:r>
              <a:rPr lang="en-US" baseline="-25000" dirty="0"/>
              <a:t>2</a:t>
            </a:r>
            <a:r>
              <a:rPr lang="en-US" dirty="0"/>
              <a:t>) ≤ 1 for all θ ∈ Ω for all unbiased T</a:t>
            </a:r>
            <a:r>
              <a:rPr lang="en-US" baseline="-25000" dirty="0"/>
              <a:t>1</a:t>
            </a:r>
            <a:r>
              <a:rPr lang="en-US" dirty="0"/>
              <a:t>.</a:t>
            </a:r>
          </a:p>
          <a:p>
            <a:r>
              <a:rPr lang="en-US" dirty="0"/>
              <a:t>Then T</a:t>
            </a:r>
            <a:r>
              <a:rPr lang="en-US" baseline="-25000" dirty="0"/>
              <a:t>2</a:t>
            </a:r>
            <a:r>
              <a:rPr lang="en-US" dirty="0"/>
              <a:t> is ‘efficient.’</a:t>
            </a:r>
          </a:p>
        </p:txBody>
      </p:sp>
    </p:spTree>
    <p:extLst>
      <p:ext uri="{BB962C8B-B14F-4D97-AF65-F5344CB8AC3E}">
        <p14:creationId xmlns:p14="http://schemas.microsoft.com/office/powerpoint/2010/main" val="3916008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of an unbiased estimator</a:t>
            </a:r>
          </a:p>
        </p:txBody>
      </p:sp>
      <p:sp>
        <p:nvSpPr>
          <p:cNvPr id="3" name="Content Placeholder 2"/>
          <p:cNvSpPr>
            <a:spLocks noGrp="1"/>
          </p:cNvSpPr>
          <p:nvPr>
            <p:ph idx="1"/>
          </p:nvPr>
        </p:nvSpPr>
        <p:spPr/>
        <p:txBody>
          <a:bodyPr/>
          <a:lstStyle/>
          <a:p>
            <a:r>
              <a:rPr lang="en-US" dirty="0"/>
              <a:t>The efficiency of an estimator is the relative efficiency compared to an efficient estimator.</a:t>
            </a:r>
          </a:p>
          <a:p>
            <a:r>
              <a:rPr lang="en-US" dirty="0"/>
              <a:t>If T</a:t>
            </a:r>
            <a:r>
              <a:rPr lang="en-US" baseline="-25000" dirty="0"/>
              <a:t>2  </a:t>
            </a:r>
            <a:r>
              <a:rPr lang="en-US" dirty="0"/>
              <a:t>is efficient, then the efficiency of T</a:t>
            </a:r>
            <a:r>
              <a:rPr lang="en-US" baseline="-25000" dirty="0"/>
              <a:t>1</a:t>
            </a:r>
            <a:r>
              <a:rPr lang="en-US" dirty="0"/>
              <a:t> is RE(T</a:t>
            </a:r>
            <a:r>
              <a:rPr lang="en-US" baseline="-25000" dirty="0"/>
              <a:t>1</a:t>
            </a:r>
            <a:r>
              <a:rPr lang="en-US" dirty="0"/>
              <a:t>, T</a:t>
            </a:r>
            <a:r>
              <a:rPr lang="en-US" baseline="-25000" dirty="0"/>
              <a:t>2</a:t>
            </a:r>
            <a:r>
              <a:rPr lang="en-US" dirty="0"/>
              <a:t>) = </a:t>
            </a:r>
          </a:p>
        </p:txBody>
      </p:sp>
      <p:pic>
        <p:nvPicPr>
          <p:cNvPr id="4" name="Picture 3"/>
          <p:cNvPicPr>
            <a:picLocks noChangeAspect="1"/>
          </p:cNvPicPr>
          <p:nvPr/>
        </p:nvPicPr>
        <p:blipFill>
          <a:blip r:embed="rId2"/>
          <a:stretch>
            <a:fillRect/>
          </a:stretch>
        </p:blipFill>
        <p:spPr>
          <a:xfrm>
            <a:off x="9074109" y="2569462"/>
            <a:ext cx="1685925" cy="904875"/>
          </a:xfrm>
          <a:prstGeom prst="rect">
            <a:avLst/>
          </a:prstGeom>
        </p:spPr>
      </p:pic>
    </p:spTree>
    <p:extLst>
      <p:ext uri="{BB962C8B-B14F-4D97-AF65-F5344CB8AC3E}">
        <p14:creationId xmlns:p14="http://schemas.microsoft.com/office/powerpoint/2010/main" val="3366846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Asymptotic properties	</a:t>
            </a:r>
          </a:p>
        </p:txBody>
      </p:sp>
      <p:sp>
        <p:nvSpPr>
          <p:cNvPr id="3" name="Content Placeholder 2"/>
          <p:cNvSpPr>
            <a:spLocks noGrp="1"/>
          </p:cNvSpPr>
          <p:nvPr>
            <p:ph idx="1"/>
          </p:nvPr>
        </p:nvSpPr>
        <p:spPr/>
        <p:txBody>
          <a:bodyPr/>
          <a:lstStyle/>
          <a:p>
            <a:r>
              <a:rPr lang="en-US" dirty="0"/>
              <a:t>Asymptotically unbiased?</a:t>
            </a:r>
          </a:p>
          <a:p>
            <a:r>
              <a:rPr lang="en-US" dirty="0"/>
              <a:t>Asymptotic relative efficiency?</a:t>
            </a:r>
          </a:p>
          <a:p>
            <a:r>
              <a:rPr lang="en-US" dirty="0"/>
              <a:t>Asymptotically efficient?</a:t>
            </a:r>
          </a:p>
          <a:p>
            <a:r>
              <a:rPr lang="en-US" dirty="0"/>
              <a:t>Asymptotic efficiency?</a:t>
            </a:r>
          </a:p>
        </p:txBody>
      </p:sp>
    </p:spTree>
    <p:extLst>
      <p:ext uri="{BB962C8B-B14F-4D97-AF65-F5344CB8AC3E}">
        <p14:creationId xmlns:p14="http://schemas.microsoft.com/office/powerpoint/2010/main" val="3951078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Day 17</a:t>
            </a:r>
          </a:p>
        </p:txBody>
      </p:sp>
      <p:sp>
        <p:nvSpPr>
          <p:cNvPr id="3" name="Content Placeholder 2"/>
          <p:cNvSpPr>
            <a:spLocks noGrp="1"/>
          </p:cNvSpPr>
          <p:nvPr>
            <p:ph idx="1"/>
          </p:nvPr>
        </p:nvSpPr>
        <p:spPr/>
        <p:txBody>
          <a:bodyPr/>
          <a:lstStyle/>
          <a:p>
            <a:r>
              <a:rPr lang="en-US" dirty="0"/>
              <a:t>Homework:</a:t>
            </a:r>
          </a:p>
          <a:p>
            <a:pPr lvl="1"/>
            <a:r>
              <a:rPr lang="en-US" dirty="0"/>
              <a:t>9.15</a:t>
            </a:r>
          </a:p>
          <a:p>
            <a:pPr lvl="1"/>
            <a:r>
              <a:rPr lang="en-US" dirty="0"/>
              <a:t>9.17</a:t>
            </a:r>
          </a:p>
          <a:p>
            <a:pPr lvl="1"/>
            <a:r>
              <a:rPr lang="en-US" dirty="0"/>
              <a:t>9.19</a:t>
            </a:r>
          </a:p>
          <a:p>
            <a:pPr lvl="1"/>
            <a:r>
              <a:rPr lang="en-US" dirty="0"/>
              <a:t>9.21 </a:t>
            </a:r>
          </a:p>
          <a:p>
            <a:pPr lvl="1"/>
            <a:r>
              <a:rPr lang="en-US" dirty="0"/>
              <a:t>9.22</a:t>
            </a:r>
          </a:p>
          <a:p>
            <a:pPr lvl="1"/>
            <a:r>
              <a:rPr lang="en-US" dirty="0"/>
              <a:t>9.23</a:t>
            </a:r>
          </a:p>
          <a:p>
            <a:pPr lvl="1"/>
            <a:endParaRPr lang="en-US" dirty="0"/>
          </a:p>
          <a:p>
            <a:pPr lvl="1"/>
            <a:endParaRPr lang="en-US" dirty="0"/>
          </a:p>
        </p:txBody>
      </p:sp>
    </p:spTree>
    <p:extLst>
      <p:ext uri="{BB962C8B-B14F-4D97-AF65-F5344CB8AC3E}">
        <p14:creationId xmlns:p14="http://schemas.microsoft.com/office/powerpoint/2010/main" val="3843792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unbiasedness isn’t everything.</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623086" y="1416834"/>
            <a:ext cx="4019550" cy="2238375"/>
          </a:xfrm>
          <a:prstGeom prst="rect">
            <a:avLst/>
          </a:prstGeom>
        </p:spPr>
      </p:pic>
      <p:pic>
        <p:nvPicPr>
          <p:cNvPr id="5" name="Picture 4"/>
          <p:cNvPicPr>
            <a:picLocks noChangeAspect="1"/>
          </p:cNvPicPr>
          <p:nvPr/>
        </p:nvPicPr>
        <p:blipFill>
          <a:blip r:embed="rId3"/>
          <a:stretch>
            <a:fillRect/>
          </a:stretch>
        </p:blipFill>
        <p:spPr>
          <a:xfrm>
            <a:off x="3623086" y="3790146"/>
            <a:ext cx="5257800" cy="2695575"/>
          </a:xfrm>
          <a:prstGeom prst="rect">
            <a:avLst/>
          </a:prstGeom>
        </p:spPr>
      </p:pic>
    </p:spTree>
    <p:extLst>
      <p:ext uri="{BB962C8B-B14F-4D97-AF65-F5344CB8AC3E}">
        <p14:creationId xmlns:p14="http://schemas.microsoft.com/office/powerpoint/2010/main" val="382681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way to balance variance with bias</a:t>
            </a:r>
          </a:p>
        </p:txBody>
      </p:sp>
      <p:sp>
        <p:nvSpPr>
          <p:cNvPr id="3" name="Content Placeholder 2"/>
          <p:cNvSpPr>
            <a:spLocks noGrp="1"/>
          </p:cNvSpPr>
          <p:nvPr>
            <p:ph idx="1"/>
          </p:nvPr>
        </p:nvSpPr>
        <p:spPr/>
        <p:txBody>
          <a:bodyPr/>
          <a:lstStyle/>
          <a:p>
            <a:r>
              <a:rPr lang="en-US" dirty="0"/>
              <a:t>The ‘mean square error’ (MSE) of an estimator is </a:t>
            </a:r>
          </a:p>
        </p:txBody>
      </p:sp>
      <p:pic>
        <p:nvPicPr>
          <p:cNvPr id="4" name="Picture 3"/>
          <p:cNvPicPr>
            <a:picLocks noChangeAspect="1"/>
          </p:cNvPicPr>
          <p:nvPr/>
        </p:nvPicPr>
        <p:blipFill>
          <a:blip r:embed="rId2"/>
          <a:stretch>
            <a:fillRect/>
          </a:stretch>
        </p:blipFill>
        <p:spPr>
          <a:xfrm>
            <a:off x="8380516" y="1825625"/>
            <a:ext cx="2057400" cy="552450"/>
          </a:xfrm>
          <a:prstGeom prst="rect">
            <a:avLst/>
          </a:prstGeom>
        </p:spPr>
      </p:pic>
    </p:spTree>
    <p:extLst>
      <p:ext uri="{BB962C8B-B14F-4D97-AF65-F5344CB8AC3E}">
        <p14:creationId xmlns:p14="http://schemas.microsoft.com/office/powerpoint/2010/main" val="2832840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9.3.2</a:t>
            </a:r>
          </a:p>
        </p:txBody>
      </p:sp>
      <p:sp>
        <p:nvSpPr>
          <p:cNvPr id="3" name="Content Placeholder 2"/>
          <p:cNvSpPr>
            <a:spLocks noGrp="1"/>
          </p:cNvSpPr>
          <p:nvPr>
            <p:ph idx="1"/>
          </p:nvPr>
        </p:nvSpPr>
        <p:spPr/>
        <p:txBody>
          <a:bodyPr/>
          <a:lstStyle/>
          <a:p>
            <a:r>
              <a:rPr lang="en-US" dirty="0"/>
              <a:t>MSE = </a:t>
            </a:r>
            <a:r>
              <a:rPr lang="en-US" dirty="0" err="1"/>
              <a:t>var</a:t>
            </a:r>
            <a:r>
              <a:rPr lang="en-US" dirty="0"/>
              <a:t>(T) + [bias(T)]</a:t>
            </a:r>
            <a:r>
              <a:rPr lang="en-US" baseline="30000" dirty="0"/>
              <a:t>2</a:t>
            </a:r>
          </a:p>
          <a:p>
            <a:r>
              <a:rPr lang="en-US" strike="sngStrike" dirty="0">
                <a:solidFill>
                  <a:srgbClr val="FF0000"/>
                </a:solidFill>
              </a:rPr>
              <a:t>Prove it.</a:t>
            </a:r>
          </a:p>
          <a:p>
            <a:r>
              <a:rPr lang="en-US" dirty="0">
                <a:solidFill>
                  <a:srgbClr val="FF0000"/>
                </a:solidFill>
              </a:rPr>
              <a:t>Provide an example of how this works in every case. =)</a:t>
            </a:r>
          </a:p>
        </p:txBody>
      </p:sp>
    </p:spTree>
    <p:extLst>
      <p:ext uri="{BB962C8B-B14F-4D97-AF65-F5344CB8AC3E}">
        <p14:creationId xmlns:p14="http://schemas.microsoft.com/office/powerpoint/2010/main" val="893305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Uniformly minimum MSE?</a:t>
            </a:r>
          </a:p>
        </p:txBody>
      </p:sp>
      <p:sp>
        <p:nvSpPr>
          <p:cNvPr id="3" name="Content Placeholder 2"/>
          <p:cNvSpPr>
            <a:spLocks noGrp="1"/>
          </p:cNvSpPr>
          <p:nvPr>
            <p:ph idx="1"/>
          </p:nvPr>
        </p:nvSpPr>
        <p:spPr/>
        <p:txBody>
          <a:bodyPr/>
          <a:lstStyle/>
          <a:p>
            <a:r>
              <a:rPr lang="en-US" dirty="0"/>
              <a:t>Is it possible to find an estimator that has a uniformly minimum MSE, i.e. smallest MSE for any θ ∈ Ω?</a:t>
            </a:r>
          </a:p>
        </p:txBody>
      </p:sp>
    </p:spTree>
    <p:extLst>
      <p:ext uri="{BB962C8B-B14F-4D97-AF65-F5344CB8AC3E}">
        <p14:creationId xmlns:p14="http://schemas.microsoft.com/office/powerpoint/2010/main" val="3237194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9.3.9</a:t>
            </a:r>
          </a:p>
        </p:txBody>
      </p:sp>
      <p:sp>
        <p:nvSpPr>
          <p:cNvPr id="3" name="Content Placeholder 2"/>
          <p:cNvSpPr>
            <a:spLocks noGrp="1"/>
          </p:cNvSpPr>
          <p:nvPr>
            <p:ph idx="1"/>
          </p:nvPr>
        </p:nvSpPr>
        <p:spPr/>
        <p:txBody>
          <a:bodyPr/>
          <a:lstStyle/>
          <a:p>
            <a:r>
              <a:rPr lang="en-US" dirty="0"/>
              <a:t>Suppose you have a random sample from a two-parameter exponential, with θ = 1.</a:t>
            </a:r>
          </a:p>
          <a:p>
            <a:endParaRPr lang="en-US" dirty="0"/>
          </a:p>
          <a:p>
            <a:endParaRPr lang="en-US" dirty="0"/>
          </a:p>
          <a:p>
            <a:r>
              <a:rPr lang="en-US" dirty="0"/>
              <a:t>Compare the MSE of the MLE and MME for η.</a:t>
            </a:r>
          </a:p>
          <a:p>
            <a:endParaRPr lang="en-US" dirty="0"/>
          </a:p>
          <a:p>
            <a:endParaRPr lang="en-US" dirty="0"/>
          </a:p>
        </p:txBody>
      </p:sp>
      <p:pic>
        <p:nvPicPr>
          <p:cNvPr id="4" name="Picture 3"/>
          <p:cNvPicPr>
            <a:picLocks noChangeAspect="1"/>
          </p:cNvPicPr>
          <p:nvPr/>
        </p:nvPicPr>
        <p:blipFill>
          <a:blip r:embed="rId2"/>
          <a:stretch>
            <a:fillRect/>
          </a:stretch>
        </p:blipFill>
        <p:spPr>
          <a:xfrm>
            <a:off x="6020788" y="2292680"/>
            <a:ext cx="3678753" cy="1247341"/>
          </a:xfrm>
          <a:prstGeom prst="rect">
            <a:avLst/>
          </a:prstGeom>
        </p:spPr>
      </p:pic>
      <p:pic>
        <p:nvPicPr>
          <p:cNvPr id="5" name="Picture 4"/>
          <p:cNvPicPr>
            <a:picLocks noChangeAspect="1"/>
          </p:cNvPicPr>
          <p:nvPr/>
        </p:nvPicPr>
        <p:blipFill>
          <a:blip r:embed="rId3"/>
          <a:stretch>
            <a:fillRect/>
          </a:stretch>
        </p:blipFill>
        <p:spPr>
          <a:xfrm>
            <a:off x="1169719" y="4521900"/>
            <a:ext cx="7108701" cy="1439512"/>
          </a:xfrm>
          <a:prstGeom prst="rect">
            <a:avLst/>
          </a:prstGeom>
        </p:spPr>
      </p:pic>
    </p:spTree>
    <p:extLst>
      <p:ext uri="{BB962C8B-B14F-4D97-AF65-F5344CB8AC3E}">
        <p14:creationId xmlns:p14="http://schemas.microsoft.com/office/powerpoint/2010/main" val="6451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Estimators (review)</a:t>
            </a:r>
          </a:p>
        </p:txBody>
      </p:sp>
      <p:sp>
        <p:nvSpPr>
          <p:cNvPr id="3" name="Content Placeholder 2"/>
          <p:cNvSpPr>
            <a:spLocks noGrp="1"/>
          </p:cNvSpPr>
          <p:nvPr>
            <p:ph idx="1"/>
          </p:nvPr>
        </p:nvSpPr>
        <p:spPr/>
        <p:txBody>
          <a:bodyPr/>
          <a:lstStyle/>
          <a:p>
            <a:r>
              <a:rPr lang="en-US" dirty="0"/>
              <a:t>A statistic that is used to estimate the value of a parameter is called an </a:t>
            </a:r>
            <a:r>
              <a:rPr lang="en-US" b="1" dirty="0"/>
              <a:t>estimator</a:t>
            </a:r>
            <a:r>
              <a:rPr lang="en-US" dirty="0"/>
              <a:t>.</a:t>
            </a:r>
          </a:p>
          <a:p>
            <a:r>
              <a:rPr lang="en-US" dirty="0"/>
              <a:t>The outcome of the estimator is called an </a:t>
            </a:r>
            <a:r>
              <a:rPr lang="en-US" b="1" dirty="0"/>
              <a:t>estimate</a:t>
            </a:r>
            <a:r>
              <a:rPr lang="en-US" dirty="0"/>
              <a:t>.</a:t>
            </a:r>
          </a:p>
        </p:txBody>
      </p:sp>
    </p:spTree>
    <p:extLst>
      <p:ext uri="{BB962C8B-B14F-4D97-AF65-F5344CB8AC3E}">
        <p14:creationId xmlns:p14="http://schemas.microsoft.com/office/powerpoint/2010/main" val="2079197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2550448"/>
            <a:ext cx="10515600" cy="2901691"/>
          </a:xfrm>
          <a:prstGeom prst="rect">
            <a:avLst/>
          </a:prstGeom>
        </p:spPr>
      </p:pic>
    </p:spTree>
    <p:extLst>
      <p:ext uri="{BB962C8B-B14F-4D97-AF65-F5344CB8AC3E}">
        <p14:creationId xmlns:p14="http://schemas.microsoft.com/office/powerpoint/2010/main" val="1282149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Consistent</a:t>
            </a:r>
          </a:p>
        </p:txBody>
      </p:sp>
      <p:pic>
        <p:nvPicPr>
          <p:cNvPr id="4" name="Content Placeholder 3"/>
          <p:cNvPicPr>
            <a:picLocks noGrp="1" noChangeAspect="1"/>
          </p:cNvPicPr>
          <p:nvPr>
            <p:ph idx="1"/>
          </p:nvPr>
        </p:nvPicPr>
        <p:blipFill>
          <a:blip r:embed="rId2"/>
          <a:stretch>
            <a:fillRect/>
          </a:stretch>
        </p:blipFill>
        <p:spPr>
          <a:xfrm>
            <a:off x="666029" y="2676999"/>
            <a:ext cx="10859942" cy="1508672"/>
          </a:xfrm>
          <a:prstGeom prst="rect">
            <a:avLst/>
          </a:prstGeom>
        </p:spPr>
      </p:pic>
    </p:spTree>
    <p:extLst>
      <p:ext uri="{BB962C8B-B14F-4D97-AF65-F5344CB8AC3E}">
        <p14:creationId xmlns:p14="http://schemas.microsoft.com/office/powerpoint/2010/main" val="2826822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inconsistent estimator</a:t>
            </a:r>
          </a:p>
        </p:txBody>
      </p:sp>
      <p:sp>
        <p:nvSpPr>
          <p:cNvPr id="3" name="Content Placeholder 2"/>
          <p:cNvSpPr>
            <a:spLocks noGrp="1"/>
          </p:cNvSpPr>
          <p:nvPr>
            <p:ph idx="1"/>
          </p:nvPr>
        </p:nvSpPr>
        <p:spPr/>
        <p:txBody>
          <a:bodyPr/>
          <a:lstStyle/>
          <a:p>
            <a:r>
              <a:rPr lang="en-US" dirty="0"/>
              <a:t>Recall the following example:</a:t>
            </a:r>
          </a:p>
          <a:p>
            <a:endParaRPr lang="en-US" dirty="0"/>
          </a:p>
        </p:txBody>
      </p:sp>
      <p:pic>
        <p:nvPicPr>
          <p:cNvPr id="4" name="Picture 3"/>
          <p:cNvPicPr>
            <a:picLocks noChangeAspect="1"/>
          </p:cNvPicPr>
          <p:nvPr/>
        </p:nvPicPr>
        <p:blipFill>
          <a:blip r:embed="rId2"/>
          <a:stretch>
            <a:fillRect/>
          </a:stretch>
        </p:blipFill>
        <p:spPr>
          <a:xfrm>
            <a:off x="953119" y="2543969"/>
            <a:ext cx="7981950" cy="2914650"/>
          </a:xfrm>
          <a:prstGeom prst="rect">
            <a:avLst/>
          </a:prstGeom>
        </p:spPr>
      </p:pic>
    </p:spTree>
    <p:extLst>
      <p:ext uri="{BB962C8B-B14F-4D97-AF65-F5344CB8AC3E}">
        <p14:creationId xmlns:p14="http://schemas.microsoft.com/office/powerpoint/2010/main" val="21467053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Asymptotic properties of an MLE</a:t>
            </a:r>
            <a:br>
              <a:rPr lang="en-US" dirty="0"/>
            </a:br>
            <a:r>
              <a:rPr lang="en-US" sz="3200" dirty="0"/>
              <a:t>(under certain conditions)</a:t>
            </a:r>
          </a:p>
        </p:txBody>
      </p:sp>
      <p:sp>
        <p:nvSpPr>
          <p:cNvPr id="3" name="Content Placeholder 2"/>
          <p:cNvSpPr>
            <a:spLocks noGrp="1"/>
          </p:cNvSpPr>
          <p:nvPr>
            <p:ph idx="1"/>
          </p:nvPr>
        </p:nvSpPr>
        <p:spPr/>
        <p:txBody>
          <a:bodyPr/>
          <a:lstStyle/>
          <a:p>
            <a:r>
              <a:rPr lang="en-US" dirty="0"/>
              <a:t>If                                   </a:t>
            </a:r>
          </a:p>
          <a:p>
            <a:pPr lvl="1"/>
            <a:r>
              <a:rPr lang="en-US" dirty="0"/>
              <a:t>                            exists;</a:t>
            </a:r>
          </a:p>
          <a:p>
            <a:pPr lvl="1"/>
            <a:r>
              <a:rPr lang="en-US" dirty="0"/>
              <a:t>                                 doesn’t depend on θ;</a:t>
            </a:r>
          </a:p>
          <a:p>
            <a:pPr lvl="1"/>
            <a:r>
              <a:rPr lang="en-US" dirty="0"/>
              <a:t>And some derivatives (that we won’t discuss) exist;</a:t>
            </a:r>
          </a:p>
          <a:p>
            <a:r>
              <a:rPr lang="en-US" dirty="0"/>
              <a:t>Then</a:t>
            </a:r>
          </a:p>
          <a:p>
            <a:pPr lvl="1"/>
            <a:endParaRPr lang="en-US" dirty="0"/>
          </a:p>
        </p:txBody>
      </p:sp>
      <p:pic>
        <p:nvPicPr>
          <p:cNvPr id="5" name="Picture 4"/>
          <p:cNvPicPr>
            <a:picLocks noChangeAspect="1"/>
          </p:cNvPicPr>
          <p:nvPr/>
        </p:nvPicPr>
        <p:blipFill>
          <a:blip r:embed="rId2"/>
          <a:stretch>
            <a:fillRect/>
          </a:stretch>
        </p:blipFill>
        <p:spPr>
          <a:xfrm>
            <a:off x="1760579" y="2643095"/>
            <a:ext cx="1981200" cy="542925"/>
          </a:xfrm>
          <a:prstGeom prst="rect">
            <a:avLst/>
          </a:prstGeom>
        </p:spPr>
      </p:pic>
      <p:pic>
        <p:nvPicPr>
          <p:cNvPr id="4" name="Picture 3"/>
          <p:cNvPicPr>
            <a:picLocks noChangeAspect="1"/>
          </p:cNvPicPr>
          <p:nvPr/>
        </p:nvPicPr>
        <p:blipFill>
          <a:blip r:embed="rId3"/>
          <a:stretch>
            <a:fillRect/>
          </a:stretch>
        </p:blipFill>
        <p:spPr>
          <a:xfrm>
            <a:off x="1653701" y="2161926"/>
            <a:ext cx="1754517" cy="617695"/>
          </a:xfrm>
          <a:prstGeom prst="rect">
            <a:avLst/>
          </a:prstGeom>
        </p:spPr>
      </p:pic>
      <p:pic>
        <p:nvPicPr>
          <p:cNvPr id="6" name="Picture 5"/>
          <p:cNvPicPr>
            <a:picLocks noChangeAspect="1"/>
          </p:cNvPicPr>
          <p:nvPr/>
        </p:nvPicPr>
        <p:blipFill>
          <a:blip r:embed="rId4"/>
          <a:stretch>
            <a:fillRect/>
          </a:stretch>
        </p:blipFill>
        <p:spPr>
          <a:xfrm>
            <a:off x="2054431" y="3597091"/>
            <a:ext cx="9157669" cy="2974056"/>
          </a:xfrm>
          <a:prstGeom prst="rect">
            <a:avLst/>
          </a:prstGeom>
        </p:spPr>
      </p:pic>
    </p:spTree>
    <p:extLst>
      <p:ext uri="{BB962C8B-B14F-4D97-AF65-F5344CB8AC3E}">
        <p14:creationId xmlns:p14="http://schemas.microsoft.com/office/powerpoint/2010/main" val="1959874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Day 18</a:t>
            </a:r>
          </a:p>
        </p:txBody>
      </p:sp>
      <p:sp>
        <p:nvSpPr>
          <p:cNvPr id="3" name="Content Placeholder 2"/>
          <p:cNvSpPr>
            <a:spLocks noGrp="1"/>
          </p:cNvSpPr>
          <p:nvPr>
            <p:ph idx="1"/>
          </p:nvPr>
        </p:nvSpPr>
        <p:spPr/>
        <p:txBody>
          <a:bodyPr>
            <a:normAutofit lnSpcReduction="10000"/>
          </a:bodyPr>
          <a:lstStyle/>
          <a:p>
            <a:r>
              <a:rPr lang="en-US" dirty="0"/>
              <a:t>Homework:</a:t>
            </a:r>
          </a:p>
          <a:p>
            <a:pPr lvl="1"/>
            <a:r>
              <a:rPr lang="en-US" dirty="0"/>
              <a:t>9.24</a:t>
            </a:r>
          </a:p>
          <a:p>
            <a:pPr lvl="1"/>
            <a:r>
              <a:rPr lang="en-US" dirty="0"/>
              <a:t>9.26</a:t>
            </a:r>
          </a:p>
          <a:p>
            <a:pPr lvl="1"/>
            <a:r>
              <a:rPr lang="en-US" dirty="0"/>
              <a:t>9.28a-d</a:t>
            </a:r>
          </a:p>
          <a:p>
            <a:pPr lvl="1"/>
            <a:r>
              <a:rPr lang="en-US" dirty="0"/>
              <a:t>9.32</a:t>
            </a:r>
          </a:p>
          <a:p>
            <a:pPr lvl="1"/>
            <a:r>
              <a:rPr lang="en-US" dirty="0"/>
              <a:t>9.33</a:t>
            </a:r>
          </a:p>
          <a:p>
            <a:pPr lvl="1"/>
            <a:r>
              <a:rPr lang="en-US" dirty="0"/>
              <a:t>9.34a-f</a:t>
            </a:r>
          </a:p>
          <a:p>
            <a:pPr lvl="1"/>
            <a:r>
              <a:rPr lang="en-US" dirty="0"/>
              <a:t>9.35</a:t>
            </a:r>
          </a:p>
          <a:p>
            <a:pPr lvl="1"/>
            <a:r>
              <a:rPr lang="en-US" dirty="0"/>
              <a:t>9.36</a:t>
            </a:r>
          </a:p>
          <a:p>
            <a:pPr lvl="1"/>
            <a:r>
              <a:rPr lang="en-US" dirty="0"/>
              <a:t>9.38</a:t>
            </a:r>
          </a:p>
          <a:p>
            <a:pPr lvl="1"/>
            <a:r>
              <a:rPr lang="en-US" dirty="0"/>
              <a:t>9.39</a:t>
            </a:r>
          </a:p>
        </p:txBody>
      </p:sp>
    </p:spTree>
    <p:extLst>
      <p:ext uri="{BB962C8B-B14F-4D97-AF65-F5344CB8AC3E}">
        <p14:creationId xmlns:p14="http://schemas.microsoft.com/office/powerpoint/2010/main" val="592243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Notation</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45525" y="3384916"/>
            <a:ext cx="1304925" cy="1390650"/>
          </a:xfrm>
          <a:prstGeom prst="rect">
            <a:avLst/>
          </a:prstGeom>
        </p:spPr>
      </p:pic>
      <p:pic>
        <p:nvPicPr>
          <p:cNvPr id="5" name="Picture 4"/>
          <p:cNvPicPr>
            <a:picLocks noChangeAspect="1"/>
          </p:cNvPicPr>
          <p:nvPr/>
        </p:nvPicPr>
        <p:blipFill>
          <a:blip r:embed="rId3"/>
          <a:stretch>
            <a:fillRect/>
          </a:stretch>
        </p:blipFill>
        <p:spPr>
          <a:xfrm>
            <a:off x="7335715" y="3315494"/>
            <a:ext cx="1362075" cy="1371600"/>
          </a:xfrm>
          <a:prstGeom prst="rect">
            <a:avLst/>
          </a:prstGeom>
        </p:spPr>
      </p:pic>
      <p:pic>
        <p:nvPicPr>
          <p:cNvPr id="6" name="Picture 5"/>
          <p:cNvPicPr>
            <a:picLocks noChangeAspect="1"/>
          </p:cNvPicPr>
          <p:nvPr/>
        </p:nvPicPr>
        <p:blipFill>
          <a:blip r:embed="rId4"/>
          <a:stretch>
            <a:fillRect/>
          </a:stretch>
        </p:blipFill>
        <p:spPr>
          <a:xfrm>
            <a:off x="3897191" y="3545131"/>
            <a:ext cx="1847850" cy="1438275"/>
          </a:xfrm>
          <a:prstGeom prst="rect">
            <a:avLst/>
          </a:prstGeom>
        </p:spPr>
      </p:pic>
    </p:spTree>
    <p:extLst>
      <p:ext uri="{BB962C8B-B14F-4D97-AF65-F5344CB8AC3E}">
        <p14:creationId xmlns:p14="http://schemas.microsoft.com/office/powerpoint/2010/main" val="3612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for creating an estimator</a:t>
            </a:r>
          </a:p>
        </p:txBody>
      </p:sp>
      <p:sp>
        <p:nvSpPr>
          <p:cNvPr id="3" name="Content Placeholder 2"/>
          <p:cNvSpPr>
            <a:spLocks noGrp="1"/>
          </p:cNvSpPr>
          <p:nvPr>
            <p:ph idx="1"/>
          </p:nvPr>
        </p:nvSpPr>
        <p:spPr/>
        <p:txBody>
          <a:bodyPr/>
          <a:lstStyle/>
          <a:p>
            <a:r>
              <a:rPr lang="en-US" dirty="0"/>
              <a:t>Method of moments</a:t>
            </a:r>
          </a:p>
          <a:p>
            <a:pPr lvl="1"/>
            <a:r>
              <a:rPr lang="en-US" dirty="0"/>
              <a:t>Set population and sample moment equal and solve for the parameter.</a:t>
            </a:r>
          </a:p>
          <a:p>
            <a:r>
              <a:rPr lang="en-US" dirty="0"/>
              <a:t>Maximum likelihood method</a:t>
            </a:r>
          </a:p>
          <a:p>
            <a:pPr lvl="1"/>
            <a:r>
              <a:rPr lang="en-US" dirty="0"/>
              <a:t>Find the value of the parameter that maximizes the likelihood of the observed data.</a:t>
            </a:r>
          </a:p>
        </p:txBody>
      </p:sp>
    </p:spTree>
    <p:extLst>
      <p:ext uri="{BB962C8B-B14F-4D97-AF65-F5344CB8AC3E}">
        <p14:creationId xmlns:p14="http://schemas.microsoft.com/office/powerpoint/2010/main" val="28733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9.2.1</a:t>
            </a:r>
          </a:p>
        </p:txBody>
      </p:sp>
      <p:sp>
        <p:nvSpPr>
          <p:cNvPr id="3" name="Content Placeholder 2"/>
          <p:cNvSpPr>
            <a:spLocks noGrp="1"/>
          </p:cNvSpPr>
          <p:nvPr>
            <p:ph idx="1"/>
          </p:nvPr>
        </p:nvSpPr>
        <p:spPr/>
        <p:txBody>
          <a:bodyPr/>
          <a:lstStyle/>
          <a:p>
            <a:r>
              <a:rPr lang="en-US" dirty="0"/>
              <a:t>Find a MME for μ.</a:t>
            </a:r>
          </a:p>
          <a:p>
            <a:r>
              <a:rPr lang="en-US" dirty="0"/>
              <a:t>Find a MME estimator for σ</a:t>
            </a:r>
            <a:r>
              <a:rPr lang="en-US" baseline="30000" dirty="0"/>
              <a:t>2</a:t>
            </a:r>
            <a:r>
              <a:rPr lang="en-US" dirty="0"/>
              <a:t>.</a:t>
            </a:r>
          </a:p>
          <a:p>
            <a:pPr lvl="1"/>
            <a:r>
              <a:rPr lang="en-US" dirty="0"/>
              <a:t>Note, via some algebra, the similarity to the sample variance.</a:t>
            </a:r>
          </a:p>
          <a:p>
            <a:r>
              <a:rPr lang="en-US" dirty="0"/>
              <a:t>Note that these are valid for any population distribution.</a:t>
            </a:r>
          </a:p>
          <a:p>
            <a:endParaRPr lang="en-US" dirty="0"/>
          </a:p>
        </p:txBody>
      </p:sp>
    </p:spTree>
    <p:extLst>
      <p:ext uri="{BB962C8B-B14F-4D97-AF65-F5344CB8AC3E}">
        <p14:creationId xmlns:p14="http://schemas.microsoft.com/office/powerpoint/2010/main" val="175722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9.2.2</a:t>
            </a:r>
          </a:p>
        </p:txBody>
      </p:sp>
      <p:sp>
        <p:nvSpPr>
          <p:cNvPr id="3" name="Content Placeholder 2"/>
          <p:cNvSpPr>
            <a:spLocks noGrp="1"/>
          </p:cNvSpPr>
          <p:nvPr>
            <p:ph idx="1"/>
          </p:nvPr>
        </p:nvSpPr>
        <p:spPr/>
        <p:txBody>
          <a:bodyPr/>
          <a:lstStyle/>
          <a:p>
            <a:r>
              <a:rPr lang="en-US" dirty="0"/>
              <a:t>Find an MME for θ and η. </a:t>
            </a:r>
          </a:p>
          <a:p>
            <a:endParaRPr lang="en-US" dirty="0"/>
          </a:p>
          <a:p>
            <a:endParaRPr lang="en-US" dirty="0"/>
          </a:p>
        </p:txBody>
      </p:sp>
      <p:pic>
        <p:nvPicPr>
          <p:cNvPr id="4" name="Picture 3"/>
          <p:cNvPicPr>
            <a:picLocks noChangeAspect="1"/>
          </p:cNvPicPr>
          <p:nvPr/>
        </p:nvPicPr>
        <p:blipFill>
          <a:blip r:embed="rId2"/>
          <a:stretch>
            <a:fillRect/>
          </a:stretch>
        </p:blipFill>
        <p:spPr>
          <a:xfrm>
            <a:off x="5328504" y="274394"/>
            <a:ext cx="6581775" cy="2095500"/>
          </a:xfrm>
          <a:prstGeom prst="rect">
            <a:avLst/>
          </a:prstGeom>
        </p:spPr>
      </p:pic>
      <p:pic>
        <p:nvPicPr>
          <p:cNvPr id="5" name="Picture 4"/>
          <p:cNvPicPr>
            <a:picLocks noChangeAspect="1"/>
          </p:cNvPicPr>
          <p:nvPr/>
        </p:nvPicPr>
        <p:blipFill>
          <a:blip r:embed="rId3"/>
          <a:stretch>
            <a:fillRect/>
          </a:stretch>
        </p:blipFill>
        <p:spPr>
          <a:xfrm>
            <a:off x="1200515" y="2829169"/>
            <a:ext cx="4524375" cy="1428750"/>
          </a:xfrm>
          <a:prstGeom prst="rect">
            <a:avLst/>
          </a:prstGeom>
        </p:spPr>
      </p:pic>
      <p:pic>
        <p:nvPicPr>
          <p:cNvPr id="6" name="Picture 5"/>
          <p:cNvPicPr>
            <a:picLocks noChangeAspect="1"/>
          </p:cNvPicPr>
          <p:nvPr/>
        </p:nvPicPr>
        <p:blipFill>
          <a:blip r:embed="rId4"/>
          <a:stretch>
            <a:fillRect/>
          </a:stretch>
        </p:blipFill>
        <p:spPr>
          <a:xfrm>
            <a:off x="1200515" y="4392856"/>
            <a:ext cx="3495675" cy="2257425"/>
          </a:xfrm>
          <a:prstGeom prst="rect">
            <a:avLst/>
          </a:prstGeom>
        </p:spPr>
      </p:pic>
    </p:spTree>
    <p:extLst>
      <p:ext uri="{BB962C8B-B14F-4D97-AF65-F5344CB8AC3E}">
        <p14:creationId xmlns:p14="http://schemas.microsoft.com/office/powerpoint/2010/main" val="331790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1866</Words>
  <Application>Microsoft Office PowerPoint</Application>
  <PresentationFormat>Widescreen</PresentationFormat>
  <Paragraphs>239</Paragraphs>
  <Slides>54</Slides>
  <Notes>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Office Theme</vt:lpstr>
      <vt:lpstr>Chapter 9</vt:lpstr>
      <vt:lpstr>A parameter of a distribution</vt:lpstr>
      <vt:lpstr>The knowledge boundary</vt:lpstr>
      <vt:lpstr>Examples</vt:lpstr>
      <vt:lpstr>Estimators (review)</vt:lpstr>
      <vt:lpstr>Notation</vt:lpstr>
      <vt:lpstr>Methods for creating an estimator</vt:lpstr>
      <vt:lpstr>Example 9.2.1</vt:lpstr>
      <vt:lpstr>Example 9.2.2</vt:lpstr>
      <vt:lpstr>Why θ and η? </vt:lpstr>
      <vt:lpstr>Uniqueness</vt:lpstr>
      <vt:lpstr>End of Day 14</vt:lpstr>
      <vt:lpstr>Example 9.2.5 (Oops)</vt:lpstr>
      <vt:lpstr>Example 9.2.5 (Another approach)</vt:lpstr>
      <vt:lpstr>Example 9.2.5 (Another approach)</vt:lpstr>
      <vt:lpstr>Example 9.2.5 (Another approach)</vt:lpstr>
      <vt:lpstr>Example 9.2.5 (Another approach)</vt:lpstr>
      <vt:lpstr>A major limitation?</vt:lpstr>
      <vt:lpstr>Maximum Likelihood Method</vt:lpstr>
      <vt:lpstr>The likelihood function</vt:lpstr>
      <vt:lpstr>Example 9.2.6</vt:lpstr>
      <vt:lpstr>Theorem 9.2.1 (Invariance Property)</vt:lpstr>
      <vt:lpstr>Example 9.2.7</vt:lpstr>
      <vt:lpstr>Example 9.2.10</vt:lpstr>
      <vt:lpstr>The bivariate second derivative test</vt:lpstr>
      <vt:lpstr>End of Day 15</vt:lpstr>
      <vt:lpstr>Example 9.2.11</vt:lpstr>
      <vt:lpstr>So, which is better?</vt:lpstr>
      <vt:lpstr>Example 9.3.2</vt:lpstr>
      <vt:lpstr>Example 9.3.3</vt:lpstr>
      <vt:lpstr>End of Day 16</vt:lpstr>
      <vt:lpstr>Uniformly minimum variance unbiased estimator (UMVUE)</vt:lpstr>
      <vt:lpstr>Uniformly minimum variance unbiased estimator (UMVUE)</vt:lpstr>
      <vt:lpstr>How do I know if I have a UMVUE?</vt:lpstr>
      <vt:lpstr>Deriving the CRLB</vt:lpstr>
      <vt:lpstr>One more step…</vt:lpstr>
      <vt:lpstr>Example 9.3.4</vt:lpstr>
      <vt:lpstr>So, how do you find a UMVUE?</vt:lpstr>
      <vt:lpstr>Theorem 9.3.1</vt:lpstr>
      <vt:lpstr>Relative efficiency of unbiased estimators</vt:lpstr>
      <vt:lpstr>Efficient estimators</vt:lpstr>
      <vt:lpstr>Efficiency of an unbiased estimator</vt:lpstr>
      <vt:lpstr>Asymptotic properties </vt:lpstr>
      <vt:lpstr>End of Day 17</vt:lpstr>
      <vt:lpstr>But… unbiasedness isn’t everything.</vt:lpstr>
      <vt:lpstr>One way to balance variance with bias</vt:lpstr>
      <vt:lpstr>Theorem 9.3.2</vt:lpstr>
      <vt:lpstr>Uniformly minimum MSE?</vt:lpstr>
      <vt:lpstr>Example 9.3.9</vt:lpstr>
      <vt:lpstr>PowerPoint Presentation</vt:lpstr>
      <vt:lpstr>Definition: Consistent</vt:lpstr>
      <vt:lpstr>An inconsistent estimator</vt:lpstr>
      <vt:lpstr>Asymptotic properties of an MLE (under certain conditions)</vt:lpstr>
      <vt:lpstr>End of Day 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Ron Reeder</dc:creator>
  <cp:lastModifiedBy>Ron William Reeder</cp:lastModifiedBy>
  <cp:revision>53</cp:revision>
  <dcterms:created xsi:type="dcterms:W3CDTF">2019-01-29T23:28:06Z</dcterms:created>
  <dcterms:modified xsi:type="dcterms:W3CDTF">2022-03-24T23:07:59Z</dcterms:modified>
</cp:coreProperties>
</file>