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1" r:id="rId2"/>
    <p:sldId id="302" r:id="rId3"/>
    <p:sldId id="306" r:id="rId4"/>
    <p:sldId id="307" r:id="rId5"/>
    <p:sldId id="308" r:id="rId6"/>
    <p:sldId id="313" r:id="rId7"/>
    <p:sldId id="314" r:id="rId8"/>
    <p:sldId id="310" r:id="rId9"/>
    <p:sldId id="311" r:id="rId10"/>
    <p:sldId id="312" r:id="rId11"/>
    <p:sldId id="3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59D9C-9AFC-41DD-87EE-776CE36DFA58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A2EB1-E1AB-4A62-B550-AE6E7D9F6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0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No, if my estimator is defined</a:t>
            </a:r>
            <a:r>
              <a:rPr lang="en-US" baseline="0" dirty="0"/>
              <a:t> as always 5, and theta is 5, then I’ve got the lowest MSE.  However, this doesn’t hold if theta is changed.  The concept simply doesn’t makes sense.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A2EB1-E1AB-4A62-B550-AE6E7D9F65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0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4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0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5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9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0897-2DEF-4ADD-A2C9-59AD95089F9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unbiasedness isn’t everything.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86" y="1416834"/>
            <a:ext cx="4019550" cy="223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086" y="3790146"/>
            <a:ext cx="5257800" cy="26955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1A500D-CD83-4371-878A-3ED2F855D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44"/>
    </mc:Choice>
    <mc:Fallback>
      <p:transition spd="slow" advTm="8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properties of an MLE</a:t>
            </a:r>
            <a:br>
              <a:rPr lang="en-US" dirty="0"/>
            </a:br>
            <a:r>
              <a:rPr lang="en-US" sz="3200" dirty="0"/>
              <a:t>(under certain conditions)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                                  </a:t>
            </a:r>
          </a:p>
          <a:p>
            <a:pPr lvl="1"/>
            <a:r>
              <a:rPr lang="en-US" dirty="0"/>
              <a:t>                            exists;</a:t>
            </a:r>
          </a:p>
          <a:p>
            <a:pPr lvl="1"/>
            <a:r>
              <a:rPr lang="en-US" dirty="0"/>
              <a:t> {x | f(</a:t>
            </a:r>
            <a:r>
              <a:rPr lang="en-US" dirty="0" err="1"/>
              <a:t>x;θ</a:t>
            </a:r>
            <a:r>
              <a:rPr lang="en-US" dirty="0"/>
              <a:t>) = 0}  doesn’t depend on θ;</a:t>
            </a:r>
          </a:p>
          <a:p>
            <a:pPr lvl="1"/>
            <a:r>
              <a:rPr lang="en-US" dirty="0"/>
              <a:t>And some derivatives (that we won’t discuss) exist;</a:t>
            </a:r>
          </a:p>
          <a:p>
            <a:r>
              <a:rPr lang="en-US" dirty="0"/>
              <a:t>Then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274" y="2093663"/>
            <a:ext cx="1754517" cy="617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431" y="3597091"/>
            <a:ext cx="9157669" cy="29740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D52227-1626-4597-A452-D81BAA992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86"/>
    </mc:Choice>
    <mc:Fallback>
      <p:transition spd="slow" advTm="19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Day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Homework:</a:t>
            </a:r>
          </a:p>
          <a:p>
            <a:pPr lvl="1"/>
            <a:r>
              <a:rPr lang="en-US" dirty="0"/>
              <a:t>9.24</a:t>
            </a:r>
          </a:p>
          <a:p>
            <a:pPr lvl="1"/>
            <a:r>
              <a:rPr lang="en-US" dirty="0"/>
              <a:t>9.26</a:t>
            </a:r>
          </a:p>
          <a:p>
            <a:pPr lvl="1"/>
            <a:r>
              <a:rPr lang="en-US" dirty="0"/>
              <a:t>9.28a-d</a:t>
            </a:r>
          </a:p>
          <a:p>
            <a:pPr lvl="1"/>
            <a:r>
              <a:rPr lang="en-US" dirty="0"/>
              <a:t>9.32</a:t>
            </a:r>
          </a:p>
          <a:p>
            <a:pPr lvl="1"/>
            <a:r>
              <a:rPr lang="en-US" dirty="0"/>
              <a:t>9.33</a:t>
            </a:r>
          </a:p>
          <a:p>
            <a:pPr lvl="1"/>
            <a:r>
              <a:rPr lang="en-US" dirty="0"/>
              <a:t>9.34a-f</a:t>
            </a:r>
          </a:p>
          <a:p>
            <a:pPr lvl="1"/>
            <a:r>
              <a:rPr lang="en-US" dirty="0"/>
              <a:t>9.35</a:t>
            </a:r>
          </a:p>
          <a:p>
            <a:pPr lvl="1"/>
            <a:r>
              <a:rPr lang="en-US" dirty="0"/>
              <a:t>9.36</a:t>
            </a:r>
          </a:p>
          <a:p>
            <a:pPr lvl="1"/>
            <a:r>
              <a:rPr lang="en-US" dirty="0"/>
              <a:t>9.38</a:t>
            </a:r>
          </a:p>
          <a:p>
            <a:pPr lvl="1"/>
            <a:r>
              <a:rPr lang="en-US" dirty="0"/>
              <a:t>9.39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D2DCFA-19D4-4E0E-AFC0-FCE9252E1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35"/>
    </mc:Choice>
    <mc:Fallback>
      <p:transition spd="slow" advTm="11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way to balance variance with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‘mean square error’ (MSE) of an estimator 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516" y="1825625"/>
            <a:ext cx="2057400" cy="55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76649-D32F-4162-A083-CC1910CC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524" y="3284080"/>
            <a:ext cx="1908586" cy="1062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F5EB3-D0EA-4D3B-9C8B-3C1A4540F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842" y="4815226"/>
            <a:ext cx="2496538" cy="127992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39D95F5-FC72-44D9-BB9D-178AAEA87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88"/>
    </mc:Choice>
    <mc:Fallback>
      <p:transition spd="slow" advTm="9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9.3.2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MSE = </a:t>
            </a:r>
            <a:r>
              <a:rPr lang="en-US" dirty="0" err="1"/>
              <a:t>var</a:t>
            </a:r>
            <a:r>
              <a:rPr lang="en-US" dirty="0"/>
              <a:t>(T) + [bias(T)]</a:t>
            </a:r>
            <a:r>
              <a:rPr lang="en-US" baseline="30000" dirty="0"/>
              <a:t>2</a:t>
            </a:r>
          </a:p>
          <a:p>
            <a:r>
              <a:rPr lang="en-US" dirty="0"/>
              <a:t>Recall that bias(T) = E(T) - τ(θ)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789254-19EA-4CD1-9ED6-12F0F2C43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0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4"/>
    </mc:Choice>
    <mc:Fallback>
      <p:transition spd="slow" advTm="5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minimum MSE?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find an estimator that has a uniformly minimum MSE, i.e. smallest MSE for any θ ∈ Ω?</a:t>
            </a:r>
          </a:p>
          <a:p>
            <a:endParaRPr lang="en-US" dirty="0"/>
          </a:p>
          <a:p>
            <a:r>
              <a:rPr lang="en-US" dirty="0"/>
              <a:t>No.</a:t>
            </a:r>
          </a:p>
          <a:p>
            <a:pPr lvl="1"/>
            <a:r>
              <a:rPr lang="en-US" dirty="0"/>
              <a:t>Example. Consider the estimator, T=5. </a:t>
            </a:r>
          </a:p>
          <a:p>
            <a:pPr lvl="1"/>
            <a:r>
              <a:rPr lang="en-US" dirty="0"/>
              <a:t>When θ = 5, then MSE(T) = E[(T-θ)</a:t>
            </a:r>
            <a:r>
              <a:rPr lang="en-US" baseline="30000" dirty="0"/>
              <a:t>2</a:t>
            </a:r>
            <a:r>
              <a:rPr lang="en-US" dirty="0"/>
              <a:t>] = 0.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AF0EBB-C38E-4E04-B329-D900FA74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9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61"/>
    </mc:Choice>
    <mc:Fallback>
      <p:transition spd="slow" advTm="11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9.3.9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have a random sample from a two-parameter exponential, with θ = 1.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Compare the MSE of the MLE and MME for η.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788" y="2292680"/>
            <a:ext cx="3678753" cy="1247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719" y="4521900"/>
            <a:ext cx="7108701" cy="14395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296DF9-71ED-4316-8393-743D7B31D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1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33"/>
    </mc:Choice>
    <mc:Fallback>
      <p:transition spd="slow" advTm="5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9F4BD-7591-480C-9D01-735391DC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676" y="201710"/>
            <a:ext cx="6623753" cy="64545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A8A5CA-A790-4982-8E40-22E4B8275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0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80"/>
    </mc:Choice>
    <mc:Fallback>
      <p:transition spd="slow" advTm="14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AFA8C-1E45-4707-A318-FDC439224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2" y="1027522"/>
            <a:ext cx="9900737" cy="44965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9F9ED0-FB57-41E1-A001-2B4915457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84"/>
    </mc:Choice>
    <mc:Fallback>
      <p:transition spd="slow" advTm="15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Consistent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6029" y="2676999"/>
            <a:ext cx="10859942" cy="15086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A53438-24E7-44AA-BDF7-87435C0CA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6"/>
    </mc:Choice>
    <mc:Fallback>
      <p:transition spd="slow" advTm="19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inconsistent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following example: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19" y="2543969"/>
            <a:ext cx="7981950" cy="29146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BEAEFD-60AB-48F8-8934-B0C280F10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17"/>
    </mc:Choice>
    <mc:Fallback>
      <p:transition spd="slow" advTm="14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261</Words>
  <Application>Microsoft Office PowerPoint</Application>
  <PresentationFormat>Widescreen</PresentationFormat>
  <Paragraphs>40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But… unbiasedness isn’t everything.</vt:lpstr>
      <vt:lpstr>One way to balance variance with bias</vt:lpstr>
      <vt:lpstr>Theorem 9.3.2</vt:lpstr>
      <vt:lpstr>Uniformly minimum MSE?</vt:lpstr>
      <vt:lpstr>Example 9.3.9</vt:lpstr>
      <vt:lpstr>PowerPoint Presentation</vt:lpstr>
      <vt:lpstr>PowerPoint Presentation</vt:lpstr>
      <vt:lpstr>Definition: Consistent</vt:lpstr>
      <vt:lpstr>An inconsistent estimator</vt:lpstr>
      <vt:lpstr>Asymptotic properties of an MLE (under certain conditions)</vt:lpstr>
      <vt:lpstr>End of Day 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Ron Reeder</dc:creator>
  <cp:lastModifiedBy>Ron Reeder</cp:lastModifiedBy>
  <cp:revision>57</cp:revision>
  <dcterms:created xsi:type="dcterms:W3CDTF">2019-01-29T23:28:06Z</dcterms:created>
  <dcterms:modified xsi:type="dcterms:W3CDTF">2020-03-26T22:56:59Z</dcterms:modified>
</cp:coreProperties>
</file>