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86" r:id="rId2"/>
    <p:sldId id="290" r:id="rId3"/>
    <p:sldId id="291" r:id="rId4"/>
    <p:sldId id="294" r:id="rId5"/>
    <p:sldId id="314" r:id="rId6"/>
    <p:sldId id="295" r:id="rId7"/>
    <p:sldId id="296" r:id="rId8"/>
    <p:sldId id="297" r:id="rId9"/>
    <p:sldId id="298" r:id="rId10"/>
    <p:sldId id="299" r:id="rId11"/>
    <p:sldId id="300" r:id="rId12"/>
    <p:sldId id="313" r:id="rId13"/>
    <p:sldId id="30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132" y="2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059D9C-9AFC-41DD-87EE-776CE36DFA58}" type="datetimeFigureOut">
              <a:rPr lang="en-US" smtClean="0"/>
              <a:t>3/24/2020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BA2EB1-E1AB-4A62-B550-AE6E7D9F6536}" type="slidenum">
              <a:rPr lang="en-US" smtClean="0"/>
              <a:t>‹#›</a:t>
            </a:fld>
            <a:endParaRPr lang="en-US"/>
          </a:p>
        </p:txBody>
      </p:sp>
    </p:spTree>
    <p:extLst>
      <p:ext uri="{BB962C8B-B14F-4D97-AF65-F5344CB8AC3E}">
        <p14:creationId xmlns:p14="http://schemas.microsoft.com/office/powerpoint/2010/main" val="1384507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already saw that X bar</a:t>
            </a:r>
            <a:r>
              <a:rPr lang="en-US" baseline="0" dirty="0"/>
              <a:t> was unbiased and had variance that we now see is the CRLB.</a:t>
            </a:r>
            <a:endParaRPr lang="en-US" dirty="0"/>
          </a:p>
        </p:txBody>
      </p:sp>
      <p:sp>
        <p:nvSpPr>
          <p:cNvPr id="4" name="Slide Number Placeholder 3"/>
          <p:cNvSpPr>
            <a:spLocks noGrp="1"/>
          </p:cNvSpPr>
          <p:nvPr>
            <p:ph type="sldNum" sz="quarter" idx="10"/>
          </p:nvPr>
        </p:nvSpPr>
        <p:spPr/>
        <p:txBody>
          <a:bodyPr/>
          <a:lstStyle/>
          <a:p>
            <a:fld id="{54BA2EB1-E1AB-4A62-B550-AE6E7D9F6536}" type="slidenum">
              <a:rPr lang="en-US" smtClean="0"/>
              <a:t>4</a:t>
            </a:fld>
            <a:endParaRPr lang="en-US"/>
          </a:p>
        </p:txBody>
      </p:sp>
    </p:spTree>
    <p:extLst>
      <p:ext uri="{BB962C8B-B14F-4D97-AF65-F5344CB8AC3E}">
        <p14:creationId xmlns:p14="http://schemas.microsoft.com/office/powerpoint/2010/main" val="1664154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F40897-2DEF-4ADD-A2C9-59AD95089F92}"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4FCC7-5AAF-4937-A1A8-8D0568F7163B}" type="slidenum">
              <a:rPr lang="en-US" smtClean="0"/>
              <a:t>‹#›</a:t>
            </a:fld>
            <a:endParaRPr lang="en-US"/>
          </a:p>
        </p:txBody>
      </p:sp>
    </p:spTree>
    <p:extLst>
      <p:ext uri="{BB962C8B-B14F-4D97-AF65-F5344CB8AC3E}">
        <p14:creationId xmlns:p14="http://schemas.microsoft.com/office/powerpoint/2010/main" val="2630324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0897-2DEF-4ADD-A2C9-59AD95089F92}"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4FCC7-5AAF-4937-A1A8-8D0568F7163B}" type="slidenum">
              <a:rPr lang="en-US" smtClean="0"/>
              <a:t>‹#›</a:t>
            </a:fld>
            <a:endParaRPr lang="en-US"/>
          </a:p>
        </p:txBody>
      </p:sp>
    </p:spTree>
    <p:extLst>
      <p:ext uri="{BB962C8B-B14F-4D97-AF65-F5344CB8AC3E}">
        <p14:creationId xmlns:p14="http://schemas.microsoft.com/office/powerpoint/2010/main" val="4215205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0897-2DEF-4ADD-A2C9-59AD95089F92}"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4FCC7-5AAF-4937-A1A8-8D0568F7163B}" type="slidenum">
              <a:rPr lang="en-US" smtClean="0"/>
              <a:t>‹#›</a:t>
            </a:fld>
            <a:endParaRPr lang="en-US"/>
          </a:p>
        </p:txBody>
      </p:sp>
    </p:spTree>
    <p:extLst>
      <p:ext uri="{BB962C8B-B14F-4D97-AF65-F5344CB8AC3E}">
        <p14:creationId xmlns:p14="http://schemas.microsoft.com/office/powerpoint/2010/main" val="2125855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0897-2DEF-4ADD-A2C9-59AD95089F92}"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4FCC7-5AAF-4937-A1A8-8D0568F7163B}" type="slidenum">
              <a:rPr lang="en-US" smtClean="0"/>
              <a:t>‹#›</a:t>
            </a:fld>
            <a:endParaRPr lang="en-US"/>
          </a:p>
        </p:txBody>
      </p:sp>
    </p:spTree>
    <p:extLst>
      <p:ext uri="{BB962C8B-B14F-4D97-AF65-F5344CB8AC3E}">
        <p14:creationId xmlns:p14="http://schemas.microsoft.com/office/powerpoint/2010/main" val="3214915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2F40897-2DEF-4ADD-A2C9-59AD95089F92}"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4FCC7-5AAF-4937-A1A8-8D0568F7163B}" type="slidenum">
              <a:rPr lang="en-US" smtClean="0"/>
              <a:t>‹#›</a:t>
            </a:fld>
            <a:endParaRPr lang="en-US"/>
          </a:p>
        </p:txBody>
      </p:sp>
    </p:spTree>
    <p:extLst>
      <p:ext uri="{BB962C8B-B14F-4D97-AF65-F5344CB8AC3E}">
        <p14:creationId xmlns:p14="http://schemas.microsoft.com/office/powerpoint/2010/main" val="2253266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F40897-2DEF-4ADD-A2C9-59AD95089F92}" type="datetimeFigureOut">
              <a:rPr lang="en-US" smtClean="0"/>
              <a:t>3/24/2020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4FCC7-5AAF-4937-A1A8-8D0568F7163B}" type="slidenum">
              <a:rPr lang="en-US" smtClean="0"/>
              <a:t>‹#›</a:t>
            </a:fld>
            <a:endParaRPr lang="en-US"/>
          </a:p>
        </p:txBody>
      </p:sp>
    </p:spTree>
    <p:extLst>
      <p:ext uri="{BB962C8B-B14F-4D97-AF65-F5344CB8AC3E}">
        <p14:creationId xmlns:p14="http://schemas.microsoft.com/office/powerpoint/2010/main" val="3163783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F40897-2DEF-4ADD-A2C9-59AD95089F92}" type="datetimeFigureOut">
              <a:rPr lang="en-US" smtClean="0"/>
              <a:t>3/24/2020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34FCC7-5AAF-4937-A1A8-8D0568F7163B}" type="slidenum">
              <a:rPr lang="en-US" smtClean="0"/>
              <a:t>‹#›</a:t>
            </a:fld>
            <a:endParaRPr lang="en-US"/>
          </a:p>
        </p:txBody>
      </p:sp>
    </p:spTree>
    <p:extLst>
      <p:ext uri="{BB962C8B-B14F-4D97-AF65-F5344CB8AC3E}">
        <p14:creationId xmlns:p14="http://schemas.microsoft.com/office/powerpoint/2010/main" val="2833847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F40897-2DEF-4ADD-A2C9-59AD95089F92}" type="datetimeFigureOut">
              <a:rPr lang="en-US" smtClean="0"/>
              <a:t>3/24/2020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34FCC7-5AAF-4937-A1A8-8D0568F7163B}" type="slidenum">
              <a:rPr lang="en-US" smtClean="0"/>
              <a:t>‹#›</a:t>
            </a:fld>
            <a:endParaRPr lang="en-US"/>
          </a:p>
        </p:txBody>
      </p:sp>
    </p:spTree>
    <p:extLst>
      <p:ext uri="{BB962C8B-B14F-4D97-AF65-F5344CB8AC3E}">
        <p14:creationId xmlns:p14="http://schemas.microsoft.com/office/powerpoint/2010/main" val="1118840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40897-2DEF-4ADD-A2C9-59AD95089F92}" type="datetimeFigureOut">
              <a:rPr lang="en-US" smtClean="0"/>
              <a:t>3/24/2020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34FCC7-5AAF-4937-A1A8-8D0568F7163B}" type="slidenum">
              <a:rPr lang="en-US" smtClean="0"/>
              <a:t>‹#›</a:t>
            </a:fld>
            <a:endParaRPr lang="en-US"/>
          </a:p>
        </p:txBody>
      </p:sp>
    </p:spTree>
    <p:extLst>
      <p:ext uri="{BB962C8B-B14F-4D97-AF65-F5344CB8AC3E}">
        <p14:creationId xmlns:p14="http://schemas.microsoft.com/office/powerpoint/2010/main" val="3663405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F40897-2DEF-4ADD-A2C9-59AD95089F92}" type="datetimeFigureOut">
              <a:rPr lang="en-US" smtClean="0"/>
              <a:t>3/24/2020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4FCC7-5AAF-4937-A1A8-8D0568F7163B}" type="slidenum">
              <a:rPr lang="en-US" smtClean="0"/>
              <a:t>‹#›</a:t>
            </a:fld>
            <a:endParaRPr lang="en-US"/>
          </a:p>
        </p:txBody>
      </p:sp>
    </p:spTree>
    <p:extLst>
      <p:ext uri="{BB962C8B-B14F-4D97-AF65-F5344CB8AC3E}">
        <p14:creationId xmlns:p14="http://schemas.microsoft.com/office/powerpoint/2010/main" val="1142459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F40897-2DEF-4ADD-A2C9-59AD95089F92}" type="datetimeFigureOut">
              <a:rPr lang="en-US" smtClean="0"/>
              <a:t>3/24/2020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4FCC7-5AAF-4937-A1A8-8D0568F7163B}" type="slidenum">
              <a:rPr lang="en-US" smtClean="0"/>
              <a:t>‹#›</a:t>
            </a:fld>
            <a:endParaRPr lang="en-US"/>
          </a:p>
        </p:txBody>
      </p:sp>
    </p:spTree>
    <p:extLst>
      <p:ext uri="{BB962C8B-B14F-4D97-AF65-F5344CB8AC3E}">
        <p14:creationId xmlns:p14="http://schemas.microsoft.com/office/powerpoint/2010/main" val="1849599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40897-2DEF-4ADD-A2C9-59AD95089F92}" type="datetimeFigureOut">
              <a:rPr lang="en-US" smtClean="0"/>
              <a:t>3/24/2020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34FCC7-5AAF-4937-A1A8-8D0568F7163B}" type="slidenum">
              <a:rPr lang="en-US" smtClean="0"/>
              <a:t>‹#›</a:t>
            </a:fld>
            <a:endParaRPr lang="en-US"/>
          </a:p>
        </p:txBody>
      </p:sp>
    </p:spTree>
    <p:extLst>
      <p:ext uri="{BB962C8B-B14F-4D97-AF65-F5344CB8AC3E}">
        <p14:creationId xmlns:p14="http://schemas.microsoft.com/office/powerpoint/2010/main" val="12545110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Uniformly minimum variance unbiased estimator (UMVUE)</a:t>
            </a:r>
          </a:p>
        </p:txBody>
      </p:sp>
      <p:sp>
        <p:nvSpPr>
          <p:cNvPr id="3" name="Content Placeholder 2"/>
          <p:cNvSpPr>
            <a:spLocks noGrp="1"/>
          </p:cNvSpPr>
          <p:nvPr>
            <p:ph idx="1"/>
          </p:nvPr>
        </p:nvSpPr>
        <p:spPr/>
        <p:txBody>
          <a:bodyPr>
            <a:normAutofit lnSpcReduction="10000"/>
          </a:bodyPr>
          <a:lstStyle/>
          <a:p>
            <a:r>
              <a:rPr lang="en-US" dirty="0"/>
              <a:t>An unbiased estimator for a given parameter is a UMVUE if there is no other unbiased estimator with a lower variance.</a:t>
            </a:r>
          </a:p>
          <a:p>
            <a:r>
              <a:rPr lang="en-US" dirty="0"/>
              <a:t>Caveat 1: We need to clarify in our definition of an unbiased estimator, that it must be unbiased for all θ ∈ Ω</a:t>
            </a:r>
          </a:p>
          <a:p>
            <a:pPr lvl="1"/>
            <a:r>
              <a:rPr lang="en-US" dirty="0"/>
              <a:t>Bad example: suppose the expectation of an estimator was 5, regardless of what the true value of the parameter is.  If the true value of the parameter is 5, you might call this unbiased…  but we will not call it an unbiased estimator.</a:t>
            </a:r>
          </a:p>
          <a:p>
            <a:r>
              <a:rPr lang="en-US" dirty="0"/>
              <a:t>Caveat 2: We need to clarify that no other unbiased estimator has a lower variance, for any value of θ ∈ Ω.</a:t>
            </a:r>
          </a:p>
          <a:p>
            <a:pPr lvl="1"/>
            <a:r>
              <a:rPr lang="en-US" dirty="0"/>
              <a:t>Bad example: If the variance of two unbiased estimators are θ/n and 5/n, and θ can be any positive number, Is one of them a UMVUE?</a:t>
            </a:r>
          </a:p>
        </p:txBody>
      </p:sp>
      <p:pic>
        <p:nvPicPr>
          <p:cNvPr id="4" name="Audio 3">
            <a:hlinkClick r:id="" action="ppaction://media"/>
            <a:extLst>
              <a:ext uri="{FF2B5EF4-FFF2-40B4-BE49-F238E27FC236}">
                <a16:creationId xmlns:a16="http://schemas.microsoft.com/office/drawing/2014/main" id="{C7A4AD35-EB55-4B68-BABC-1DF944CDAF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63613109"/>
      </p:ext>
    </p:extLst>
  </p:cSld>
  <p:clrMapOvr>
    <a:masterClrMapping/>
  </p:clrMapOvr>
  <mc:AlternateContent xmlns:mc="http://schemas.openxmlformats.org/markup-compatibility/2006">
    <mc:Choice xmlns:p14="http://schemas.microsoft.com/office/powerpoint/2010/main" Requires="p14">
      <p:transition spd="slow" p14:dur="2000" advTm="286364"/>
    </mc:Choice>
    <mc:Fallback>
      <p:transition spd="slow" advTm="286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Efficiency of an unbiased estimator</a:t>
            </a:r>
          </a:p>
        </p:txBody>
      </p:sp>
      <p:sp>
        <p:nvSpPr>
          <p:cNvPr id="3" name="Content Placeholder 2"/>
          <p:cNvSpPr>
            <a:spLocks noGrp="1"/>
          </p:cNvSpPr>
          <p:nvPr>
            <p:ph idx="1"/>
          </p:nvPr>
        </p:nvSpPr>
        <p:spPr/>
        <p:txBody>
          <a:bodyPr/>
          <a:lstStyle/>
          <a:p>
            <a:r>
              <a:rPr lang="en-US" dirty="0"/>
              <a:t>The efficiency of an estimator is the relative efficiency compared to an efficient estimator.</a:t>
            </a:r>
          </a:p>
          <a:p>
            <a:r>
              <a:rPr lang="en-US" dirty="0"/>
              <a:t>If T</a:t>
            </a:r>
            <a:r>
              <a:rPr lang="en-US" baseline="-25000" dirty="0"/>
              <a:t>2  </a:t>
            </a:r>
            <a:r>
              <a:rPr lang="en-US" dirty="0"/>
              <a:t>is efficient, then the efficiency of T</a:t>
            </a:r>
            <a:r>
              <a:rPr lang="en-US" baseline="-25000" dirty="0"/>
              <a:t>1</a:t>
            </a:r>
            <a:r>
              <a:rPr lang="en-US" dirty="0"/>
              <a:t> is RE(T</a:t>
            </a:r>
            <a:r>
              <a:rPr lang="en-US" baseline="-25000" dirty="0"/>
              <a:t>1</a:t>
            </a:r>
            <a:r>
              <a:rPr lang="en-US" dirty="0"/>
              <a:t>, T</a:t>
            </a:r>
            <a:r>
              <a:rPr lang="en-US" baseline="-25000" dirty="0"/>
              <a:t>2</a:t>
            </a:r>
            <a:r>
              <a:rPr lang="en-US" dirty="0"/>
              <a:t>) = </a:t>
            </a:r>
          </a:p>
        </p:txBody>
      </p:sp>
      <p:pic>
        <p:nvPicPr>
          <p:cNvPr id="4" name="Picture 3"/>
          <p:cNvPicPr>
            <a:picLocks noChangeAspect="1"/>
          </p:cNvPicPr>
          <p:nvPr/>
        </p:nvPicPr>
        <p:blipFill>
          <a:blip r:embed="rId4"/>
          <a:stretch>
            <a:fillRect/>
          </a:stretch>
        </p:blipFill>
        <p:spPr>
          <a:xfrm>
            <a:off x="9074109" y="2569462"/>
            <a:ext cx="1685925" cy="904875"/>
          </a:xfrm>
          <a:prstGeom prst="rect">
            <a:avLst/>
          </a:prstGeom>
        </p:spPr>
      </p:pic>
      <p:pic>
        <p:nvPicPr>
          <p:cNvPr id="5" name="Audio 4">
            <a:hlinkClick r:id="" action="ppaction://media"/>
            <a:extLst>
              <a:ext uri="{FF2B5EF4-FFF2-40B4-BE49-F238E27FC236}">
                <a16:creationId xmlns:a16="http://schemas.microsoft.com/office/drawing/2014/main" id="{192FFACB-9373-4D0D-ACCE-49AA7F24D1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66846737"/>
      </p:ext>
    </p:extLst>
  </p:cSld>
  <p:clrMapOvr>
    <a:masterClrMapping/>
  </p:clrMapOvr>
  <mc:AlternateContent xmlns:mc="http://schemas.openxmlformats.org/markup-compatibility/2006">
    <mc:Choice xmlns:p14="http://schemas.microsoft.com/office/powerpoint/2010/main" Requires="p14">
      <p:transition spd="slow" p14:dur="2000" advTm="30755"/>
    </mc:Choice>
    <mc:Fallback>
      <p:transition spd="slow" advTm="30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Asymptotic properties	</a:t>
            </a:r>
          </a:p>
        </p:txBody>
      </p:sp>
      <p:sp>
        <p:nvSpPr>
          <p:cNvPr id="3" name="Content Placeholder 2"/>
          <p:cNvSpPr>
            <a:spLocks noGrp="1"/>
          </p:cNvSpPr>
          <p:nvPr>
            <p:ph idx="1"/>
          </p:nvPr>
        </p:nvSpPr>
        <p:spPr/>
        <p:txBody>
          <a:bodyPr/>
          <a:lstStyle/>
          <a:p>
            <a:r>
              <a:rPr lang="en-US" dirty="0"/>
              <a:t>Asymptotically unbiased?</a:t>
            </a:r>
          </a:p>
          <a:p>
            <a:r>
              <a:rPr lang="en-US" dirty="0"/>
              <a:t>Asymptotic relative efficiency?</a:t>
            </a:r>
          </a:p>
          <a:p>
            <a:r>
              <a:rPr lang="en-US" dirty="0"/>
              <a:t>Asymptotically efficient?</a:t>
            </a:r>
          </a:p>
          <a:p>
            <a:r>
              <a:rPr lang="en-US" dirty="0"/>
              <a:t>Asymptotic efficiency?</a:t>
            </a:r>
          </a:p>
        </p:txBody>
      </p:sp>
      <p:pic>
        <p:nvPicPr>
          <p:cNvPr id="4" name="Audio 3">
            <a:hlinkClick r:id="" action="ppaction://media"/>
            <a:extLst>
              <a:ext uri="{FF2B5EF4-FFF2-40B4-BE49-F238E27FC236}">
                <a16:creationId xmlns:a16="http://schemas.microsoft.com/office/drawing/2014/main" id="{28D1D097-7308-42DF-98B2-335AAEA10E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51078629"/>
      </p:ext>
    </p:extLst>
  </p:cSld>
  <p:clrMapOvr>
    <a:masterClrMapping/>
  </p:clrMapOvr>
  <mc:AlternateContent xmlns:mc="http://schemas.openxmlformats.org/markup-compatibility/2006">
    <mc:Choice xmlns:p14="http://schemas.microsoft.com/office/powerpoint/2010/main" Requires="p14">
      <p:transition spd="slow" p14:dur="2000" advTm="74487"/>
    </mc:Choice>
    <mc:Fallback>
      <p:transition spd="slow" advTm="74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Relative efficiency of unbiased estimators</a:t>
            </a:r>
          </a:p>
        </p:txBody>
      </p:sp>
      <p:sp>
        <p:nvSpPr>
          <p:cNvPr id="3" name="Content Placeholder 2"/>
          <p:cNvSpPr>
            <a:spLocks noGrp="1"/>
          </p:cNvSpPr>
          <p:nvPr>
            <p:ph idx="1"/>
          </p:nvPr>
        </p:nvSpPr>
        <p:spPr/>
        <p:txBody>
          <a:bodyPr/>
          <a:lstStyle/>
          <a:p>
            <a:r>
              <a:rPr lang="en-US" dirty="0"/>
              <a:t>The relative efficiency of T</a:t>
            </a:r>
            <a:r>
              <a:rPr lang="en-US" baseline="-25000" dirty="0"/>
              <a:t>1</a:t>
            </a:r>
            <a:r>
              <a:rPr lang="en-US" dirty="0"/>
              <a:t> compared to T</a:t>
            </a:r>
            <a:r>
              <a:rPr lang="en-US" baseline="-25000" dirty="0"/>
              <a:t>2</a:t>
            </a:r>
            <a:r>
              <a:rPr lang="en-US" dirty="0"/>
              <a:t>, RE(T</a:t>
            </a:r>
            <a:r>
              <a:rPr lang="en-US" baseline="-25000" dirty="0"/>
              <a:t>1</a:t>
            </a:r>
            <a:r>
              <a:rPr lang="en-US" dirty="0"/>
              <a:t>, T</a:t>
            </a:r>
            <a:r>
              <a:rPr lang="en-US" baseline="-25000" dirty="0"/>
              <a:t>2</a:t>
            </a:r>
            <a:r>
              <a:rPr lang="en-US" dirty="0"/>
              <a:t>) is </a:t>
            </a:r>
          </a:p>
          <a:p>
            <a:endParaRPr lang="en-US" dirty="0"/>
          </a:p>
        </p:txBody>
      </p:sp>
      <p:pic>
        <p:nvPicPr>
          <p:cNvPr id="4" name="Picture 3"/>
          <p:cNvPicPr>
            <a:picLocks noChangeAspect="1"/>
          </p:cNvPicPr>
          <p:nvPr/>
        </p:nvPicPr>
        <p:blipFill>
          <a:blip r:embed="rId4"/>
          <a:stretch>
            <a:fillRect/>
          </a:stretch>
        </p:blipFill>
        <p:spPr>
          <a:xfrm>
            <a:off x="9264114" y="1690688"/>
            <a:ext cx="1685925" cy="904875"/>
          </a:xfrm>
          <a:prstGeom prst="rect">
            <a:avLst/>
          </a:prstGeom>
        </p:spPr>
      </p:pic>
      <p:pic>
        <p:nvPicPr>
          <p:cNvPr id="5" name="Audio 4">
            <a:hlinkClick r:id="" action="ppaction://media"/>
            <a:extLst>
              <a:ext uri="{FF2B5EF4-FFF2-40B4-BE49-F238E27FC236}">
                <a16:creationId xmlns:a16="http://schemas.microsoft.com/office/drawing/2014/main" id="{BA13EA1F-2A0A-4963-ACE6-1DC2502AF8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38904148"/>
      </p:ext>
    </p:extLst>
  </p:cSld>
  <p:clrMapOvr>
    <a:masterClrMapping/>
  </p:clrMapOvr>
  <mc:AlternateContent xmlns:mc="http://schemas.openxmlformats.org/markup-compatibility/2006">
    <mc:Choice xmlns:p14="http://schemas.microsoft.com/office/powerpoint/2010/main" Requires="p14">
      <p:transition spd="slow" p14:dur="2000" advTm="48510"/>
    </mc:Choice>
    <mc:Fallback>
      <p:transition spd="slow" advTm="48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 of Day 17</a:t>
            </a:r>
          </a:p>
        </p:txBody>
      </p:sp>
      <p:sp>
        <p:nvSpPr>
          <p:cNvPr id="3" name="Content Placeholder 2"/>
          <p:cNvSpPr>
            <a:spLocks noGrp="1"/>
          </p:cNvSpPr>
          <p:nvPr>
            <p:ph idx="1"/>
          </p:nvPr>
        </p:nvSpPr>
        <p:spPr/>
        <p:txBody>
          <a:bodyPr/>
          <a:lstStyle/>
          <a:p>
            <a:r>
              <a:rPr lang="en-US" dirty="0"/>
              <a:t>Homework:</a:t>
            </a:r>
          </a:p>
          <a:p>
            <a:pPr lvl="1"/>
            <a:r>
              <a:rPr lang="en-US" dirty="0"/>
              <a:t>9.15</a:t>
            </a:r>
          </a:p>
          <a:p>
            <a:pPr lvl="1"/>
            <a:r>
              <a:rPr lang="en-US" dirty="0"/>
              <a:t>9.17</a:t>
            </a:r>
          </a:p>
          <a:p>
            <a:pPr lvl="1"/>
            <a:r>
              <a:rPr lang="en-US" dirty="0"/>
              <a:t>9.19</a:t>
            </a:r>
          </a:p>
          <a:p>
            <a:pPr lvl="1"/>
            <a:r>
              <a:rPr lang="en-US" dirty="0"/>
              <a:t>9.21 </a:t>
            </a:r>
          </a:p>
          <a:p>
            <a:pPr lvl="1"/>
            <a:r>
              <a:rPr lang="en-US" dirty="0"/>
              <a:t>9.22</a:t>
            </a:r>
          </a:p>
          <a:p>
            <a:pPr lvl="1"/>
            <a:r>
              <a:rPr lang="en-US" dirty="0"/>
              <a:t>9.23</a:t>
            </a:r>
          </a:p>
          <a:p>
            <a:pPr lvl="1"/>
            <a:endParaRPr lang="en-US" dirty="0"/>
          </a:p>
          <a:p>
            <a:pPr lvl="1"/>
            <a:endParaRPr lang="en-US" dirty="0"/>
          </a:p>
        </p:txBody>
      </p:sp>
      <p:pic>
        <p:nvPicPr>
          <p:cNvPr id="4" name="Audio 3">
            <a:hlinkClick r:id="" action="ppaction://media"/>
            <a:extLst>
              <a:ext uri="{FF2B5EF4-FFF2-40B4-BE49-F238E27FC236}">
                <a16:creationId xmlns:a16="http://schemas.microsoft.com/office/drawing/2014/main" id="{C921B068-DB77-43FD-8125-BE6EDDA3AF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43792764"/>
      </p:ext>
    </p:extLst>
  </p:cSld>
  <p:clrMapOvr>
    <a:masterClrMapping/>
  </p:clrMapOvr>
  <mc:AlternateContent xmlns:mc="http://schemas.openxmlformats.org/markup-compatibility/2006">
    <mc:Choice xmlns:p14="http://schemas.microsoft.com/office/powerpoint/2010/main" Requires="p14">
      <p:transition spd="slow" p14:dur="2000" advTm="9619"/>
    </mc:Choice>
    <mc:Fallback>
      <p:transition spd="slow" advTm="9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Uniformly minimum variance unbiased estimator (UMVUE)</a:t>
            </a:r>
          </a:p>
        </p:txBody>
      </p:sp>
      <p:sp>
        <p:nvSpPr>
          <p:cNvPr id="3" name="Content Placeholder 2"/>
          <p:cNvSpPr>
            <a:spLocks noGrp="1"/>
          </p:cNvSpPr>
          <p:nvPr>
            <p:ph idx="1"/>
          </p:nvPr>
        </p:nvSpPr>
        <p:spPr/>
        <p:txBody>
          <a:bodyPr/>
          <a:lstStyle/>
          <a:p>
            <a:r>
              <a:rPr lang="en-US" dirty="0"/>
              <a:t>E(T) = θ for all θ ∈ Ω (unbiased)</a:t>
            </a:r>
          </a:p>
          <a:p>
            <a:r>
              <a:rPr lang="en-US" dirty="0" err="1"/>
              <a:t>Var</a:t>
            </a:r>
            <a:r>
              <a:rPr lang="en-US" dirty="0"/>
              <a:t>(T) ≤ </a:t>
            </a:r>
            <a:r>
              <a:rPr lang="en-US" dirty="0" err="1"/>
              <a:t>var</a:t>
            </a:r>
            <a:r>
              <a:rPr lang="en-US" dirty="0"/>
              <a:t>(T*) for all θ ∈ Ω (minimum variance)</a:t>
            </a:r>
          </a:p>
          <a:p>
            <a:pPr lvl="1"/>
            <a:r>
              <a:rPr lang="en-US" dirty="0"/>
              <a:t>For all T* satisfying E(T*) = θ for all θ ∈ Ω</a:t>
            </a:r>
          </a:p>
          <a:p>
            <a:pPr lvl="1"/>
            <a:endParaRPr lang="en-US" dirty="0"/>
          </a:p>
          <a:p>
            <a:endParaRPr lang="en-US" dirty="0"/>
          </a:p>
        </p:txBody>
      </p:sp>
      <p:pic>
        <p:nvPicPr>
          <p:cNvPr id="4" name="Audio 3">
            <a:hlinkClick r:id="" action="ppaction://media"/>
            <a:extLst>
              <a:ext uri="{FF2B5EF4-FFF2-40B4-BE49-F238E27FC236}">
                <a16:creationId xmlns:a16="http://schemas.microsoft.com/office/drawing/2014/main" id="{497E7919-D28E-402C-957B-015E7F8930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30204493"/>
      </p:ext>
    </p:extLst>
  </p:cSld>
  <p:clrMapOvr>
    <a:masterClrMapping/>
  </p:clrMapOvr>
  <mc:AlternateContent xmlns:mc="http://schemas.openxmlformats.org/markup-compatibility/2006">
    <mc:Choice xmlns:p14="http://schemas.microsoft.com/office/powerpoint/2010/main" Requires="p14">
      <p:transition spd="slow" p14:dur="2000" advTm="37166"/>
    </mc:Choice>
    <mc:Fallback>
      <p:transition spd="slow" advTm="37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I know if I have a UMVUE?</a:t>
            </a:r>
          </a:p>
        </p:txBody>
      </p:sp>
      <p:sp>
        <p:nvSpPr>
          <p:cNvPr id="3" name="Content Placeholder 2"/>
          <p:cNvSpPr>
            <a:spLocks noGrp="1"/>
          </p:cNvSpPr>
          <p:nvPr>
            <p:ph idx="1"/>
          </p:nvPr>
        </p:nvSpPr>
        <p:spPr/>
        <p:txBody>
          <a:bodyPr/>
          <a:lstStyle/>
          <a:p>
            <a:r>
              <a:rPr lang="en-US" dirty="0"/>
              <a:t>Cramer-Rao Lower Bound (CRLB)</a:t>
            </a:r>
          </a:p>
          <a:p>
            <a:pPr lvl="1"/>
            <a:r>
              <a:rPr lang="en-US" dirty="0"/>
              <a:t>The CRLB, if it exists, is a lower bound on the variance of an unbiased estimator for a particular parameter and family of distributions.</a:t>
            </a:r>
          </a:p>
          <a:p>
            <a:pPr lvl="1"/>
            <a:endParaRPr lang="en-US" dirty="0"/>
          </a:p>
          <a:p>
            <a:endParaRPr lang="en-US" dirty="0"/>
          </a:p>
        </p:txBody>
      </p:sp>
      <p:pic>
        <p:nvPicPr>
          <p:cNvPr id="4" name="Picture 3">
            <a:extLst>
              <a:ext uri="{FF2B5EF4-FFF2-40B4-BE49-F238E27FC236}">
                <a16:creationId xmlns:a16="http://schemas.microsoft.com/office/drawing/2014/main" id="{54F9B4AD-E28C-4D98-BB80-34490687710F}"/>
              </a:ext>
            </a:extLst>
          </p:cNvPr>
          <p:cNvPicPr>
            <a:picLocks noChangeAspect="1"/>
          </p:cNvPicPr>
          <p:nvPr/>
        </p:nvPicPr>
        <p:blipFill>
          <a:blip r:embed="rId4"/>
          <a:stretch>
            <a:fillRect/>
          </a:stretch>
        </p:blipFill>
        <p:spPr>
          <a:xfrm>
            <a:off x="838200" y="3429000"/>
            <a:ext cx="5508603" cy="2010103"/>
          </a:xfrm>
          <a:prstGeom prst="rect">
            <a:avLst/>
          </a:prstGeom>
        </p:spPr>
      </p:pic>
      <p:pic>
        <p:nvPicPr>
          <p:cNvPr id="5" name="Picture 4">
            <a:extLst>
              <a:ext uri="{FF2B5EF4-FFF2-40B4-BE49-F238E27FC236}">
                <a16:creationId xmlns:a16="http://schemas.microsoft.com/office/drawing/2014/main" id="{CE6FF228-0EFC-452C-B487-9DA6E6E982F0}"/>
              </a:ext>
            </a:extLst>
          </p:cNvPr>
          <p:cNvPicPr>
            <a:picLocks noChangeAspect="1"/>
          </p:cNvPicPr>
          <p:nvPr/>
        </p:nvPicPr>
        <p:blipFill>
          <a:blip r:embed="rId5"/>
          <a:stretch>
            <a:fillRect/>
          </a:stretch>
        </p:blipFill>
        <p:spPr>
          <a:xfrm>
            <a:off x="7019934" y="4363104"/>
            <a:ext cx="2928107" cy="1080760"/>
          </a:xfrm>
          <a:prstGeom prst="rect">
            <a:avLst/>
          </a:prstGeom>
        </p:spPr>
      </p:pic>
      <p:pic>
        <p:nvPicPr>
          <p:cNvPr id="6" name="Picture 5">
            <a:extLst>
              <a:ext uri="{FF2B5EF4-FFF2-40B4-BE49-F238E27FC236}">
                <a16:creationId xmlns:a16="http://schemas.microsoft.com/office/drawing/2014/main" id="{7260B254-0679-4104-B050-8F875C19EB63}"/>
              </a:ext>
            </a:extLst>
          </p:cNvPr>
          <p:cNvPicPr>
            <a:picLocks noChangeAspect="1"/>
          </p:cNvPicPr>
          <p:nvPr/>
        </p:nvPicPr>
        <p:blipFill>
          <a:blip r:embed="rId6"/>
          <a:stretch>
            <a:fillRect/>
          </a:stretch>
        </p:blipFill>
        <p:spPr>
          <a:xfrm>
            <a:off x="6096000" y="4020598"/>
            <a:ext cx="529199" cy="488491"/>
          </a:xfrm>
          <a:prstGeom prst="rect">
            <a:avLst/>
          </a:prstGeom>
        </p:spPr>
      </p:pic>
      <p:pic>
        <p:nvPicPr>
          <p:cNvPr id="7" name="Picture 6">
            <a:extLst>
              <a:ext uri="{FF2B5EF4-FFF2-40B4-BE49-F238E27FC236}">
                <a16:creationId xmlns:a16="http://schemas.microsoft.com/office/drawing/2014/main" id="{B7E64800-0AD6-414B-83E1-A6D96E1247C3}"/>
              </a:ext>
            </a:extLst>
          </p:cNvPr>
          <p:cNvPicPr>
            <a:picLocks noChangeAspect="1"/>
          </p:cNvPicPr>
          <p:nvPr/>
        </p:nvPicPr>
        <p:blipFill>
          <a:blip r:embed="rId7"/>
          <a:stretch>
            <a:fillRect/>
          </a:stretch>
        </p:blipFill>
        <p:spPr>
          <a:xfrm>
            <a:off x="6858853" y="3739340"/>
            <a:ext cx="3212250" cy="562515"/>
          </a:xfrm>
          <a:prstGeom prst="rect">
            <a:avLst/>
          </a:prstGeom>
        </p:spPr>
      </p:pic>
      <p:pic>
        <p:nvPicPr>
          <p:cNvPr id="8" name="Picture 7">
            <a:extLst>
              <a:ext uri="{FF2B5EF4-FFF2-40B4-BE49-F238E27FC236}">
                <a16:creationId xmlns:a16="http://schemas.microsoft.com/office/drawing/2014/main" id="{BF1E8E82-BC94-4F22-94AE-EDFE1F7D28C5}"/>
              </a:ext>
            </a:extLst>
          </p:cNvPr>
          <p:cNvPicPr>
            <a:picLocks noChangeAspect="1"/>
          </p:cNvPicPr>
          <p:nvPr/>
        </p:nvPicPr>
        <p:blipFill>
          <a:blip r:embed="rId8"/>
          <a:stretch>
            <a:fillRect/>
          </a:stretch>
        </p:blipFill>
        <p:spPr>
          <a:xfrm>
            <a:off x="6946122" y="4569166"/>
            <a:ext cx="366132" cy="510975"/>
          </a:xfrm>
          <a:prstGeom prst="rect">
            <a:avLst/>
          </a:prstGeom>
        </p:spPr>
      </p:pic>
      <p:pic>
        <p:nvPicPr>
          <p:cNvPr id="9" name="Picture 8">
            <a:extLst>
              <a:ext uri="{FF2B5EF4-FFF2-40B4-BE49-F238E27FC236}">
                <a16:creationId xmlns:a16="http://schemas.microsoft.com/office/drawing/2014/main" id="{F61E95C1-2479-4A85-8485-341C412EC89D}"/>
              </a:ext>
            </a:extLst>
          </p:cNvPr>
          <p:cNvPicPr>
            <a:picLocks noChangeAspect="1"/>
          </p:cNvPicPr>
          <p:nvPr/>
        </p:nvPicPr>
        <p:blipFill>
          <a:blip r:embed="rId9"/>
          <a:stretch>
            <a:fillRect/>
          </a:stretch>
        </p:blipFill>
        <p:spPr>
          <a:xfrm>
            <a:off x="6669237" y="4824653"/>
            <a:ext cx="313791" cy="83455"/>
          </a:xfrm>
          <a:prstGeom prst="rect">
            <a:avLst/>
          </a:prstGeom>
        </p:spPr>
      </p:pic>
      <p:pic>
        <p:nvPicPr>
          <p:cNvPr id="10" name="Audio 9">
            <a:hlinkClick r:id="" action="ppaction://media"/>
            <a:extLst>
              <a:ext uri="{FF2B5EF4-FFF2-40B4-BE49-F238E27FC236}">
                <a16:creationId xmlns:a16="http://schemas.microsoft.com/office/drawing/2014/main" id="{B38D45D4-7A82-4A43-9082-34A272334B0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53212990"/>
      </p:ext>
    </p:extLst>
  </p:cSld>
  <p:clrMapOvr>
    <a:masterClrMapping/>
  </p:clrMapOvr>
  <mc:AlternateContent xmlns:mc="http://schemas.openxmlformats.org/markup-compatibility/2006">
    <mc:Choice xmlns:p14="http://schemas.microsoft.com/office/powerpoint/2010/main" Requires="p14">
      <p:transition spd="slow" p14:dur="2000" advTm="126330"/>
    </mc:Choice>
    <mc:Fallback>
      <p:transition spd="slow" advTm="126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9.3.4</a:t>
            </a:r>
          </a:p>
        </p:txBody>
      </p:sp>
      <p:sp>
        <p:nvSpPr>
          <p:cNvPr id="5" name="Content Placeholder 4"/>
          <p:cNvSpPr>
            <a:spLocks noGrp="1"/>
          </p:cNvSpPr>
          <p:nvPr>
            <p:ph idx="1"/>
          </p:nvPr>
        </p:nvSpPr>
        <p:spPr/>
        <p:txBody>
          <a:bodyPr/>
          <a:lstStyle/>
          <a:p>
            <a:endParaRPr lang="en-US" dirty="0"/>
          </a:p>
          <a:p>
            <a:r>
              <a:rPr lang="en-US" dirty="0"/>
              <a:t>Find the CRLB for θ.</a:t>
            </a:r>
          </a:p>
          <a:p>
            <a:r>
              <a:rPr lang="en-US" dirty="0"/>
              <a:t>For θ</a:t>
            </a:r>
            <a:r>
              <a:rPr lang="en-US" baseline="30000" dirty="0"/>
              <a:t>2</a:t>
            </a:r>
            <a:r>
              <a:rPr lang="en-US" dirty="0"/>
              <a:t>?</a:t>
            </a:r>
          </a:p>
          <a:p>
            <a:r>
              <a:rPr lang="en-US" dirty="0"/>
              <a:t>UMVUE for θ?</a:t>
            </a:r>
          </a:p>
          <a:p>
            <a:endParaRPr lang="en-US" dirty="0"/>
          </a:p>
        </p:txBody>
      </p:sp>
      <p:pic>
        <p:nvPicPr>
          <p:cNvPr id="7" name="Picture 6"/>
          <p:cNvPicPr>
            <a:picLocks noChangeAspect="1"/>
          </p:cNvPicPr>
          <p:nvPr/>
        </p:nvPicPr>
        <p:blipFill>
          <a:blip r:embed="rId5"/>
          <a:stretch>
            <a:fillRect/>
          </a:stretch>
        </p:blipFill>
        <p:spPr>
          <a:xfrm>
            <a:off x="838200" y="1482725"/>
            <a:ext cx="3419475" cy="685800"/>
          </a:xfrm>
          <a:prstGeom prst="rect">
            <a:avLst/>
          </a:prstGeom>
        </p:spPr>
      </p:pic>
      <p:pic>
        <p:nvPicPr>
          <p:cNvPr id="3" name="Audio 2">
            <a:hlinkClick r:id="" action="ppaction://media"/>
            <a:extLst>
              <a:ext uri="{FF2B5EF4-FFF2-40B4-BE49-F238E27FC236}">
                <a16:creationId xmlns:a16="http://schemas.microsoft.com/office/drawing/2014/main" id="{EB9C2596-C0A7-4661-95CB-8FBF39C068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7441658"/>
      </p:ext>
    </p:extLst>
  </p:cSld>
  <p:clrMapOvr>
    <a:masterClrMapping/>
  </p:clrMapOvr>
  <mc:AlternateContent xmlns:mc="http://schemas.openxmlformats.org/markup-compatibility/2006">
    <mc:Choice xmlns:p14="http://schemas.microsoft.com/office/powerpoint/2010/main" Requires="p14">
      <p:transition spd="slow" p14:dur="2000" advTm="19555"/>
    </mc:Choice>
    <mc:Fallback>
      <p:transition spd="slow" advTm="19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A3B7E4-61BC-4CF5-A807-A44E9F94FC94}"/>
              </a:ext>
            </a:extLst>
          </p:cNvPr>
          <p:cNvPicPr>
            <a:picLocks noChangeAspect="1"/>
          </p:cNvPicPr>
          <p:nvPr/>
        </p:nvPicPr>
        <p:blipFill>
          <a:blip r:embed="rId4"/>
          <a:stretch>
            <a:fillRect/>
          </a:stretch>
        </p:blipFill>
        <p:spPr>
          <a:xfrm>
            <a:off x="315568" y="0"/>
            <a:ext cx="6394975" cy="6858000"/>
          </a:xfrm>
          <a:prstGeom prst="rect">
            <a:avLst/>
          </a:prstGeom>
        </p:spPr>
      </p:pic>
      <p:pic>
        <p:nvPicPr>
          <p:cNvPr id="5" name="Picture 4">
            <a:extLst>
              <a:ext uri="{FF2B5EF4-FFF2-40B4-BE49-F238E27FC236}">
                <a16:creationId xmlns:a16="http://schemas.microsoft.com/office/drawing/2014/main" id="{493CF388-52BD-4F65-A20D-8791F8DAA094}"/>
              </a:ext>
            </a:extLst>
          </p:cNvPr>
          <p:cNvPicPr>
            <a:picLocks noChangeAspect="1"/>
          </p:cNvPicPr>
          <p:nvPr/>
        </p:nvPicPr>
        <p:blipFill>
          <a:blip r:embed="rId5"/>
          <a:stretch>
            <a:fillRect/>
          </a:stretch>
        </p:blipFill>
        <p:spPr>
          <a:xfrm>
            <a:off x="6096000" y="3947631"/>
            <a:ext cx="5611008" cy="2676899"/>
          </a:xfrm>
          <a:prstGeom prst="rect">
            <a:avLst/>
          </a:prstGeom>
        </p:spPr>
      </p:pic>
      <p:sp>
        <p:nvSpPr>
          <p:cNvPr id="7" name="Rectangle 6">
            <a:extLst>
              <a:ext uri="{FF2B5EF4-FFF2-40B4-BE49-F238E27FC236}">
                <a16:creationId xmlns:a16="http://schemas.microsoft.com/office/drawing/2014/main" id="{26628181-91F2-4356-A409-08BB9A02B4D7}"/>
              </a:ext>
            </a:extLst>
          </p:cNvPr>
          <p:cNvSpPr/>
          <p:nvPr/>
        </p:nvSpPr>
        <p:spPr>
          <a:xfrm>
            <a:off x="6096000" y="3761295"/>
            <a:ext cx="5611008" cy="2960016"/>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1FC863F0-4BCF-478D-97C1-CCA25B4CE0B2}"/>
              </a:ext>
            </a:extLst>
          </p:cNvPr>
          <p:cNvSpPr txBox="1"/>
          <p:nvPr/>
        </p:nvSpPr>
        <p:spPr>
          <a:xfrm>
            <a:off x="6096000" y="3426643"/>
            <a:ext cx="806696" cy="369332"/>
          </a:xfrm>
          <a:prstGeom prst="rect">
            <a:avLst/>
          </a:prstGeom>
          <a:noFill/>
        </p:spPr>
        <p:txBody>
          <a:bodyPr wrap="none" rtlCol="0">
            <a:spAutoFit/>
          </a:bodyPr>
          <a:lstStyle/>
          <a:p>
            <a:r>
              <a:rPr lang="en-US" dirty="0"/>
              <a:t>For θ</a:t>
            </a:r>
            <a:r>
              <a:rPr lang="en-US" baseline="30000" dirty="0"/>
              <a:t>2</a:t>
            </a:r>
            <a:r>
              <a:rPr lang="en-US" dirty="0"/>
              <a:t>:</a:t>
            </a:r>
          </a:p>
        </p:txBody>
      </p:sp>
      <p:pic>
        <p:nvPicPr>
          <p:cNvPr id="2" name="Audio 1">
            <a:hlinkClick r:id="" action="ppaction://media"/>
            <a:extLst>
              <a:ext uri="{FF2B5EF4-FFF2-40B4-BE49-F238E27FC236}">
                <a16:creationId xmlns:a16="http://schemas.microsoft.com/office/drawing/2014/main" id="{E4FF3251-4701-4A40-8E13-F0516DF555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92024496"/>
      </p:ext>
    </p:extLst>
  </p:cSld>
  <p:clrMapOvr>
    <a:masterClrMapping/>
  </p:clrMapOvr>
  <mc:AlternateContent xmlns:mc="http://schemas.openxmlformats.org/markup-compatibility/2006">
    <mc:Choice xmlns:p14="http://schemas.microsoft.com/office/powerpoint/2010/main" Requires="p14">
      <p:transition spd="slow" p14:dur="2000" advTm="279328"/>
    </mc:Choice>
    <mc:Fallback>
      <p:transition spd="slow" advTm="279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how do you find a UMVUE?</a:t>
            </a:r>
          </a:p>
        </p:txBody>
      </p:sp>
      <p:sp>
        <p:nvSpPr>
          <p:cNvPr id="3" name="Content Placeholder 2"/>
          <p:cNvSpPr>
            <a:spLocks noGrp="1"/>
          </p:cNvSpPr>
          <p:nvPr>
            <p:ph idx="1"/>
          </p:nvPr>
        </p:nvSpPr>
        <p:spPr/>
        <p:txBody>
          <a:bodyPr/>
          <a:lstStyle/>
          <a:p>
            <a:r>
              <a:rPr lang="en-US" dirty="0"/>
              <a:t>Or at least know if you have one?</a:t>
            </a:r>
          </a:p>
        </p:txBody>
      </p:sp>
      <p:pic>
        <p:nvPicPr>
          <p:cNvPr id="4" name="Audio 3">
            <a:hlinkClick r:id="" action="ppaction://media"/>
            <a:extLst>
              <a:ext uri="{FF2B5EF4-FFF2-40B4-BE49-F238E27FC236}">
                <a16:creationId xmlns:a16="http://schemas.microsoft.com/office/drawing/2014/main" id="{3425E789-A985-48F9-BF7D-45870D2C99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17257588"/>
      </p:ext>
    </p:extLst>
  </p:cSld>
  <p:clrMapOvr>
    <a:masterClrMapping/>
  </p:clrMapOvr>
  <mc:AlternateContent xmlns:mc="http://schemas.openxmlformats.org/markup-compatibility/2006">
    <mc:Choice xmlns:p14="http://schemas.microsoft.com/office/powerpoint/2010/main" Requires="p14">
      <p:transition spd="slow" p14:dur="2000" advTm="40273"/>
    </mc:Choice>
    <mc:Fallback>
      <p:transition spd="slow" advTm="40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Theorem 9.3.1</a:t>
            </a:r>
          </a:p>
        </p:txBody>
      </p:sp>
      <p:sp>
        <p:nvSpPr>
          <p:cNvPr id="3" name="Content Placeholder 2"/>
          <p:cNvSpPr>
            <a:spLocks noGrp="1"/>
          </p:cNvSpPr>
          <p:nvPr>
            <p:ph idx="1"/>
          </p:nvPr>
        </p:nvSpPr>
        <p:spPr/>
        <p:txBody>
          <a:bodyPr>
            <a:normAutofit/>
          </a:bodyPr>
          <a:lstStyle/>
          <a:p>
            <a:r>
              <a:rPr lang="en-US" dirty="0"/>
              <a:t>If T is an unbiased estimator of τ(θ) with </a:t>
            </a:r>
            <a:r>
              <a:rPr lang="en-US" dirty="0" err="1"/>
              <a:t>var</a:t>
            </a:r>
            <a:r>
              <a:rPr lang="en-US" dirty="0"/>
              <a:t>(T) = CRLB for τ(θ),</a:t>
            </a:r>
          </a:p>
          <a:p>
            <a:r>
              <a:rPr lang="en-US" dirty="0"/>
              <a:t>Then</a:t>
            </a:r>
          </a:p>
          <a:p>
            <a:pPr lvl="1"/>
            <a:r>
              <a:rPr lang="en-US" dirty="0"/>
              <a:t>T is a UMVUE of τ(θ) (okay, we knew that already); and</a:t>
            </a:r>
          </a:p>
          <a:p>
            <a:pPr lvl="1"/>
            <a:r>
              <a:rPr lang="en-US" dirty="0"/>
              <a:t>Only a linear function of τ(θ), i.e. </a:t>
            </a:r>
            <a:r>
              <a:rPr lang="en-US" dirty="0" err="1"/>
              <a:t>aτ</a:t>
            </a:r>
            <a:r>
              <a:rPr lang="en-US" dirty="0"/>
              <a:t>(θ) + b, will admit a CRLB estimator.</a:t>
            </a:r>
          </a:p>
          <a:p>
            <a:r>
              <a:rPr lang="en-US" dirty="0"/>
              <a:t>Example: There is a CRLB estimator for the mean of an exponential population, θ.</a:t>
            </a:r>
          </a:p>
          <a:p>
            <a:pPr lvl="1"/>
            <a:r>
              <a:rPr lang="en-US" dirty="0"/>
              <a:t>Is there a CRLB estimator for </a:t>
            </a:r>
            <a:r>
              <a:rPr lang="en-US" dirty="0" err="1"/>
              <a:t>e</a:t>
            </a:r>
            <a:r>
              <a:rPr lang="en-US" baseline="30000" dirty="0" err="1"/>
              <a:t>θ</a:t>
            </a:r>
            <a:r>
              <a:rPr lang="en-US" dirty="0"/>
              <a:t>?</a:t>
            </a:r>
          </a:p>
          <a:p>
            <a:pPr lvl="1"/>
            <a:r>
              <a:rPr lang="en-US" dirty="0"/>
              <a:t>Is there a CRLB estimator for θ</a:t>
            </a:r>
            <a:r>
              <a:rPr lang="en-US" baseline="30000" dirty="0"/>
              <a:t>2</a:t>
            </a:r>
            <a:r>
              <a:rPr lang="en-US" dirty="0"/>
              <a:t>?</a:t>
            </a:r>
          </a:p>
          <a:p>
            <a:pPr lvl="1"/>
            <a:r>
              <a:rPr lang="en-US" dirty="0"/>
              <a:t>Is there a CRLB estimator for 3θ?</a:t>
            </a:r>
          </a:p>
          <a:p>
            <a:pPr lvl="1"/>
            <a:r>
              <a:rPr lang="en-US" dirty="0"/>
              <a:t>Is there a CRLB estimator for 3θ+7?</a:t>
            </a:r>
          </a:p>
          <a:p>
            <a:pPr lvl="1"/>
            <a:endParaRPr lang="en-US" dirty="0"/>
          </a:p>
          <a:p>
            <a:pPr lvl="1"/>
            <a:endParaRPr lang="en-US" dirty="0"/>
          </a:p>
          <a:p>
            <a:pPr lvl="1"/>
            <a:endParaRPr lang="en-US" dirty="0"/>
          </a:p>
        </p:txBody>
      </p:sp>
      <p:pic>
        <p:nvPicPr>
          <p:cNvPr id="4" name="Audio 3">
            <a:hlinkClick r:id="" action="ppaction://media"/>
            <a:extLst>
              <a:ext uri="{FF2B5EF4-FFF2-40B4-BE49-F238E27FC236}">
                <a16:creationId xmlns:a16="http://schemas.microsoft.com/office/drawing/2014/main" id="{3A484180-5201-4206-A886-83497D299E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54964422"/>
      </p:ext>
    </p:extLst>
  </p:cSld>
  <p:clrMapOvr>
    <a:masterClrMapping/>
  </p:clrMapOvr>
  <mc:AlternateContent xmlns:mc="http://schemas.openxmlformats.org/markup-compatibility/2006">
    <mc:Choice xmlns:p14="http://schemas.microsoft.com/office/powerpoint/2010/main" Requires="p14">
      <p:transition spd="slow" p14:dur="2000" advTm="286605"/>
    </mc:Choice>
    <mc:Fallback>
      <p:transition spd="slow" advTm="286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Relative efficiency of unbiased estimators</a:t>
            </a:r>
          </a:p>
        </p:txBody>
      </p:sp>
      <p:sp>
        <p:nvSpPr>
          <p:cNvPr id="3" name="Content Placeholder 2"/>
          <p:cNvSpPr>
            <a:spLocks noGrp="1"/>
          </p:cNvSpPr>
          <p:nvPr>
            <p:ph idx="1"/>
          </p:nvPr>
        </p:nvSpPr>
        <p:spPr/>
        <p:txBody>
          <a:bodyPr/>
          <a:lstStyle/>
          <a:p>
            <a:r>
              <a:rPr lang="en-US" dirty="0"/>
              <a:t>The relative efficiency of T</a:t>
            </a:r>
            <a:r>
              <a:rPr lang="en-US" baseline="-25000" dirty="0"/>
              <a:t>1</a:t>
            </a:r>
            <a:r>
              <a:rPr lang="en-US" dirty="0"/>
              <a:t> compared to T</a:t>
            </a:r>
            <a:r>
              <a:rPr lang="en-US" baseline="-25000" dirty="0"/>
              <a:t>2</a:t>
            </a:r>
            <a:r>
              <a:rPr lang="en-US" dirty="0"/>
              <a:t>, RE(T</a:t>
            </a:r>
            <a:r>
              <a:rPr lang="en-US" baseline="-25000" dirty="0"/>
              <a:t>1</a:t>
            </a:r>
            <a:r>
              <a:rPr lang="en-US" dirty="0"/>
              <a:t>, T</a:t>
            </a:r>
            <a:r>
              <a:rPr lang="en-US" baseline="-25000" dirty="0"/>
              <a:t>2</a:t>
            </a:r>
            <a:r>
              <a:rPr lang="en-US" dirty="0"/>
              <a:t>) is </a:t>
            </a:r>
          </a:p>
          <a:p>
            <a:endParaRPr lang="en-US" dirty="0"/>
          </a:p>
        </p:txBody>
      </p:sp>
      <p:pic>
        <p:nvPicPr>
          <p:cNvPr id="4" name="Picture 3"/>
          <p:cNvPicPr>
            <a:picLocks noChangeAspect="1"/>
          </p:cNvPicPr>
          <p:nvPr/>
        </p:nvPicPr>
        <p:blipFill>
          <a:blip r:embed="rId4"/>
          <a:stretch>
            <a:fillRect/>
          </a:stretch>
        </p:blipFill>
        <p:spPr>
          <a:xfrm>
            <a:off x="9264114" y="1690688"/>
            <a:ext cx="1685925" cy="904875"/>
          </a:xfrm>
          <a:prstGeom prst="rect">
            <a:avLst/>
          </a:prstGeom>
        </p:spPr>
      </p:pic>
      <p:pic>
        <p:nvPicPr>
          <p:cNvPr id="6" name="Audio 5">
            <a:hlinkClick r:id="" action="ppaction://media"/>
            <a:extLst>
              <a:ext uri="{FF2B5EF4-FFF2-40B4-BE49-F238E27FC236}">
                <a16:creationId xmlns:a16="http://schemas.microsoft.com/office/drawing/2014/main" id="{75DCF145-D7C3-4762-98AA-52E298CDBE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43862337"/>
      </p:ext>
    </p:extLst>
  </p:cSld>
  <p:clrMapOvr>
    <a:masterClrMapping/>
  </p:clrMapOvr>
  <mc:AlternateContent xmlns:mc="http://schemas.openxmlformats.org/markup-compatibility/2006">
    <mc:Choice xmlns:p14="http://schemas.microsoft.com/office/powerpoint/2010/main" Requires="p14">
      <p:transition spd="slow" p14:dur="2000" advTm="45306"/>
    </mc:Choice>
    <mc:Fallback>
      <p:transition spd="slow" advTm="45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Efficient estimators</a:t>
            </a:r>
          </a:p>
        </p:txBody>
      </p:sp>
      <p:sp>
        <p:nvSpPr>
          <p:cNvPr id="3" name="Content Placeholder 2"/>
          <p:cNvSpPr>
            <a:spLocks noGrp="1"/>
          </p:cNvSpPr>
          <p:nvPr>
            <p:ph idx="1"/>
          </p:nvPr>
        </p:nvSpPr>
        <p:spPr/>
        <p:txBody>
          <a:bodyPr/>
          <a:lstStyle/>
          <a:p>
            <a:r>
              <a:rPr lang="en-US" dirty="0"/>
              <a:t>If </a:t>
            </a:r>
          </a:p>
          <a:p>
            <a:pPr lvl="1"/>
            <a:r>
              <a:rPr lang="en-US" dirty="0"/>
              <a:t>T</a:t>
            </a:r>
            <a:r>
              <a:rPr lang="en-US" baseline="-25000" dirty="0"/>
              <a:t>2 </a:t>
            </a:r>
            <a:r>
              <a:rPr lang="en-US" dirty="0"/>
              <a:t>is unbiased for τ(θ)</a:t>
            </a:r>
          </a:p>
          <a:p>
            <a:pPr lvl="1"/>
            <a:r>
              <a:rPr lang="en-US" dirty="0"/>
              <a:t>RE(T</a:t>
            </a:r>
            <a:r>
              <a:rPr lang="en-US" baseline="-25000" dirty="0"/>
              <a:t>1</a:t>
            </a:r>
            <a:r>
              <a:rPr lang="en-US" dirty="0"/>
              <a:t>, T</a:t>
            </a:r>
            <a:r>
              <a:rPr lang="en-US" baseline="-25000" dirty="0"/>
              <a:t>2</a:t>
            </a:r>
            <a:r>
              <a:rPr lang="en-US" dirty="0"/>
              <a:t>) ≤ 1 for all θ ∈ Ω for all unbiased T</a:t>
            </a:r>
            <a:r>
              <a:rPr lang="en-US" baseline="-25000" dirty="0"/>
              <a:t>1</a:t>
            </a:r>
            <a:r>
              <a:rPr lang="en-US" dirty="0"/>
              <a:t>.</a:t>
            </a:r>
          </a:p>
          <a:p>
            <a:r>
              <a:rPr lang="en-US" dirty="0"/>
              <a:t>Then T</a:t>
            </a:r>
            <a:r>
              <a:rPr lang="en-US" baseline="-25000" dirty="0"/>
              <a:t>2</a:t>
            </a:r>
            <a:r>
              <a:rPr lang="en-US" dirty="0"/>
              <a:t> is ‘efficient.’</a:t>
            </a:r>
          </a:p>
        </p:txBody>
      </p:sp>
      <p:pic>
        <p:nvPicPr>
          <p:cNvPr id="4" name="Audio 3">
            <a:hlinkClick r:id="" action="ppaction://media"/>
            <a:extLst>
              <a:ext uri="{FF2B5EF4-FFF2-40B4-BE49-F238E27FC236}">
                <a16:creationId xmlns:a16="http://schemas.microsoft.com/office/drawing/2014/main" id="{5A2897F0-93DB-4B9F-9D71-922A661FE6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16008829"/>
      </p:ext>
    </p:extLst>
  </p:cSld>
  <p:clrMapOvr>
    <a:masterClrMapping/>
  </p:clrMapOvr>
  <mc:AlternateContent xmlns:mc="http://schemas.openxmlformats.org/markup-compatibility/2006">
    <mc:Choice xmlns:p14="http://schemas.microsoft.com/office/powerpoint/2010/main" Requires="p14">
      <p:transition spd="slow" p14:dur="2000" advTm="46944"/>
    </mc:Choice>
    <mc:Fallback>
      <p:transition spd="slow" advTm="46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536</TotalTime>
  <Words>582</Words>
  <Application>Microsoft Office PowerPoint</Application>
  <PresentationFormat>Widescreen</PresentationFormat>
  <Paragraphs>59</Paragraphs>
  <Slides>13</Slides>
  <Notes>1</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Uniformly minimum variance unbiased estimator (UMVUE)</vt:lpstr>
      <vt:lpstr>Uniformly minimum variance unbiased estimator (UMVUE)</vt:lpstr>
      <vt:lpstr>How do I know if I have a UMVUE?</vt:lpstr>
      <vt:lpstr>Example 9.3.4</vt:lpstr>
      <vt:lpstr>PowerPoint Presentation</vt:lpstr>
      <vt:lpstr>So, how do you find a UMVUE?</vt:lpstr>
      <vt:lpstr>Theorem 9.3.1</vt:lpstr>
      <vt:lpstr>Relative efficiency of unbiased estimators</vt:lpstr>
      <vt:lpstr>Efficient estimators</vt:lpstr>
      <vt:lpstr>Efficiency of an unbiased estimator</vt:lpstr>
      <vt:lpstr>Asymptotic properties </vt:lpstr>
      <vt:lpstr>Relative efficiency of unbiased estimators</vt:lpstr>
      <vt:lpstr>End of Day 17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7</dc:title>
  <dc:creator>Ron Reeder</dc:creator>
  <cp:lastModifiedBy>Ron Reeder</cp:lastModifiedBy>
  <cp:revision>54</cp:revision>
  <dcterms:created xsi:type="dcterms:W3CDTF">2019-01-29T23:28:06Z</dcterms:created>
  <dcterms:modified xsi:type="dcterms:W3CDTF">2020-03-24T23:55:27Z</dcterms:modified>
</cp:coreProperties>
</file>