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300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57" r:id="rId17"/>
    <p:sldId id="277" r:id="rId18"/>
    <p:sldId id="278" r:id="rId19"/>
    <p:sldId id="276" r:id="rId20"/>
    <p:sldId id="279" r:id="rId21"/>
    <p:sldId id="280" r:id="rId22"/>
    <p:sldId id="281" r:id="rId23"/>
    <p:sldId id="301" r:id="rId24"/>
    <p:sldId id="302" r:id="rId25"/>
    <p:sldId id="271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82" r:id="rId36"/>
    <p:sldId id="294" r:id="rId37"/>
    <p:sldId id="295" r:id="rId38"/>
    <p:sldId id="296" r:id="rId39"/>
    <p:sldId id="297" r:id="rId40"/>
    <p:sldId id="298" r:id="rId41"/>
    <p:sldId id="293" r:id="rId42"/>
    <p:sldId id="29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02" autoAdjust="0"/>
  </p:normalViewPr>
  <p:slideViewPr>
    <p:cSldViewPr snapToGrid="0">
      <p:cViewPr varScale="1">
        <p:scale>
          <a:sx n="96" d="100"/>
          <a:sy n="96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D3F50-7630-40CE-942B-54FA7BF8AEE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B93A4-65AE-4E66-9A3B-347E5BA75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 of T, on average, are about theta.  Individual outcome, however, may be far from theta.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6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5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mean of a t-distribution?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</a:t>
            </a:r>
            <a:r>
              <a:rPr lang="en-US" baseline="0" dirty="0"/>
              <a:t> </a:t>
            </a:r>
            <a:r>
              <a:rPr lang="en-US" baseline="0" dirty="0" err="1"/>
              <a:t>xbar</a:t>
            </a:r>
            <a:r>
              <a:rPr lang="en-US" baseline="0" dirty="0"/>
              <a:t> and the sample variance are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9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(0.86, 4.40)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7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</a:t>
            </a:r>
            <a:r>
              <a:rPr lang="en-US" baseline="0"/>
              <a:t> a few.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0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2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Hint: use the MGF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1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when K = 1, it looks</a:t>
            </a:r>
            <a:r>
              <a:rPr lang="en-US" baseline="0" dirty="0"/>
              <a:t> like the exponential distribution—it is!</a:t>
            </a:r>
          </a:p>
          <a:p>
            <a:r>
              <a:rPr lang="en-US" baseline="0" dirty="0"/>
              <a:t>Note that a gamma random variable is always positive.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6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another special case of a gamma</a:t>
            </a:r>
            <a:r>
              <a:rPr lang="en-US" baseline="0" dirty="0"/>
              <a:t> distribution (when theta is 2).</a:t>
            </a:r>
          </a:p>
          <a:p>
            <a:r>
              <a:rPr lang="en-US" baseline="0" dirty="0"/>
              <a:t>Notice that when k is 2, it looks exponential—it 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X ~ χ2(2) and Y ~ χ2(5), then Y-X ~ χ2(3)?
https://www.polleverywhere.com/multiple_choice_polls/ql4lsuWhlMxzyPKvXlUpo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AE0CB-BAF8-4604-ACE3-12284968216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X ~ χ2(2) and Y ~ χ2(5), AND X and Y are INDEPENDENT, then Y-X ~ χ2(3)?
https://www.polleverywhere.com/multiple_choice_polls/Bz7VLl80R4bcUKLix0p8d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CB68A-FED9-4571-8472-04611679036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could scale properly so that each term in the sum is chi-squared,</a:t>
            </a:r>
            <a:r>
              <a:rPr lang="en-US" baseline="0" dirty="0"/>
              <a:t> but the terms are dependent so that their sum is not quite chi-squared.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prove this (if you wanted to):</a:t>
            </a:r>
          </a:p>
          <a:p>
            <a:pPr marL="228600" indent="-228600">
              <a:buAutoNum type="arabicParenR"/>
            </a:pPr>
            <a:r>
              <a:rPr lang="en-US" baseline="0" dirty="0"/>
              <a:t>Find the joint distribution of x bar and X1 – </a:t>
            </a:r>
            <a:r>
              <a:rPr lang="en-US" baseline="0" dirty="0" err="1"/>
              <a:t>xbar</a:t>
            </a:r>
            <a:r>
              <a:rPr lang="en-US" baseline="0" dirty="0"/>
              <a:t>.  You’ll see it is separable and therefore the product of two marginals. Alternatively, if you know that tow </a:t>
            </a:r>
            <a:r>
              <a:rPr lang="en-US" baseline="0" dirty="0" err="1"/>
              <a:t>normals</a:t>
            </a:r>
            <a:r>
              <a:rPr lang="en-US" baseline="0" dirty="0"/>
              <a:t> are independent </a:t>
            </a:r>
            <a:r>
              <a:rPr lang="en-US" baseline="0" dirty="0" err="1"/>
              <a:t>iff</a:t>
            </a:r>
            <a:r>
              <a:rPr lang="en-US" baseline="0" dirty="0"/>
              <a:t> they are uncorrelated, you can simply check that the covariance is zero.</a:t>
            </a:r>
          </a:p>
          <a:p>
            <a:pPr marL="228600" indent="-228600">
              <a:buAutoNum type="arabicParenR"/>
            </a:pPr>
            <a:r>
              <a:rPr lang="en-US" baseline="0" dirty="0"/>
              <a:t>Follows from 1.</a:t>
            </a:r>
          </a:p>
          <a:p>
            <a:pPr marL="228600" indent="-228600">
              <a:buAutoNum type="arabicParenR"/>
            </a:pPr>
            <a:r>
              <a:rPr lang="en-US" baseline="0" dirty="0"/>
              <a:t>Uses some algebra and moment generating functions (next slide)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3A4-65AE-4E66-9A3B-347E5BA752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6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1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1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3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9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7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21F13-5416-4A01-887A-6CF39B1A1ED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51EE-9107-44AE-B837-330C0A0CC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1" algn="l"/>
            <a:r>
              <a:rPr lang="en-US" dirty="0"/>
              <a:t>Chapter 6 – Functions of random variables</a:t>
            </a:r>
          </a:p>
          <a:p>
            <a:pPr lvl="1" algn="l"/>
            <a:r>
              <a:rPr lang="en-US" sz="2100" dirty="0"/>
              <a:t>Chapter 7 – Limiting distributions</a:t>
            </a:r>
          </a:p>
          <a:p>
            <a:pPr lvl="1" algn="l"/>
            <a:r>
              <a:rPr lang="en-US" sz="3000" b="1" dirty="0"/>
              <a:t>Chapter 8 – Statistics </a:t>
            </a:r>
          </a:p>
          <a:p>
            <a:pPr lvl="1" algn="l"/>
            <a:r>
              <a:rPr lang="en-US" dirty="0"/>
              <a:t>Chapter 9 – Point estimation</a:t>
            </a:r>
          </a:p>
          <a:p>
            <a:pPr lvl="1" algn="l"/>
            <a:r>
              <a:rPr lang="en-US" dirty="0"/>
              <a:t>Chapter 10 – Sufficiency and completeness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4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better estimator?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9669" y="1690688"/>
            <a:ext cx="7151717" cy="4255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4511" y="5946401"/>
            <a:ext cx="5451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0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~ </a:t>
            </a:r>
            <a:r>
              <a:rPr lang="en-US" dirty="0" err="1"/>
              <a:t>i.i.d</a:t>
            </a:r>
            <a:r>
              <a:rPr lang="en-US" dirty="0"/>
              <a:t>. BER(p).</a:t>
            </a:r>
          </a:p>
          <a:p>
            <a:r>
              <a:rPr lang="en-US" dirty="0"/>
              <a:t>Find an estimator for p and check if it is unbiased.</a:t>
            </a:r>
          </a:p>
          <a:p>
            <a:r>
              <a:rPr lang="en-US" dirty="0"/>
              <a:t>What happens to the variance of the estimator as n increases?</a:t>
            </a:r>
          </a:p>
        </p:txBody>
      </p:sp>
    </p:spTree>
    <p:extLst>
      <p:ext uri="{BB962C8B-B14F-4D97-AF65-F5344CB8AC3E}">
        <p14:creationId xmlns:p14="http://schemas.microsoft.com/office/powerpoint/2010/main" val="364438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8.2.2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</a:p>
          <a:p>
            <a:pPr lvl="1"/>
            <a:r>
              <a:rPr lang="en-US" dirty="0"/>
              <a:t>The population has finite mean and variance,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/>
              <a:t>The sample variance is unbiased for the population variance.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Prove it.</a:t>
            </a:r>
          </a:p>
        </p:txBody>
      </p:sp>
    </p:spTree>
    <p:extLst>
      <p:ext uri="{BB962C8B-B14F-4D97-AF65-F5344CB8AC3E}">
        <p14:creationId xmlns:p14="http://schemas.microsoft.com/office/powerpoint/2010/main" val="235206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just a fancy name for the distribution of a statistic.</a:t>
            </a:r>
          </a:p>
        </p:txBody>
      </p:sp>
    </p:spTree>
    <p:extLst>
      <p:ext uri="{BB962C8B-B14F-4D97-AF65-F5344CB8AC3E}">
        <p14:creationId xmlns:p14="http://schemas.microsoft.com/office/powerpoint/2010/main" val="591891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sampling distribution of the sample mean from a normally distributed population.</a:t>
            </a:r>
          </a:p>
          <a:p>
            <a:r>
              <a:rPr lang="en-US" dirty="0"/>
              <a:t>Hint: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33" y="2777637"/>
            <a:ext cx="4149577" cy="4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8.3.1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040" y="1877080"/>
            <a:ext cx="6601995" cy="16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3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Day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Homework:</a:t>
            </a:r>
          </a:p>
          <a:p>
            <a:pPr lvl="1"/>
            <a:r>
              <a:rPr lang="en-US" dirty="0"/>
              <a:t>8.1 </a:t>
            </a:r>
          </a:p>
          <a:p>
            <a:pPr lvl="1"/>
            <a:r>
              <a:rPr lang="en-US" dirty="0"/>
              <a:t>8.2 </a:t>
            </a:r>
          </a:p>
          <a:p>
            <a:pPr lvl="1"/>
            <a:r>
              <a:rPr lang="en-US" dirty="0"/>
              <a:t>8.3 </a:t>
            </a:r>
          </a:p>
          <a:p>
            <a:pPr lvl="1"/>
            <a:r>
              <a:rPr lang="en-US" dirty="0"/>
              <a:t>8.4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4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6010" y="1690688"/>
            <a:ext cx="586112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845" y="2015269"/>
            <a:ext cx="1990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Chi-squared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993" y="1781663"/>
            <a:ext cx="6998151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628" y="2157900"/>
            <a:ext cx="2609850" cy="69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176E3E-4D9A-4BC9-B438-3A8B132BE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602" y="181389"/>
            <a:ext cx="1990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61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8.3.3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Prove it using the moment generating function for a GAM(θ, k) distribution, (1-θt)</a:t>
            </a:r>
            <a:r>
              <a:rPr lang="en-US" baseline="30000" dirty="0"/>
              <a:t>-k</a:t>
            </a:r>
          </a:p>
          <a:p>
            <a:r>
              <a:rPr lang="en-US" dirty="0"/>
              <a:t>Note that the MGF for a χ</a:t>
            </a:r>
            <a:r>
              <a:rPr lang="en-US" baseline="30000" dirty="0"/>
              <a:t>2</a:t>
            </a:r>
            <a:r>
              <a:rPr lang="en-US" dirty="0"/>
              <a:t>(n) is (1-2t)</a:t>
            </a:r>
            <a:r>
              <a:rPr lang="en-US" baseline="30000" dirty="0"/>
              <a:t>-0.5n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7" y="1816473"/>
            <a:ext cx="8773364" cy="96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statistic?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445" y="1690688"/>
            <a:ext cx="7248525" cy="41529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38200" y="1820008"/>
            <a:ext cx="7074877" cy="39301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90246" y="1890346"/>
            <a:ext cx="6822831" cy="37191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46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8.3.3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73" y="1690688"/>
            <a:ext cx="9971169" cy="39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4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8.3.4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 of independent χ</a:t>
            </a:r>
            <a:r>
              <a:rPr lang="en-US" baseline="30000" dirty="0"/>
              <a:t>2</a:t>
            </a:r>
            <a:r>
              <a:rPr lang="en-US" dirty="0"/>
              <a:t> random variables is χ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Prove it!</a:t>
            </a:r>
          </a:p>
          <a:p>
            <a:r>
              <a:rPr lang="en-US" dirty="0"/>
              <a:t>Note that the MGF for a χ</a:t>
            </a:r>
            <a:r>
              <a:rPr lang="en-US" baseline="30000" dirty="0"/>
              <a:t>2</a:t>
            </a:r>
            <a:r>
              <a:rPr lang="en-US" dirty="0"/>
              <a:t>(n) is (1-2t)</a:t>
            </a:r>
            <a:r>
              <a:rPr lang="en-US" baseline="30000" dirty="0"/>
              <a:t>-0.5n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88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8.3.5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Prove this by finding the MGF for Z</a:t>
            </a:r>
            <a:r>
              <a:rPr lang="en-US" baseline="30000" dirty="0"/>
              <a:t>2</a:t>
            </a:r>
            <a:r>
              <a:rPr lang="en-US" dirty="0"/>
              <a:t>; it’s the MGF of a χ</a:t>
            </a:r>
            <a:r>
              <a:rPr lang="en-US" baseline="30000" dirty="0"/>
              <a:t>2</a:t>
            </a:r>
            <a:r>
              <a:rPr lang="en-US" dirty="0"/>
              <a:t>(1).</a:t>
            </a:r>
          </a:p>
          <a:p>
            <a:r>
              <a:rPr lang="en-US" dirty="0"/>
              <a:t>Note that the MGF for a normal </a:t>
            </a:r>
            <a:r>
              <a:rPr lang="en-US" dirty="0" err="1"/>
              <a:t>r.v.</a:t>
            </a:r>
            <a:r>
              <a:rPr lang="en-US" dirty="0"/>
              <a:t> is </a:t>
            </a:r>
          </a:p>
          <a:p>
            <a:r>
              <a:rPr lang="en-US" dirty="0"/>
              <a:t>Note that the MGF for a χ</a:t>
            </a:r>
            <a:r>
              <a:rPr lang="en-US" baseline="30000" dirty="0"/>
              <a:t>2</a:t>
            </a:r>
            <a:r>
              <a:rPr lang="en-US" dirty="0"/>
              <a:t>(n) is (1-2t)</a:t>
            </a:r>
            <a:r>
              <a:rPr lang="en-US" baseline="30000" dirty="0"/>
              <a:t>-0.5n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354882" cy="1306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D58023-C00C-48F7-8E2D-88746BA0D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577" y="4851502"/>
            <a:ext cx="2800741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2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9846E-8252-4646-8780-465E1E6231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4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70AB4-2D59-44D4-9567-008BAF882FC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73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Day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Homework:</a:t>
            </a:r>
          </a:p>
          <a:p>
            <a:pPr lvl="1"/>
            <a:r>
              <a:rPr lang="en-US" dirty="0"/>
              <a:t>8.5</a:t>
            </a:r>
          </a:p>
          <a:p>
            <a:pPr lvl="1"/>
            <a:r>
              <a:rPr lang="en-US" dirty="0"/>
              <a:t>8.8</a:t>
            </a:r>
          </a:p>
          <a:p>
            <a:pPr lvl="1"/>
            <a:r>
              <a:rPr lang="en-US" dirty="0"/>
              <a:t>8.9</a:t>
            </a:r>
          </a:p>
          <a:p>
            <a:pPr lvl="1"/>
            <a:r>
              <a:rPr lang="en-US" dirty="0"/>
              <a:t>8.10</a:t>
            </a:r>
          </a:p>
          <a:p>
            <a:pPr lvl="1"/>
            <a:r>
              <a:rPr lang="en-US" dirty="0"/>
              <a:t>8.12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17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Corollary 8.3.2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the square of a standard normal is χ</a:t>
            </a:r>
            <a:r>
              <a:rPr lang="en-US" baseline="30000" dirty="0"/>
              <a:t>2</a:t>
            </a:r>
            <a:r>
              <a:rPr lang="en-US" dirty="0"/>
              <a:t>(1).</a:t>
            </a:r>
          </a:p>
          <a:p>
            <a:r>
              <a:rPr lang="en-US" dirty="0"/>
              <a:t>It follows that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73" y="4493631"/>
            <a:ext cx="4204827" cy="1403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173" y="2865123"/>
            <a:ext cx="4421485" cy="1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24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distribution does the sample variance have?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the previous corollary be used?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460" y="3579735"/>
            <a:ext cx="49149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5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8.3.6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0881" y="1825625"/>
            <a:ext cx="103902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9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912245"/>
            <a:ext cx="6970701" cy="1224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509809"/>
            <a:ext cx="6651549" cy="1080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87" y="4955611"/>
            <a:ext cx="7052849" cy="15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8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 statistic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statistic is a function of a random sample</a:t>
            </a:r>
          </a:p>
          <a:p>
            <a:r>
              <a:rPr lang="en-US" dirty="0"/>
              <a:t>In other words, it is a random variable whose outcome is completely determined by the outcome of the random sample.</a:t>
            </a:r>
          </a:p>
        </p:txBody>
      </p:sp>
    </p:spTree>
    <p:extLst>
      <p:ext uri="{BB962C8B-B14F-4D97-AF65-F5344CB8AC3E}">
        <p14:creationId xmlns:p14="http://schemas.microsoft.com/office/powerpoint/2010/main" val="2452564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population ~ N(60, 36).</a:t>
            </a:r>
          </a:p>
          <a:p>
            <a:r>
              <a:rPr lang="en-US" dirty="0"/>
              <a:t>Suppose that we will get a sample of size 25.</a:t>
            </a:r>
          </a:p>
          <a:p>
            <a:r>
              <a:rPr lang="en-US" dirty="0"/>
              <a:t>We will consider the claim valid, unless that outcome of the sample variance is more than 54.6.</a:t>
            </a:r>
          </a:p>
          <a:p>
            <a:r>
              <a:rPr lang="en-US" dirty="0"/>
              <a:t>If the claim really is valid, what is the probability that we will falsely conclude that we have been lied to?</a:t>
            </a:r>
          </a:p>
        </p:txBody>
      </p:sp>
    </p:spTree>
    <p:extLst>
      <p:ext uri="{BB962C8B-B14F-4D97-AF65-F5344CB8AC3E}">
        <p14:creationId xmlns:p14="http://schemas.microsoft.com/office/powerpoint/2010/main" val="1827229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inferences about 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sample mean is an estimator for μ</a:t>
            </a:r>
          </a:p>
          <a:p>
            <a:r>
              <a:rPr lang="en-US" dirty="0"/>
              <a:t>But, since we don’t know σ</a:t>
            </a:r>
            <a:r>
              <a:rPr lang="en-US" baseline="30000" dirty="0"/>
              <a:t>2</a:t>
            </a:r>
            <a:r>
              <a:rPr lang="en-US" dirty="0"/>
              <a:t>, we don’t know the distribution of the sample mean.</a:t>
            </a:r>
          </a:p>
          <a:p>
            <a:r>
              <a:rPr lang="en-US" dirty="0"/>
              <a:t>This will prevent us from making inferences about μ.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65614"/>
            <a:ext cx="97536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49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102" y="1690688"/>
            <a:ext cx="8743950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42" y="2393640"/>
            <a:ext cx="6150077" cy="42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26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8.4.3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083" y="2143612"/>
            <a:ext cx="84867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15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8999" y="1913014"/>
            <a:ext cx="3409950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2452687"/>
            <a:ext cx="20955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52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Day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Homework:</a:t>
            </a:r>
          </a:p>
          <a:p>
            <a:pPr lvl="1"/>
            <a:r>
              <a:rPr lang="en-US" dirty="0"/>
              <a:t>8.13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24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6318"/>
            <a:ext cx="10515600" cy="3551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64" y="2261572"/>
            <a:ext cx="5077227" cy="40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59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X ~ F(3,5)</a:t>
            </a:r>
          </a:p>
          <a:p>
            <a:r>
              <a:rPr lang="en-US" dirty="0"/>
              <a:t>Then what is the distribution of 1/X?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974" y="4264025"/>
            <a:ext cx="3819986" cy="18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63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the 5</a:t>
            </a:r>
            <a:r>
              <a:rPr lang="en-US" baseline="30000" dirty="0"/>
              <a:t>th</a:t>
            </a:r>
            <a:r>
              <a:rPr lang="en-US" dirty="0"/>
              <a:t> percentile of F(3,7) and the 95</a:t>
            </a:r>
            <a:r>
              <a:rPr lang="en-US" baseline="30000" dirty="0"/>
              <a:t>th</a:t>
            </a:r>
            <a:r>
              <a:rPr lang="en-US" dirty="0"/>
              <a:t> percentile of F(7,3)?</a:t>
            </a:r>
          </a:p>
          <a:p>
            <a:r>
              <a:rPr lang="en-US" dirty="0"/>
              <a:t>1/f</a:t>
            </a:r>
            <a:r>
              <a:rPr lang="en-US" baseline="-25000" dirty="0"/>
              <a:t>0.05</a:t>
            </a:r>
            <a:r>
              <a:rPr lang="en-US" dirty="0"/>
              <a:t>(3,7) = f</a:t>
            </a:r>
            <a:r>
              <a:rPr lang="en-US" baseline="-25000" dirty="0"/>
              <a:t>0.95</a:t>
            </a:r>
            <a:r>
              <a:rPr lang="en-US" dirty="0"/>
              <a:t>(7,3)</a:t>
            </a:r>
          </a:p>
        </p:txBody>
      </p:sp>
    </p:spTree>
    <p:extLst>
      <p:ext uri="{BB962C8B-B14F-4D97-AF65-F5344CB8AC3E}">
        <p14:creationId xmlns:p14="http://schemas.microsoft.com/office/powerpoint/2010/main" val="37738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plausible values of σ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/σ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X</a:t>
            </a:r>
            <a:r>
              <a:rPr lang="en-US" baseline="-25000" dirty="0"/>
              <a:t>16</a:t>
            </a:r>
            <a:r>
              <a:rPr lang="en-US" dirty="0"/>
              <a:t> ~ </a:t>
            </a:r>
            <a:r>
              <a:rPr lang="en-US" dirty="0" err="1"/>
              <a:t>i.i.d</a:t>
            </a:r>
            <a:r>
              <a:rPr lang="en-US" dirty="0"/>
              <a:t>. N(μ</a:t>
            </a:r>
            <a:r>
              <a:rPr lang="en-US" baseline="-25000" dirty="0"/>
              <a:t>1</a:t>
            </a:r>
            <a:r>
              <a:rPr lang="en-US" dirty="0"/>
              <a:t>, σ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2</a:t>
            </a:r>
            <a:r>
              <a:rPr lang="en-US" dirty="0"/>
              <a:t>, …, Y</a:t>
            </a:r>
            <a:r>
              <a:rPr lang="en-US" baseline="-25000" dirty="0"/>
              <a:t>21</a:t>
            </a:r>
            <a:r>
              <a:rPr lang="en-US" dirty="0"/>
              <a:t> ~ </a:t>
            </a:r>
            <a:r>
              <a:rPr lang="en-US" dirty="0" err="1"/>
              <a:t>i.i.d</a:t>
            </a:r>
            <a:r>
              <a:rPr lang="en-US" dirty="0"/>
              <a:t>. N(μ</a:t>
            </a:r>
            <a:r>
              <a:rPr lang="en-US" baseline="-25000" dirty="0"/>
              <a:t>2</a:t>
            </a:r>
            <a:r>
              <a:rPr lang="en-US" dirty="0"/>
              <a:t>, σ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Assume samples are independent.</a:t>
            </a:r>
          </a:p>
          <a:p>
            <a:r>
              <a:rPr lang="en-US" dirty="0"/>
              <a:t>Suppose we want to estimate σ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/σ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Note that f</a:t>
            </a:r>
            <a:r>
              <a:rPr lang="en-US" baseline="-25000" dirty="0"/>
              <a:t>0.05</a:t>
            </a:r>
            <a:r>
              <a:rPr lang="en-US" dirty="0"/>
              <a:t>(15,20) = 0.43 and f</a:t>
            </a:r>
            <a:r>
              <a:rPr lang="en-US" baseline="-25000" dirty="0"/>
              <a:t>0.95</a:t>
            </a:r>
            <a:r>
              <a:rPr lang="en-US" dirty="0"/>
              <a:t>(15,20) = 2.2.</a:t>
            </a:r>
          </a:p>
          <a:p>
            <a:r>
              <a:rPr lang="en-US" dirty="0"/>
              <a:t>Suppose s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= 2 and s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 = 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0381-E856-47F8-8FBD-90EADB7F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statistical inference?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2A794-A9EC-49A1-9149-28C2E4703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like we should know since it’s the title of this class.</a:t>
            </a:r>
          </a:p>
        </p:txBody>
      </p:sp>
    </p:spTree>
    <p:extLst>
      <p:ext uri="{BB962C8B-B14F-4D97-AF65-F5344CB8AC3E}">
        <p14:creationId xmlns:p14="http://schemas.microsoft.com/office/powerpoint/2010/main" val="3129861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σ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/σ</a:t>
            </a:r>
            <a:r>
              <a:rPr lang="en-US" baseline="-25000" dirty="0"/>
              <a:t>1</a:t>
            </a:r>
            <a:r>
              <a:rPr lang="en-US" baseline="30000" dirty="0"/>
              <a:t>2 </a:t>
            </a:r>
            <a:r>
              <a:rPr lang="en-US" dirty="0"/>
              <a:t>=1, i.e. equal variances?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X</a:t>
            </a:r>
            <a:r>
              <a:rPr lang="en-US" baseline="-25000" dirty="0"/>
              <a:t>16</a:t>
            </a:r>
            <a:r>
              <a:rPr lang="en-US" dirty="0"/>
              <a:t> ~ </a:t>
            </a:r>
            <a:r>
              <a:rPr lang="en-US" dirty="0" err="1"/>
              <a:t>i.i.d</a:t>
            </a:r>
            <a:r>
              <a:rPr lang="en-US" dirty="0"/>
              <a:t>. N(μ</a:t>
            </a:r>
            <a:r>
              <a:rPr lang="en-US" baseline="-25000" dirty="0"/>
              <a:t>1</a:t>
            </a:r>
            <a:r>
              <a:rPr lang="en-US" dirty="0"/>
              <a:t>, σ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2</a:t>
            </a:r>
            <a:r>
              <a:rPr lang="en-US" dirty="0"/>
              <a:t>, …, Y</a:t>
            </a:r>
            <a:r>
              <a:rPr lang="en-US" baseline="-25000" dirty="0"/>
              <a:t>21</a:t>
            </a:r>
            <a:r>
              <a:rPr lang="en-US" dirty="0"/>
              <a:t> ~ </a:t>
            </a:r>
            <a:r>
              <a:rPr lang="en-US" dirty="0" err="1"/>
              <a:t>i.i.d</a:t>
            </a:r>
            <a:r>
              <a:rPr lang="en-US" dirty="0"/>
              <a:t>. N(μ</a:t>
            </a:r>
            <a:r>
              <a:rPr lang="en-US" baseline="-25000" dirty="0"/>
              <a:t>2</a:t>
            </a:r>
            <a:r>
              <a:rPr lang="en-US" dirty="0"/>
              <a:t>, σ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Assume samples are independent.</a:t>
            </a:r>
          </a:p>
          <a:p>
            <a:r>
              <a:rPr lang="en-US" dirty="0"/>
              <a:t>Suppose we want to estimate σ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/σ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Note that f</a:t>
            </a:r>
            <a:r>
              <a:rPr lang="en-US" baseline="-25000" dirty="0"/>
              <a:t>0.05</a:t>
            </a:r>
            <a:r>
              <a:rPr lang="en-US" dirty="0"/>
              <a:t>(15,20) = 0.43 and f</a:t>
            </a:r>
            <a:r>
              <a:rPr lang="en-US" baseline="-25000" dirty="0"/>
              <a:t>0.95</a:t>
            </a:r>
            <a:r>
              <a:rPr lang="en-US" dirty="0"/>
              <a:t>(15,20) = 2.2.</a:t>
            </a:r>
          </a:p>
          <a:p>
            <a:r>
              <a:rPr lang="en-US" dirty="0"/>
              <a:t>Suppose s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= 2 and s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 = 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26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Day 13 (look at #15 on next slide)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8.15 This is one of my favorites!</a:t>
            </a:r>
          </a:p>
          <a:p>
            <a:pPr lvl="1"/>
            <a:r>
              <a:rPr lang="en-US" dirty="0"/>
              <a:t>8.16</a:t>
            </a:r>
          </a:p>
          <a:p>
            <a:pPr lvl="1"/>
            <a:r>
              <a:rPr lang="en-US" dirty="0"/>
              <a:t>8.17</a:t>
            </a:r>
          </a:p>
          <a:p>
            <a:pPr lvl="1"/>
            <a:r>
              <a:rPr lang="en-US" dirty="0"/>
              <a:t>8.18</a:t>
            </a:r>
          </a:p>
          <a:p>
            <a:pPr lvl="1"/>
            <a:r>
              <a:rPr lang="en-US" dirty="0"/>
              <a:t>8.24</a:t>
            </a:r>
          </a:p>
          <a:p>
            <a:pPr lvl="1"/>
            <a:r>
              <a:rPr lang="en-US" dirty="0"/>
              <a:t>8.26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5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8865" y="61170"/>
            <a:ext cx="8347587" cy="67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5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mean</a:t>
            </a:r>
          </a:p>
          <a:p>
            <a:r>
              <a:rPr lang="en-US" dirty="0"/>
              <a:t>Sample variance</a:t>
            </a:r>
          </a:p>
          <a:p>
            <a:r>
              <a:rPr lang="en-US" dirty="0"/>
              <a:t>Sample standard deviation</a:t>
            </a:r>
          </a:p>
          <a:p>
            <a:r>
              <a:rPr lang="en-US" dirty="0"/>
              <a:t>Sample median</a:t>
            </a:r>
          </a:p>
          <a:p>
            <a:r>
              <a:rPr lang="en-US" dirty="0"/>
              <a:t>Order statistics</a:t>
            </a:r>
          </a:p>
        </p:txBody>
      </p:sp>
    </p:spTree>
    <p:extLst>
      <p:ext uri="{BB962C8B-B14F-4D97-AF65-F5344CB8AC3E}">
        <p14:creationId xmlns:p14="http://schemas.microsoft.com/office/powerpoint/2010/main" val="75107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8.2.1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expected value of the sample mean is the population mean.</a:t>
            </a:r>
          </a:p>
          <a:p>
            <a:r>
              <a:rPr lang="en-US" dirty="0"/>
              <a:t>The variance of the sample mean is σ</a:t>
            </a:r>
            <a:r>
              <a:rPr lang="en-US" baseline="30000" dirty="0"/>
              <a:t>2</a:t>
            </a:r>
            <a:r>
              <a:rPr lang="en-US" dirty="0"/>
              <a:t>/n.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Prove these statements.</a:t>
            </a:r>
          </a:p>
        </p:txBody>
      </p:sp>
    </p:spTree>
    <p:extLst>
      <p:ext uri="{BB962C8B-B14F-4D97-AF65-F5344CB8AC3E}">
        <p14:creationId xmlns:p14="http://schemas.microsoft.com/office/powerpoint/2010/main" val="409852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statistic, T, is unbiased for a parameter, θ, if E(T) = θ.</a:t>
            </a:r>
          </a:p>
          <a:p>
            <a:endParaRPr lang="en-US" dirty="0"/>
          </a:p>
          <a:p>
            <a:r>
              <a:rPr lang="en-US" dirty="0"/>
              <a:t>Apply this terminology to the previous theorem.</a:t>
            </a:r>
          </a:p>
          <a:p>
            <a:pPr lvl="1"/>
            <a:r>
              <a:rPr lang="en-US" dirty="0"/>
              <a:t>The expected value of the sample mean is the population mean.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6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 about unbiased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distribution of the statistic is centered around the parameter.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12" y="2791923"/>
            <a:ext cx="2924175" cy="204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4706" y="4839798"/>
            <a:ext cx="54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θ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26015" y="3050931"/>
            <a:ext cx="6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000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statistic that is used to estimate the value of a parameter is called an </a:t>
            </a:r>
            <a:r>
              <a:rPr lang="en-US" b="1" dirty="0"/>
              <a:t>estimator</a:t>
            </a:r>
            <a:r>
              <a:rPr lang="en-US" dirty="0"/>
              <a:t>.</a:t>
            </a:r>
          </a:p>
          <a:p>
            <a:r>
              <a:rPr lang="en-US" dirty="0"/>
              <a:t>The outcome of the estimator is called an </a:t>
            </a:r>
            <a:r>
              <a:rPr lang="en-US" b="1" dirty="0"/>
              <a:t>estimate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279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5206baf-c092-454a-975d-6a39a8fa5f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a2f80e1-8a3c-4c1b-84e1-9e49b9fff69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1174</Words>
  <Application>Microsoft Office PowerPoint</Application>
  <PresentationFormat>Widescreen</PresentationFormat>
  <Paragraphs>178</Paragraphs>
  <Slides>42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Chapter 8</vt:lpstr>
      <vt:lpstr>What is a statistic?</vt:lpstr>
      <vt:lpstr>Definition of a statistic</vt:lpstr>
      <vt:lpstr>So what is statistical inference?</vt:lpstr>
      <vt:lpstr>Examples of statistics</vt:lpstr>
      <vt:lpstr>Theorem 8.2.1</vt:lpstr>
      <vt:lpstr>Unbiased statistics</vt:lpstr>
      <vt:lpstr>Some intuition about unbiased statistics</vt:lpstr>
      <vt:lpstr>Estimators</vt:lpstr>
      <vt:lpstr>Which is the better estimator?</vt:lpstr>
      <vt:lpstr>Example 8.2.2</vt:lpstr>
      <vt:lpstr>Theorem 8.2.2</vt:lpstr>
      <vt:lpstr>Sampling distribution</vt:lpstr>
      <vt:lpstr>Example</vt:lpstr>
      <vt:lpstr>Example 8.3.1</vt:lpstr>
      <vt:lpstr>End of Day 10</vt:lpstr>
      <vt:lpstr>Gamma distribution</vt:lpstr>
      <vt:lpstr>Chi-squared distribution</vt:lpstr>
      <vt:lpstr>Theorem 8.3.3</vt:lpstr>
      <vt:lpstr>Example 8.3.3</vt:lpstr>
      <vt:lpstr>Theorem 8.3.4</vt:lpstr>
      <vt:lpstr>Theorem 8.3.5</vt:lpstr>
      <vt:lpstr>PowerPoint Presentation</vt:lpstr>
      <vt:lpstr>PowerPoint Presentation</vt:lpstr>
      <vt:lpstr>End of Day 11</vt:lpstr>
      <vt:lpstr>Corollary 8.3.2</vt:lpstr>
      <vt:lpstr>What distribution does the sample variance have?</vt:lpstr>
      <vt:lpstr>Theorem 8.3.6</vt:lpstr>
      <vt:lpstr>PowerPoint Presentation</vt:lpstr>
      <vt:lpstr>Example: hypothesis testing</vt:lpstr>
      <vt:lpstr>Making inferences about μ</vt:lpstr>
      <vt:lpstr>T distribution</vt:lpstr>
      <vt:lpstr>Theorem 8.4.3</vt:lpstr>
      <vt:lpstr>Proof</vt:lpstr>
      <vt:lpstr>End of Day 12</vt:lpstr>
      <vt:lpstr>PowerPoint Presentation</vt:lpstr>
      <vt:lpstr>Example</vt:lpstr>
      <vt:lpstr>Example</vt:lpstr>
      <vt:lpstr>What are the plausible values of σ22/σ12?</vt:lpstr>
      <vt:lpstr>Is σ22/σ12 =1, i.e. equal variances?</vt:lpstr>
      <vt:lpstr>End of Day 13 (look at #15 on next slide)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Ron Reeder</dc:creator>
  <cp:lastModifiedBy>Ron Reeder</cp:lastModifiedBy>
  <cp:revision>50</cp:revision>
  <dcterms:created xsi:type="dcterms:W3CDTF">2019-01-29T23:27:35Z</dcterms:created>
  <dcterms:modified xsi:type="dcterms:W3CDTF">2022-02-10T22:35:00Z</dcterms:modified>
</cp:coreProperties>
</file>