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70" r:id="rId6"/>
    <p:sldId id="260" r:id="rId7"/>
    <p:sldId id="265" r:id="rId8"/>
    <p:sldId id="261" r:id="rId9"/>
    <p:sldId id="262" r:id="rId10"/>
    <p:sldId id="263" r:id="rId11"/>
    <p:sldId id="266" r:id="rId12"/>
    <p:sldId id="267" r:id="rId13"/>
    <p:sldId id="268" r:id="rId14"/>
    <p:sldId id="275" r:id="rId15"/>
    <p:sldId id="294" r:id="rId16"/>
    <p:sldId id="295" r:id="rId17"/>
    <p:sldId id="296" r:id="rId18"/>
    <p:sldId id="297" r:id="rId19"/>
    <p:sldId id="293" r:id="rId20"/>
    <p:sldId id="299" r:id="rId21"/>
    <p:sldId id="300" r:id="rId22"/>
    <p:sldId id="269" r:id="rId23"/>
    <p:sldId id="272" r:id="rId24"/>
    <p:sldId id="271" r:id="rId25"/>
    <p:sldId id="273" r:id="rId26"/>
    <p:sldId id="274" r:id="rId27"/>
    <p:sldId id="301" r:id="rId28"/>
    <p:sldId id="276" r:id="rId29"/>
    <p:sldId id="277" r:id="rId30"/>
    <p:sldId id="278" r:id="rId31"/>
    <p:sldId id="279" r:id="rId32"/>
    <p:sldId id="305" r:id="rId33"/>
    <p:sldId id="302" r:id="rId34"/>
    <p:sldId id="280" r:id="rId35"/>
    <p:sldId id="281" r:id="rId36"/>
    <p:sldId id="304" r:id="rId37"/>
    <p:sldId id="291" r:id="rId38"/>
    <p:sldId id="282" r:id="rId39"/>
    <p:sldId id="283" r:id="rId40"/>
    <p:sldId id="284" r:id="rId41"/>
    <p:sldId id="285" r:id="rId42"/>
    <p:sldId id="286" r:id="rId43"/>
    <p:sldId id="287" r:id="rId44"/>
    <p:sldId id="288" r:id="rId45"/>
    <p:sldId id="289" r:id="rId46"/>
    <p:sldId id="290" r:id="rId47"/>
    <p:sldId id="29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84" autoAdjust="0"/>
  </p:normalViewPr>
  <p:slideViewPr>
    <p:cSldViewPr snapToGrid="0">
      <p:cViewPr varScale="1">
        <p:scale>
          <a:sx n="84" d="100"/>
          <a:sy n="84"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E442E-B778-487C-8A2E-F17DB20202B8}" type="datetimeFigureOut">
              <a:rPr lang="en-US" smtClean="0"/>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C5D62-8A48-48C1-BFA0-EABA6653CF0D}" type="slidenum">
              <a:rPr lang="en-US" smtClean="0"/>
              <a:t>‹#›</a:t>
            </a:fld>
            <a:endParaRPr lang="en-US"/>
          </a:p>
        </p:txBody>
      </p:sp>
    </p:spTree>
    <p:extLst>
      <p:ext uri="{BB962C8B-B14F-4D97-AF65-F5344CB8AC3E}">
        <p14:creationId xmlns:p14="http://schemas.microsoft.com/office/powerpoint/2010/main" val="385650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are continuous except at points of positive probability.  Then, note that the cdf is defined as the probability that the </a:t>
            </a:r>
            <a:r>
              <a:rPr lang="en-US" baseline="0" dirty="0" err="1"/>
              <a:t>r.v</a:t>
            </a:r>
            <a:r>
              <a:rPr lang="en-US" baseline="0" dirty="0"/>
              <a:t>. is less than **or equal to** an argument.  Thus at the point of positive probability, the cdf has already jumped up.  Thus it is right continuous.</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5</a:t>
            </a:fld>
            <a:endParaRPr lang="en-US"/>
          </a:p>
        </p:txBody>
      </p:sp>
    </p:spTree>
    <p:extLst>
      <p:ext uri="{BB962C8B-B14F-4D97-AF65-F5344CB8AC3E}">
        <p14:creationId xmlns:p14="http://schemas.microsoft.com/office/powerpoint/2010/main" val="174537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comparison of distributions,</a:t>
            </a:r>
            <a:r>
              <a:rPr lang="en-US" baseline="0" dirty="0"/>
              <a:t> all shifted and scaled to be standardized.  The uniform is closer to normal than the exponential.</a:t>
            </a:r>
            <a:endParaRPr lang="en-US" dirty="0"/>
          </a:p>
          <a:p>
            <a:endParaRPr lang="en-US" dirty="0"/>
          </a:p>
          <a:p>
            <a:r>
              <a:rPr lang="en-US" dirty="0"/>
              <a:t>x=</a:t>
            </a:r>
            <a:r>
              <a:rPr lang="en-US" dirty="0" err="1"/>
              <a:t>seq</a:t>
            </a:r>
            <a:r>
              <a:rPr lang="en-US" dirty="0"/>
              <a:t>(from= -4, to=4, by = 0.01)</a:t>
            </a:r>
          </a:p>
          <a:p>
            <a:r>
              <a:rPr lang="en-US" dirty="0"/>
              <a:t>plot(</a:t>
            </a:r>
            <a:r>
              <a:rPr lang="en-US" dirty="0" err="1"/>
              <a:t>x,punif</a:t>
            </a:r>
            <a:r>
              <a:rPr lang="en-US" dirty="0"/>
              <a:t>(x, min=-</a:t>
            </a:r>
            <a:r>
              <a:rPr lang="en-US" dirty="0" err="1"/>
              <a:t>sqrt</a:t>
            </a:r>
            <a:r>
              <a:rPr lang="en-US" dirty="0"/>
              <a:t>(12)/2, max=</a:t>
            </a:r>
            <a:r>
              <a:rPr lang="en-US" dirty="0" err="1"/>
              <a:t>sqrt</a:t>
            </a:r>
            <a:r>
              <a:rPr lang="en-US" dirty="0"/>
              <a:t>(12)/2), type = 'l')</a:t>
            </a:r>
          </a:p>
          <a:p>
            <a:r>
              <a:rPr lang="en-US" dirty="0"/>
              <a:t>lines(x, </a:t>
            </a:r>
            <a:r>
              <a:rPr lang="en-US" dirty="0" err="1"/>
              <a:t>pnorm</a:t>
            </a:r>
            <a:r>
              <a:rPr lang="en-US" dirty="0"/>
              <a:t>(x))</a:t>
            </a:r>
          </a:p>
          <a:p>
            <a:endParaRPr lang="en-US" dirty="0"/>
          </a:p>
          <a:p>
            <a:r>
              <a:rPr lang="en-US" dirty="0"/>
              <a:t>plot(x, </a:t>
            </a:r>
            <a:r>
              <a:rPr lang="en-US" dirty="0" err="1"/>
              <a:t>pnorm</a:t>
            </a:r>
            <a:r>
              <a:rPr lang="en-US" dirty="0"/>
              <a:t>(x), type = 'l')</a:t>
            </a:r>
          </a:p>
          <a:p>
            <a:r>
              <a:rPr lang="en-US" dirty="0"/>
              <a:t>lines(x, </a:t>
            </a:r>
            <a:r>
              <a:rPr lang="en-US" dirty="0" err="1"/>
              <a:t>pexp</a:t>
            </a:r>
            <a:r>
              <a:rPr lang="en-US" dirty="0"/>
              <a:t>(x+1))</a:t>
            </a:r>
          </a:p>
        </p:txBody>
      </p:sp>
      <p:sp>
        <p:nvSpPr>
          <p:cNvPr id="4" name="Slide Number Placeholder 3"/>
          <p:cNvSpPr>
            <a:spLocks noGrp="1"/>
          </p:cNvSpPr>
          <p:nvPr>
            <p:ph type="sldNum" sz="quarter" idx="10"/>
          </p:nvPr>
        </p:nvSpPr>
        <p:spPr/>
        <p:txBody>
          <a:bodyPr/>
          <a:lstStyle/>
          <a:p>
            <a:fld id="{6D6C5D62-8A48-48C1-BFA0-EABA6653CF0D}" type="slidenum">
              <a:rPr lang="en-US" smtClean="0"/>
              <a:t>26</a:t>
            </a:fld>
            <a:endParaRPr lang="en-US"/>
          </a:p>
        </p:txBody>
      </p:sp>
    </p:spTree>
    <p:extLst>
      <p:ext uri="{BB962C8B-B14F-4D97-AF65-F5344CB8AC3E}">
        <p14:creationId xmlns:p14="http://schemas.microsoft.com/office/powerpoint/2010/main" val="248062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Nope.</a:t>
            </a:r>
          </a:p>
        </p:txBody>
      </p:sp>
      <p:sp>
        <p:nvSpPr>
          <p:cNvPr id="4" name="Slide Number Placeholder 3"/>
          <p:cNvSpPr>
            <a:spLocks noGrp="1"/>
          </p:cNvSpPr>
          <p:nvPr>
            <p:ph type="sldNum" sz="quarter" idx="5"/>
          </p:nvPr>
        </p:nvSpPr>
        <p:spPr/>
        <p:txBody>
          <a:bodyPr/>
          <a:lstStyle/>
          <a:p>
            <a:fld id="{6D6C5D62-8A48-48C1-BFA0-EABA6653CF0D}" type="slidenum">
              <a:rPr lang="en-US" smtClean="0"/>
              <a:t>27</a:t>
            </a:fld>
            <a:endParaRPr lang="en-US"/>
          </a:p>
        </p:txBody>
      </p:sp>
    </p:spTree>
    <p:extLst>
      <p:ext uri="{BB962C8B-B14F-4D97-AF65-F5344CB8AC3E}">
        <p14:creationId xmlns:p14="http://schemas.microsoft.com/office/powerpoint/2010/main" val="128844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sample median is also asymptotically normal.  =)</a:t>
            </a:r>
          </a:p>
          <a:p>
            <a:endParaRPr lang="en-US" dirty="0"/>
          </a:p>
          <a:p>
            <a:r>
              <a:rPr lang="en-US" dirty="0"/>
              <a:t>It is interesting to</a:t>
            </a:r>
            <a:r>
              <a:rPr lang="en-US" baseline="0" dirty="0"/>
              <a:t> consider that the variance of the estimator is large if f is small at the </a:t>
            </a:r>
            <a:r>
              <a:rPr lang="en-US" baseline="0" dirty="0" err="1"/>
              <a:t>pth</a:t>
            </a:r>
            <a:r>
              <a:rPr lang="en-US" baseline="0" dirty="0"/>
              <a:t> percentile.</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29</a:t>
            </a:fld>
            <a:endParaRPr lang="en-US"/>
          </a:p>
        </p:txBody>
      </p:sp>
    </p:spTree>
    <p:extLst>
      <p:ext uri="{BB962C8B-B14F-4D97-AF65-F5344CB8AC3E}">
        <p14:creationId xmlns:p14="http://schemas.microsoft.com/office/powerpoint/2010/main" val="3784231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conditions and apply the previous</a:t>
            </a:r>
            <a:r>
              <a:rPr lang="en-US" baseline="0" dirty="0"/>
              <a:t> theorem.</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30</a:t>
            </a:fld>
            <a:endParaRPr lang="en-US"/>
          </a:p>
        </p:txBody>
      </p:sp>
    </p:spTree>
    <p:extLst>
      <p:ext uri="{BB962C8B-B14F-4D97-AF65-F5344CB8AC3E}">
        <p14:creationId xmlns:p14="http://schemas.microsoft.com/office/powerpoint/2010/main" val="4024068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I understand the conceptual difference between convergence in distribution and probability.
https://www.polleverywhere.com/multiple_choice_polls/YRFp1tCCuTNWB6bwiDWXL</a:t>
            </a:r>
          </a:p>
        </p:txBody>
      </p:sp>
      <p:sp>
        <p:nvSpPr>
          <p:cNvPr id="4" name="Slide Number Placeholder 3"/>
          <p:cNvSpPr>
            <a:spLocks noGrp="1"/>
          </p:cNvSpPr>
          <p:nvPr>
            <p:ph type="sldNum" sz="quarter" idx="5"/>
          </p:nvPr>
        </p:nvSpPr>
        <p:spPr/>
        <p:txBody>
          <a:bodyPr/>
          <a:lstStyle/>
          <a:p>
            <a:fld id="{6D6C5D62-8A48-48C1-BFA0-EABA6653CF0D}" type="slidenum">
              <a:rPr lang="en-US" smtClean="0"/>
              <a:t>32</a:t>
            </a:fld>
            <a:endParaRPr lang="en-US"/>
          </a:p>
        </p:txBody>
      </p:sp>
      <p:sp>
        <p:nvSpPr>
          <p:cNvPr id="5" name="TextBox 4">
            <a:extLst>
              <a:ext uri="{FF2B5EF4-FFF2-40B4-BE49-F238E27FC236}">
                <a16:creationId xmlns:a16="http://schemas.microsoft.com/office/drawing/2014/main" id="{88CEC00C-1229-4EA5-94A1-142F5551BAC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282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C5D62-8A48-48C1-BFA0-EABA6653CF0D}" type="slidenum">
              <a:rPr lang="en-US" smtClean="0"/>
              <a:t>33</a:t>
            </a:fld>
            <a:endParaRPr lang="en-US"/>
          </a:p>
        </p:txBody>
      </p:sp>
    </p:spTree>
    <p:extLst>
      <p:ext uri="{BB962C8B-B14F-4D97-AF65-F5344CB8AC3E}">
        <p14:creationId xmlns:p14="http://schemas.microsoft.com/office/powerpoint/2010/main" val="3778606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together these theorems show</a:t>
            </a:r>
            <a:r>
              <a:rPr lang="en-US" baseline="0" dirty="0"/>
              <a:t> that convergence in distribution and probability are exactly the same when converging to a constant.</a:t>
            </a:r>
          </a:p>
        </p:txBody>
      </p:sp>
      <p:sp>
        <p:nvSpPr>
          <p:cNvPr id="4" name="Slide Number Placeholder 3"/>
          <p:cNvSpPr>
            <a:spLocks noGrp="1"/>
          </p:cNvSpPr>
          <p:nvPr>
            <p:ph type="sldNum" sz="quarter" idx="10"/>
          </p:nvPr>
        </p:nvSpPr>
        <p:spPr/>
        <p:txBody>
          <a:bodyPr/>
          <a:lstStyle/>
          <a:p>
            <a:fld id="{6D6C5D62-8A48-48C1-BFA0-EABA6653CF0D}" type="slidenum">
              <a:rPr lang="en-US" smtClean="0"/>
              <a:t>35</a:t>
            </a:fld>
            <a:endParaRPr lang="en-US"/>
          </a:p>
        </p:txBody>
      </p:sp>
    </p:spTree>
    <p:extLst>
      <p:ext uri="{BB962C8B-B14F-4D97-AF65-F5344CB8AC3E}">
        <p14:creationId xmlns:p14="http://schemas.microsoft.com/office/powerpoint/2010/main" val="2189797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I understand the conceptual difference between convergence in distribution and probability.
https://www.polleverywhere.com/multiple_choice_polls/CGZGcEFA0LQ1ripi4MTTO</a:t>
            </a:r>
          </a:p>
        </p:txBody>
      </p:sp>
      <p:sp>
        <p:nvSpPr>
          <p:cNvPr id="4" name="Slide Number Placeholder 3"/>
          <p:cNvSpPr>
            <a:spLocks noGrp="1"/>
          </p:cNvSpPr>
          <p:nvPr>
            <p:ph type="sldNum" sz="quarter" idx="5"/>
          </p:nvPr>
        </p:nvSpPr>
        <p:spPr/>
        <p:txBody>
          <a:bodyPr/>
          <a:lstStyle/>
          <a:p>
            <a:fld id="{6D6C5D62-8A48-48C1-BFA0-EABA6653CF0D}" type="slidenum">
              <a:rPr lang="en-US" smtClean="0"/>
              <a:t>36</a:t>
            </a:fld>
            <a:endParaRPr lang="en-US"/>
          </a:p>
        </p:txBody>
      </p:sp>
      <p:sp>
        <p:nvSpPr>
          <p:cNvPr id="5" name="TextBox 4">
            <a:extLst>
              <a:ext uri="{FF2B5EF4-FFF2-40B4-BE49-F238E27FC236}">
                <a16:creationId xmlns:a16="http://schemas.microsoft.com/office/drawing/2014/main" id="{931B0CFE-3D87-43D7-BBFE-A72B9B137A1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3069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of a density function that doesn’t have a mean, consider the density function that is 1/x</a:t>
            </a:r>
            <a:r>
              <a:rPr lang="en-US" baseline="30000" dirty="0"/>
              <a:t>2</a:t>
            </a:r>
            <a:r>
              <a:rPr lang="en-US" dirty="0"/>
              <a:t> 1{x&gt;1}.</a:t>
            </a:r>
          </a:p>
        </p:txBody>
      </p:sp>
      <p:sp>
        <p:nvSpPr>
          <p:cNvPr id="4" name="Slide Number Placeholder 3"/>
          <p:cNvSpPr>
            <a:spLocks noGrp="1"/>
          </p:cNvSpPr>
          <p:nvPr>
            <p:ph type="sldNum" sz="quarter" idx="5"/>
          </p:nvPr>
        </p:nvSpPr>
        <p:spPr/>
        <p:txBody>
          <a:bodyPr/>
          <a:lstStyle/>
          <a:p>
            <a:fld id="{6D6C5D62-8A48-48C1-BFA0-EABA6653CF0D}" type="slidenum">
              <a:rPr lang="en-US" smtClean="0"/>
              <a:t>38</a:t>
            </a:fld>
            <a:endParaRPr lang="en-US"/>
          </a:p>
        </p:txBody>
      </p:sp>
    </p:spTree>
    <p:extLst>
      <p:ext uri="{BB962C8B-B14F-4D97-AF65-F5344CB8AC3E}">
        <p14:creationId xmlns:p14="http://schemas.microsoft.com/office/powerpoint/2010/main" val="4104740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r>
              <a:rPr lang="en-US" baseline="0" dirty="0"/>
              <a:t> K = epsilon times </a:t>
            </a:r>
            <a:r>
              <a:rPr lang="en-US" baseline="0" dirty="0" err="1"/>
              <a:t>sqrt</a:t>
            </a:r>
            <a:r>
              <a:rPr lang="en-US" baseline="0" dirty="0"/>
              <a:t>(n) / sigma.  Also note that sigma in the inequality should be replaced with sigma / root(n) when the random variable is the sample mean.</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39</a:t>
            </a:fld>
            <a:endParaRPr lang="en-US"/>
          </a:p>
        </p:txBody>
      </p:sp>
    </p:spTree>
    <p:extLst>
      <p:ext uri="{BB962C8B-B14F-4D97-AF65-F5344CB8AC3E}">
        <p14:creationId xmlns:p14="http://schemas.microsoft.com/office/powerpoint/2010/main" val="3274046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12</a:t>
            </a:fld>
            <a:endParaRPr lang="en-US"/>
          </a:p>
        </p:txBody>
      </p:sp>
    </p:spTree>
    <p:extLst>
      <p:ext uri="{BB962C8B-B14F-4D97-AF65-F5344CB8AC3E}">
        <p14:creationId xmlns:p14="http://schemas.microsoft.com/office/powerpoint/2010/main" val="544788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previously saw that,</a:t>
            </a:r>
            <a:r>
              <a:rPr lang="en-US" baseline="0" dirty="0"/>
              <a:t> under certain conditions, order statistics are asymptotically normal.  Together with this theorem, we see that order statistics, under those conditions, converge in probability to the percentiles that they are estimating.</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40</a:t>
            </a:fld>
            <a:endParaRPr lang="en-US"/>
          </a:p>
        </p:txBody>
      </p:sp>
    </p:spTree>
    <p:extLst>
      <p:ext uri="{BB962C8B-B14F-4D97-AF65-F5344CB8AC3E}">
        <p14:creationId xmlns:p14="http://schemas.microsoft.com/office/powerpoint/2010/main" val="336048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prove is equally</a:t>
            </a:r>
            <a:r>
              <a:rPr lang="en-US" baseline="0" dirty="0"/>
              <a:t> valid for multivariate functions.</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41</a:t>
            </a:fld>
            <a:endParaRPr lang="en-US"/>
          </a:p>
        </p:txBody>
      </p:sp>
    </p:spTree>
    <p:extLst>
      <p:ext uri="{BB962C8B-B14F-4D97-AF65-F5344CB8AC3E}">
        <p14:creationId xmlns:p14="http://schemas.microsoft.com/office/powerpoint/2010/main" val="909841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use the last theorem by noting that these are continuous functions.</a:t>
            </a:r>
          </a:p>
        </p:txBody>
      </p:sp>
      <p:sp>
        <p:nvSpPr>
          <p:cNvPr id="4" name="Slide Number Placeholder 3"/>
          <p:cNvSpPr>
            <a:spLocks noGrp="1"/>
          </p:cNvSpPr>
          <p:nvPr>
            <p:ph type="sldNum" sz="quarter" idx="10"/>
          </p:nvPr>
        </p:nvSpPr>
        <p:spPr/>
        <p:txBody>
          <a:bodyPr/>
          <a:lstStyle/>
          <a:p>
            <a:fld id="{6D6C5D62-8A48-48C1-BFA0-EABA6653CF0D}" type="slidenum">
              <a:rPr lang="en-US" smtClean="0"/>
              <a:t>42</a:t>
            </a:fld>
            <a:endParaRPr lang="en-US"/>
          </a:p>
        </p:txBody>
      </p:sp>
    </p:spTree>
    <p:extLst>
      <p:ext uri="{BB962C8B-B14F-4D97-AF65-F5344CB8AC3E}">
        <p14:creationId xmlns:p14="http://schemas.microsoft.com/office/powerpoint/2010/main" val="2919404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Seems like I could prove this with the cdf technique… but let’s not try.</a:t>
            </a:r>
          </a:p>
        </p:txBody>
      </p:sp>
      <p:sp>
        <p:nvSpPr>
          <p:cNvPr id="4" name="Slide Number Placeholder 3"/>
          <p:cNvSpPr>
            <a:spLocks noGrp="1"/>
          </p:cNvSpPr>
          <p:nvPr>
            <p:ph type="sldNum" sz="quarter" idx="5"/>
          </p:nvPr>
        </p:nvSpPr>
        <p:spPr/>
        <p:txBody>
          <a:bodyPr/>
          <a:lstStyle/>
          <a:p>
            <a:fld id="{6D6C5D62-8A48-48C1-BFA0-EABA6653CF0D}" type="slidenum">
              <a:rPr lang="en-US" smtClean="0"/>
              <a:t>43</a:t>
            </a:fld>
            <a:endParaRPr lang="en-US"/>
          </a:p>
        </p:txBody>
      </p:sp>
    </p:spTree>
    <p:extLst>
      <p:ext uri="{BB962C8B-B14F-4D97-AF65-F5344CB8AC3E}">
        <p14:creationId xmlns:p14="http://schemas.microsoft.com/office/powerpoint/2010/main" val="4197368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a:t>
            </a:r>
            <a:r>
              <a:rPr lang="en-US" baseline="0" dirty="0"/>
              <a:t> the central limit theorem, that theorem (7.7.2) about continuous functions, and Slutsky.</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44</a:t>
            </a:fld>
            <a:endParaRPr lang="en-US"/>
          </a:p>
        </p:txBody>
      </p:sp>
    </p:spTree>
    <p:extLst>
      <p:ext uri="{BB962C8B-B14F-4D97-AF65-F5344CB8AC3E}">
        <p14:creationId xmlns:p14="http://schemas.microsoft.com/office/powerpoint/2010/main" val="3271153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text uses the absolute</a:t>
            </a:r>
            <a:r>
              <a:rPr lang="en-US" baseline="0" dirty="0"/>
              <a:t> value of g prime.  Is that necessary?  No, because the standard normal is symmetric around zero.</a:t>
            </a:r>
          </a:p>
          <a:p>
            <a:endParaRPr lang="en-US" baseline="0" dirty="0"/>
          </a:p>
          <a:p>
            <a:r>
              <a:rPr lang="en-US" baseline="0" dirty="0"/>
              <a:t>It seems impossible that this would be true because squaring a normal random variable you don’t get normal. Yet in the limit you do here? This works because of the convergence. </a:t>
            </a:r>
            <a:r>
              <a:rPr lang="en-US" baseline="0" dirty="0" err="1"/>
              <a:t>Yn</a:t>
            </a:r>
            <a:r>
              <a:rPr lang="en-US" baseline="0" dirty="0"/>
              <a:t> is really close to m. and a differentiable function is basically locally linear if you zoom in far enough. That’s what we’re doing.</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45</a:t>
            </a:fld>
            <a:endParaRPr lang="en-US"/>
          </a:p>
        </p:txBody>
      </p:sp>
    </p:spTree>
    <p:extLst>
      <p:ext uri="{BB962C8B-B14F-4D97-AF65-F5344CB8AC3E}">
        <p14:creationId xmlns:p14="http://schemas.microsoft.com/office/powerpoint/2010/main" val="486501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time, this proof could reasonably be skipped. The only reason to do it is because it demonstrates the application of Slutsky, but another example of this is probably not needed.</a:t>
            </a:r>
          </a:p>
          <a:p>
            <a:endParaRPr lang="en-US" dirty="0"/>
          </a:p>
          <a:p>
            <a:r>
              <a:rPr lang="en-US" dirty="0"/>
              <a:t>The text uses</a:t>
            </a:r>
            <a:r>
              <a:rPr lang="en-US" baseline="0" dirty="0"/>
              <a:t> an absolute value in the denominator.  Is it needed?  No, because N(0,1) is symmetric about zero.</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46</a:t>
            </a:fld>
            <a:endParaRPr lang="en-US"/>
          </a:p>
        </p:txBody>
      </p:sp>
    </p:spTree>
    <p:extLst>
      <p:ext uri="{BB962C8B-B14F-4D97-AF65-F5344CB8AC3E}">
        <p14:creationId xmlns:p14="http://schemas.microsoft.com/office/powerpoint/2010/main" val="358919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use Poisson approximation. Enrollment is approx. POI(100) each month. Since POI is </a:t>
            </a:r>
            <a:r>
              <a:rPr lang="en-US" dirty="0" err="1"/>
              <a:t>approx</a:t>
            </a:r>
            <a:r>
              <a:rPr lang="en-US" dirty="0"/>
              <a:t> normal for large means, about 2/3 of the distribution is between -1 and +1 standard deviation. For a Poisson, that’s +-sqrt(mean).  So 2/3 of the time, we expect monthly enrollment at this site to be between 90 and 110. It’s not terribly unusually for it to be out of this range for 1 month. But if it is for multiple months…</a:t>
            </a:r>
          </a:p>
        </p:txBody>
      </p:sp>
      <p:sp>
        <p:nvSpPr>
          <p:cNvPr id="4" name="Slide Number Placeholder 3"/>
          <p:cNvSpPr>
            <a:spLocks noGrp="1"/>
          </p:cNvSpPr>
          <p:nvPr>
            <p:ph type="sldNum" sz="quarter" idx="5"/>
          </p:nvPr>
        </p:nvSpPr>
        <p:spPr/>
        <p:txBody>
          <a:bodyPr/>
          <a:lstStyle/>
          <a:p>
            <a:fld id="{6D6C5D62-8A48-48C1-BFA0-EABA6653CF0D}" type="slidenum">
              <a:rPr lang="en-US" smtClean="0"/>
              <a:t>19</a:t>
            </a:fld>
            <a:endParaRPr lang="en-US"/>
          </a:p>
        </p:txBody>
      </p:sp>
    </p:spTree>
    <p:extLst>
      <p:ext uri="{BB962C8B-B14F-4D97-AF65-F5344CB8AC3E}">
        <p14:creationId xmlns:p14="http://schemas.microsoft.com/office/powerpoint/2010/main" val="211709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Enrollment for 2019 was 1200 subjects. Enrollment in January 2020 was 79. Is there a problem?
https://www.polleverywhere.com/multiple_choice_polls/OYyfJO5Wz7zISqg6JEQXP</a:t>
            </a:r>
          </a:p>
        </p:txBody>
      </p:sp>
      <p:sp>
        <p:nvSpPr>
          <p:cNvPr id="4" name="Slide Number Placeholder 3"/>
          <p:cNvSpPr>
            <a:spLocks noGrp="1"/>
          </p:cNvSpPr>
          <p:nvPr>
            <p:ph type="sldNum" sz="quarter" idx="5"/>
          </p:nvPr>
        </p:nvSpPr>
        <p:spPr/>
        <p:txBody>
          <a:bodyPr/>
          <a:lstStyle/>
          <a:p>
            <a:fld id="{6D6C5D62-8A48-48C1-BFA0-EABA6653CF0D}" type="slidenum">
              <a:rPr lang="en-US" smtClean="0"/>
              <a:t>20</a:t>
            </a:fld>
            <a:endParaRPr lang="en-US"/>
          </a:p>
        </p:txBody>
      </p:sp>
      <p:sp>
        <p:nvSpPr>
          <p:cNvPr id="5" name="TextBox 4">
            <a:extLst>
              <a:ext uri="{FF2B5EF4-FFF2-40B4-BE49-F238E27FC236}">
                <a16:creationId xmlns:a16="http://schemas.microsoft.com/office/drawing/2014/main" id="{F844819A-D8CB-4A15-B346-4E911269660B}"/>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7539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Enrollment for 2019 was 1200 subjects. Enrollment in January 2020 was 79. If enrollment in February 2020 is also less than 80, is there a problem?
https://www.polleverywhere.com/multiple_choice_polls/c7LNQB6R4EAwDubWA7YpS</a:t>
            </a:r>
          </a:p>
        </p:txBody>
      </p:sp>
      <p:sp>
        <p:nvSpPr>
          <p:cNvPr id="4" name="Slide Number Placeholder 3"/>
          <p:cNvSpPr>
            <a:spLocks noGrp="1"/>
          </p:cNvSpPr>
          <p:nvPr>
            <p:ph type="sldNum" sz="quarter" idx="5"/>
          </p:nvPr>
        </p:nvSpPr>
        <p:spPr/>
        <p:txBody>
          <a:bodyPr/>
          <a:lstStyle/>
          <a:p>
            <a:fld id="{6D6C5D62-8A48-48C1-BFA0-EABA6653CF0D}" type="slidenum">
              <a:rPr lang="en-US" smtClean="0"/>
              <a:t>21</a:t>
            </a:fld>
            <a:endParaRPr lang="en-US"/>
          </a:p>
        </p:txBody>
      </p:sp>
      <p:sp>
        <p:nvSpPr>
          <p:cNvPr id="5" name="TextBox 4">
            <a:extLst>
              <a:ext uri="{FF2B5EF4-FFF2-40B4-BE49-F238E27FC236}">
                <a16:creationId xmlns:a16="http://schemas.microsoft.com/office/drawing/2014/main" id="{BA8D7235-1C08-400D-A42B-F77FFD1AD15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456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22</a:t>
            </a:fld>
            <a:endParaRPr lang="en-US"/>
          </a:p>
        </p:txBody>
      </p:sp>
    </p:spTree>
    <p:extLst>
      <p:ext uri="{BB962C8B-B14F-4D97-AF65-F5344CB8AC3E}">
        <p14:creationId xmlns:p14="http://schemas.microsoft.com/office/powerpoint/2010/main" val="356988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how</a:t>
            </a:r>
            <a:r>
              <a:rPr lang="en-US" baseline="0" dirty="0"/>
              <a:t> close to normally distributed this is, even with a sum of only 12.</a:t>
            </a:r>
          </a:p>
          <a:p>
            <a:endParaRPr lang="en-US" baseline="0" dirty="0"/>
          </a:p>
          <a:p>
            <a:r>
              <a:rPr lang="es-ES" dirty="0"/>
              <a:t>y=-6</a:t>
            </a:r>
          </a:p>
          <a:p>
            <a:r>
              <a:rPr lang="es-ES" dirty="0" err="1"/>
              <a:t>for</a:t>
            </a:r>
            <a:r>
              <a:rPr lang="es-ES" dirty="0"/>
              <a:t> (</a:t>
            </a:r>
            <a:r>
              <a:rPr lang="es-ES" dirty="0" err="1"/>
              <a:t>index</a:t>
            </a:r>
            <a:r>
              <a:rPr lang="es-ES" dirty="0"/>
              <a:t> in 1:12)</a:t>
            </a:r>
          </a:p>
          <a:p>
            <a:r>
              <a:rPr lang="es-ES" dirty="0"/>
              <a:t>{</a:t>
            </a:r>
          </a:p>
          <a:p>
            <a:r>
              <a:rPr lang="es-ES" dirty="0"/>
              <a:t>	y = y + </a:t>
            </a:r>
            <a:r>
              <a:rPr lang="es-ES" dirty="0" err="1"/>
              <a:t>runif</a:t>
            </a:r>
            <a:r>
              <a:rPr lang="es-ES" dirty="0"/>
              <a:t>(10000)</a:t>
            </a:r>
          </a:p>
          <a:p>
            <a:r>
              <a:rPr lang="es-ES" dirty="0"/>
              <a:t>}</a:t>
            </a:r>
          </a:p>
          <a:p>
            <a:r>
              <a:rPr lang="es-ES" dirty="0"/>
              <a:t>hist(y)</a:t>
            </a:r>
            <a:endParaRPr lang="en-US" dirty="0"/>
          </a:p>
        </p:txBody>
      </p:sp>
      <p:sp>
        <p:nvSpPr>
          <p:cNvPr id="4" name="Slide Number Placeholder 3"/>
          <p:cNvSpPr>
            <a:spLocks noGrp="1"/>
          </p:cNvSpPr>
          <p:nvPr>
            <p:ph type="sldNum" sz="quarter" idx="10"/>
          </p:nvPr>
        </p:nvSpPr>
        <p:spPr/>
        <p:txBody>
          <a:bodyPr/>
          <a:lstStyle/>
          <a:p>
            <a:fld id="{6D6C5D62-8A48-48C1-BFA0-EABA6653CF0D}" type="slidenum">
              <a:rPr lang="en-US" smtClean="0"/>
              <a:t>23</a:t>
            </a:fld>
            <a:endParaRPr lang="en-US"/>
          </a:p>
        </p:txBody>
      </p:sp>
    </p:spTree>
    <p:extLst>
      <p:ext uri="{BB962C8B-B14F-4D97-AF65-F5344CB8AC3E}">
        <p14:creationId xmlns:p14="http://schemas.microsoft.com/office/powerpoint/2010/main" val="17291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a:t>
            </a:r>
            <a:r>
              <a:rPr lang="en-US" dirty="0" err="1"/>
              <a:t>rnorm</a:t>
            </a:r>
            <a:r>
              <a:rPr lang="en-US" dirty="0"/>
              <a:t>(10000)</a:t>
            </a:r>
          </a:p>
          <a:p>
            <a:r>
              <a:rPr lang="en-US" dirty="0"/>
              <a:t>hist(x)</a:t>
            </a:r>
          </a:p>
        </p:txBody>
      </p:sp>
      <p:sp>
        <p:nvSpPr>
          <p:cNvPr id="4" name="Slide Number Placeholder 3"/>
          <p:cNvSpPr>
            <a:spLocks noGrp="1"/>
          </p:cNvSpPr>
          <p:nvPr>
            <p:ph type="sldNum" sz="quarter" idx="10"/>
          </p:nvPr>
        </p:nvSpPr>
        <p:spPr/>
        <p:txBody>
          <a:bodyPr/>
          <a:lstStyle/>
          <a:p>
            <a:fld id="{6D6C5D62-8A48-48C1-BFA0-EABA6653CF0D}" type="slidenum">
              <a:rPr lang="en-US" smtClean="0"/>
              <a:t>24</a:t>
            </a:fld>
            <a:endParaRPr lang="en-US"/>
          </a:p>
        </p:txBody>
      </p:sp>
    </p:spTree>
    <p:extLst>
      <p:ext uri="{BB962C8B-B14F-4D97-AF65-F5344CB8AC3E}">
        <p14:creationId xmlns:p14="http://schemas.microsoft.com/office/powerpoint/2010/main" val="389778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t>
            </a:r>
            <a:r>
              <a:rPr lang="en-US" dirty="0" err="1"/>
              <a:t>sqrt</a:t>
            </a:r>
            <a:r>
              <a:rPr lang="en-US" dirty="0"/>
              <a:t>(12)</a:t>
            </a:r>
          </a:p>
          <a:p>
            <a:r>
              <a:rPr lang="en-US" dirty="0"/>
              <a:t>for (index in 1:12)</a:t>
            </a:r>
          </a:p>
          <a:p>
            <a:r>
              <a:rPr lang="en-US" dirty="0"/>
              <a:t>{</a:t>
            </a:r>
          </a:p>
          <a:p>
            <a:r>
              <a:rPr lang="en-US" dirty="0"/>
              <a:t>	z = z + </a:t>
            </a:r>
            <a:r>
              <a:rPr lang="en-US" dirty="0" err="1"/>
              <a:t>rexp</a:t>
            </a:r>
            <a:r>
              <a:rPr lang="en-US" dirty="0"/>
              <a:t>(10000)/</a:t>
            </a:r>
            <a:r>
              <a:rPr lang="en-US" dirty="0" err="1"/>
              <a:t>sqrt</a:t>
            </a:r>
            <a:r>
              <a:rPr lang="en-US" dirty="0"/>
              <a:t>(12)</a:t>
            </a:r>
          </a:p>
          <a:p>
            <a:r>
              <a:rPr lang="en-US" dirty="0"/>
              <a:t>}</a:t>
            </a:r>
          </a:p>
          <a:p>
            <a:r>
              <a:rPr lang="en-US" dirty="0"/>
              <a:t>hist(z)</a:t>
            </a:r>
          </a:p>
        </p:txBody>
      </p:sp>
      <p:sp>
        <p:nvSpPr>
          <p:cNvPr id="4" name="Slide Number Placeholder 3"/>
          <p:cNvSpPr>
            <a:spLocks noGrp="1"/>
          </p:cNvSpPr>
          <p:nvPr>
            <p:ph type="sldNum" sz="quarter" idx="10"/>
          </p:nvPr>
        </p:nvSpPr>
        <p:spPr/>
        <p:txBody>
          <a:bodyPr/>
          <a:lstStyle/>
          <a:p>
            <a:fld id="{6D6C5D62-8A48-48C1-BFA0-EABA6653CF0D}" type="slidenum">
              <a:rPr lang="en-US" smtClean="0"/>
              <a:t>25</a:t>
            </a:fld>
            <a:endParaRPr lang="en-US"/>
          </a:p>
        </p:txBody>
      </p:sp>
    </p:spTree>
    <p:extLst>
      <p:ext uri="{BB962C8B-B14F-4D97-AF65-F5344CB8AC3E}">
        <p14:creationId xmlns:p14="http://schemas.microsoft.com/office/powerpoint/2010/main" val="3295612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AC68E7-50E5-4D08-9BAE-4DE38233DDC6}"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117857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AC68E7-50E5-4D08-9BAE-4DE38233DDC6}"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382656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AC68E7-50E5-4D08-9BAE-4DE38233DDC6}"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18330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AC68E7-50E5-4D08-9BAE-4DE38233DDC6}"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355436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AC68E7-50E5-4D08-9BAE-4DE38233DDC6}"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418169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AC68E7-50E5-4D08-9BAE-4DE38233DDC6}"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322645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AC68E7-50E5-4D08-9BAE-4DE38233DDC6}"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136275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AC68E7-50E5-4D08-9BAE-4DE38233DDC6}"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311537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68E7-50E5-4D08-9BAE-4DE38233DDC6}"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29989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AC68E7-50E5-4D08-9BAE-4DE38233DDC6}"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423400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AC68E7-50E5-4D08-9BAE-4DE38233DDC6}"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C2F69-096D-461C-9BD4-F46E7E475A4B}" type="slidenum">
              <a:rPr lang="en-US" smtClean="0"/>
              <a:t>‹#›</a:t>
            </a:fld>
            <a:endParaRPr lang="en-US"/>
          </a:p>
        </p:txBody>
      </p:sp>
    </p:spTree>
    <p:extLst>
      <p:ext uri="{BB962C8B-B14F-4D97-AF65-F5344CB8AC3E}">
        <p14:creationId xmlns:p14="http://schemas.microsoft.com/office/powerpoint/2010/main" val="5476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68E7-50E5-4D08-9BAE-4DE38233DDC6}" type="datetimeFigureOut">
              <a:rPr lang="en-US" smtClean="0"/>
              <a:t>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C2F69-096D-461C-9BD4-F46E7E475A4B}" type="slidenum">
              <a:rPr lang="en-US" smtClean="0"/>
              <a:t>‹#›</a:t>
            </a:fld>
            <a:endParaRPr lang="en-US"/>
          </a:p>
        </p:txBody>
      </p:sp>
    </p:spTree>
    <p:extLst>
      <p:ext uri="{BB962C8B-B14F-4D97-AF65-F5344CB8AC3E}">
        <p14:creationId xmlns:p14="http://schemas.microsoft.com/office/powerpoint/2010/main" val="58603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7</a:t>
            </a:r>
          </a:p>
        </p:txBody>
      </p:sp>
      <p:sp>
        <p:nvSpPr>
          <p:cNvPr id="3" name="Subtitle 2"/>
          <p:cNvSpPr>
            <a:spLocks noGrp="1"/>
          </p:cNvSpPr>
          <p:nvPr>
            <p:ph type="subTitle" idx="1"/>
          </p:nvPr>
        </p:nvSpPr>
        <p:spPr/>
        <p:txBody>
          <a:bodyPr>
            <a:normAutofit fontScale="92500" lnSpcReduction="10000"/>
          </a:bodyPr>
          <a:lstStyle/>
          <a:p>
            <a:pPr lvl="1" algn="l"/>
            <a:r>
              <a:rPr lang="en-US" dirty="0"/>
              <a:t>Chapter 6 – Functions of random variables</a:t>
            </a:r>
          </a:p>
          <a:p>
            <a:pPr lvl="1" algn="l"/>
            <a:r>
              <a:rPr lang="en-US" sz="3000" b="1" dirty="0"/>
              <a:t>Chapter 7 – Limiting distributions</a:t>
            </a:r>
          </a:p>
          <a:p>
            <a:pPr lvl="1" algn="l"/>
            <a:r>
              <a:rPr lang="en-US" dirty="0"/>
              <a:t>Chapter 8 – Statistics </a:t>
            </a:r>
          </a:p>
          <a:p>
            <a:pPr lvl="1" algn="l"/>
            <a:r>
              <a:rPr lang="en-US" dirty="0"/>
              <a:t>Chapter 9 – Point estimation</a:t>
            </a:r>
          </a:p>
          <a:p>
            <a:pPr lvl="1" algn="l"/>
            <a:r>
              <a:rPr lang="en-US" dirty="0"/>
              <a:t>Chapter 10 – Sufficiency and completeness </a:t>
            </a:r>
          </a:p>
          <a:p>
            <a:endParaRPr lang="en-US" dirty="0"/>
          </a:p>
        </p:txBody>
      </p:sp>
    </p:spTree>
    <p:extLst>
      <p:ext uri="{BB962C8B-B14F-4D97-AF65-F5344CB8AC3E}">
        <p14:creationId xmlns:p14="http://schemas.microsoft.com/office/powerpoint/2010/main" val="1721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7.2.7 (Law of </a:t>
            </a:r>
            <a:r>
              <a:rPr lang="en-US"/>
              <a:t>Large Numbers)</a:t>
            </a:r>
            <a:endParaRPr lang="en-US" dirty="0"/>
          </a:p>
        </p:txBody>
      </p:sp>
      <p:sp>
        <p:nvSpPr>
          <p:cNvPr id="3" name="Content Placeholder 2"/>
          <p:cNvSpPr>
            <a:spLocks noGrp="1"/>
          </p:cNvSpPr>
          <p:nvPr>
            <p:ph idx="1"/>
          </p:nvPr>
        </p:nvSpPr>
        <p:spPr/>
        <p:txBody>
          <a:bodyPr/>
          <a:lstStyle/>
          <a:p>
            <a:r>
              <a:rPr lang="en-US" dirty="0"/>
              <a:t>Let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 ~ N(μ, σ</a:t>
            </a:r>
            <a:r>
              <a:rPr lang="en-US" baseline="30000" dirty="0"/>
              <a:t>2</a:t>
            </a:r>
            <a:r>
              <a:rPr lang="en-US" dirty="0"/>
              <a:t>).</a:t>
            </a:r>
          </a:p>
          <a:p>
            <a:r>
              <a:rPr lang="en-US" dirty="0"/>
              <a:t>Find the limiting distribution of the sample mean.</a:t>
            </a:r>
          </a:p>
          <a:p>
            <a:pPr lvl="1"/>
            <a:r>
              <a:rPr lang="en-US" dirty="0"/>
              <a:t>Limit of </a:t>
            </a:r>
            <a:r>
              <a:rPr lang="en-US" dirty="0" err="1"/>
              <a:t>cdfs</a:t>
            </a:r>
            <a:r>
              <a:rPr lang="en-US" dirty="0"/>
              <a:t> is not a cdf.  What does it mean?</a:t>
            </a:r>
          </a:p>
        </p:txBody>
      </p:sp>
    </p:spTree>
    <p:extLst>
      <p:ext uri="{BB962C8B-B14F-4D97-AF65-F5344CB8AC3E}">
        <p14:creationId xmlns:p14="http://schemas.microsoft.com/office/powerpoint/2010/main" val="210741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7.3.1	</a:t>
            </a:r>
          </a:p>
        </p:txBody>
      </p:sp>
      <p:sp>
        <p:nvSpPr>
          <p:cNvPr id="3" name="Content Placeholder 2"/>
          <p:cNvSpPr>
            <a:spLocks noGrp="1"/>
          </p:cNvSpPr>
          <p:nvPr>
            <p:ph idx="1"/>
          </p:nvPr>
        </p:nvSpPr>
        <p:spPr/>
        <p:txBody>
          <a:bodyPr/>
          <a:lstStyle/>
          <a:p>
            <a:r>
              <a:rPr lang="en-US" dirty="0"/>
              <a:t>If</a:t>
            </a:r>
          </a:p>
          <a:p>
            <a:pPr lvl="1"/>
            <a:r>
              <a:rPr lang="en-US" dirty="0" err="1"/>
              <a:t>M</a:t>
            </a:r>
            <a:r>
              <a:rPr lang="en-US" baseline="-25000" dirty="0" err="1"/>
              <a:t>X</a:t>
            </a:r>
            <a:r>
              <a:rPr lang="en-US" baseline="-40000" dirty="0" err="1"/>
              <a:t>n</a:t>
            </a:r>
            <a:r>
              <a:rPr lang="en-US" dirty="0"/>
              <a:t>(t) → M</a:t>
            </a:r>
            <a:r>
              <a:rPr lang="en-US" baseline="-25000" dirty="0"/>
              <a:t>X</a:t>
            </a:r>
            <a:r>
              <a:rPr lang="en-US" dirty="0"/>
              <a:t>(t), in a neighborhood of 0,</a:t>
            </a:r>
          </a:p>
          <a:p>
            <a:r>
              <a:rPr lang="en-US" dirty="0"/>
              <a:t>Then</a:t>
            </a:r>
          </a:p>
          <a:p>
            <a:pPr lvl="1"/>
            <a:r>
              <a:rPr lang="en-US" dirty="0" err="1"/>
              <a:t>X</a:t>
            </a:r>
            <a:r>
              <a:rPr lang="en-US" baseline="-25000" dirty="0" err="1"/>
              <a:t>n</a:t>
            </a:r>
            <a:r>
              <a:rPr lang="en-US" dirty="0"/>
              <a:t> → (in distribution) X.</a:t>
            </a:r>
          </a:p>
        </p:txBody>
      </p:sp>
    </p:spTree>
    <p:extLst>
      <p:ext uri="{BB962C8B-B14F-4D97-AF65-F5344CB8AC3E}">
        <p14:creationId xmlns:p14="http://schemas.microsoft.com/office/powerpoint/2010/main" val="173399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7.3.1</a:t>
            </a:r>
          </a:p>
        </p:txBody>
      </p:sp>
      <p:sp>
        <p:nvSpPr>
          <p:cNvPr id="3" name="Content Placeholder 2"/>
          <p:cNvSpPr>
            <a:spLocks noGrp="1"/>
          </p:cNvSpPr>
          <p:nvPr>
            <p:ph idx="1"/>
          </p:nvPr>
        </p:nvSpPr>
        <p:spPr/>
        <p:txBody>
          <a:bodyPr/>
          <a:lstStyle/>
          <a:p>
            <a:r>
              <a:rPr lang="en-US" dirty="0"/>
              <a:t>Let </a:t>
            </a:r>
            <a:r>
              <a:rPr lang="en-US" dirty="0" err="1"/>
              <a:t>Y</a:t>
            </a:r>
            <a:r>
              <a:rPr lang="en-US" baseline="-25000" dirty="0" err="1"/>
              <a:t>n</a:t>
            </a:r>
            <a:r>
              <a:rPr lang="en-US" dirty="0"/>
              <a:t> ~ BIN(n, μ/n).</a:t>
            </a:r>
          </a:p>
          <a:p>
            <a:r>
              <a:rPr lang="en-US" dirty="0"/>
              <a:t>Find the limiting distribution.</a:t>
            </a:r>
          </a:p>
          <a:p>
            <a:r>
              <a:rPr lang="en-US" dirty="0"/>
              <a:t>Do you recognize the distribution?</a:t>
            </a:r>
          </a:p>
          <a:p>
            <a:r>
              <a:rPr lang="en-US" dirty="0"/>
              <a:t>Applications.</a:t>
            </a:r>
          </a:p>
        </p:txBody>
      </p:sp>
    </p:spTree>
    <p:extLst>
      <p:ext uri="{BB962C8B-B14F-4D97-AF65-F5344CB8AC3E}">
        <p14:creationId xmlns:p14="http://schemas.microsoft.com/office/powerpoint/2010/main" val="257928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7.3.2 (Bernoulli LLN)</a:t>
            </a:r>
          </a:p>
        </p:txBody>
      </p:sp>
      <p:sp>
        <p:nvSpPr>
          <p:cNvPr id="3" name="Content Placeholder 2"/>
          <p:cNvSpPr>
            <a:spLocks noGrp="1"/>
          </p:cNvSpPr>
          <p:nvPr>
            <p:ph idx="1"/>
          </p:nvPr>
        </p:nvSpPr>
        <p:spPr/>
        <p:txBody>
          <a:bodyPr/>
          <a:lstStyle/>
          <a:p>
            <a:r>
              <a:rPr lang="en-US" dirty="0"/>
              <a:t>Find the limiting distribution of the sample mean from a BER(p) population. </a:t>
            </a:r>
          </a:p>
        </p:txBody>
      </p:sp>
    </p:spTree>
    <p:extLst>
      <p:ext uri="{BB962C8B-B14F-4D97-AF65-F5344CB8AC3E}">
        <p14:creationId xmlns:p14="http://schemas.microsoft.com/office/powerpoint/2010/main" val="86097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7</a:t>
            </a:r>
          </a:p>
        </p:txBody>
      </p:sp>
      <p:sp>
        <p:nvSpPr>
          <p:cNvPr id="3" name="Content Placeholder 2"/>
          <p:cNvSpPr>
            <a:spLocks noGrp="1"/>
          </p:cNvSpPr>
          <p:nvPr>
            <p:ph idx="1"/>
          </p:nvPr>
        </p:nvSpPr>
        <p:spPr/>
        <p:txBody>
          <a:bodyPr/>
          <a:lstStyle/>
          <a:p>
            <a:r>
              <a:rPr lang="en-US" dirty="0"/>
              <a:t>Homework:</a:t>
            </a:r>
          </a:p>
          <a:p>
            <a:pPr lvl="1"/>
            <a:r>
              <a:rPr lang="en-US" dirty="0"/>
              <a:t>7.1</a:t>
            </a:r>
          </a:p>
          <a:p>
            <a:pPr lvl="1"/>
            <a:r>
              <a:rPr lang="en-US" dirty="0"/>
              <a:t>7.2</a:t>
            </a:r>
          </a:p>
          <a:p>
            <a:pPr lvl="1"/>
            <a:r>
              <a:rPr lang="en-US" dirty="0"/>
              <a:t>7.3</a:t>
            </a:r>
          </a:p>
          <a:p>
            <a:pPr lvl="1"/>
            <a:r>
              <a:rPr lang="en-US" dirty="0"/>
              <a:t>7.5</a:t>
            </a:r>
          </a:p>
        </p:txBody>
      </p:sp>
    </p:spTree>
    <p:extLst>
      <p:ext uri="{BB962C8B-B14F-4D97-AF65-F5344CB8AC3E}">
        <p14:creationId xmlns:p14="http://schemas.microsoft.com/office/powerpoint/2010/main" val="48485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82DEB9-DC4E-4016-9A24-71407E541457}"/>
              </a:ext>
            </a:extLst>
          </p:cNvPr>
          <p:cNvPicPr>
            <a:picLocks noChangeAspect="1"/>
          </p:cNvPicPr>
          <p:nvPr/>
        </p:nvPicPr>
        <p:blipFill>
          <a:blip r:embed="rId2"/>
          <a:stretch>
            <a:fillRect/>
          </a:stretch>
        </p:blipFill>
        <p:spPr>
          <a:xfrm>
            <a:off x="1477525" y="0"/>
            <a:ext cx="9236950" cy="6858000"/>
          </a:xfrm>
          <a:prstGeom prst="rect">
            <a:avLst/>
          </a:prstGeom>
        </p:spPr>
      </p:pic>
    </p:spTree>
    <p:extLst>
      <p:ext uri="{BB962C8B-B14F-4D97-AF65-F5344CB8AC3E}">
        <p14:creationId xmlns:p14="http://schemas.microsoft.com/office/powerpoint/2010/main" val="264690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E2D3-364F-4170-8AA5-BC98657BA6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597251-B2FD-476B-895F-2FCBBA3BDD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A6F5C72-3BA5-43CF-9A3F-364E90546BF9}"/>
              </a:ext>
            </a:extLst>
          </p:cNvPr>
          <p:cNvPicPr>
            <a:picLocks noChangeAspect="1"/>
          </p:cNvPicPr>
          <p:nvPr/>
        </p:nvPicPr>
        <p:blipFill>
          <a:blip r:embed="rId2"/>
          <a:stretch>
            <a:fillRect/>
          </a:stretch>
        </p:blipFill>
        <p:spPr>
          <a:xfrm>
            <a:off x="1619250" y="128587"/>
            <a:ext cx="8953500" cy="6600825"/>
          </a:xfrm>
          <a:prstGeom prst="rect">
            <a:avLst/>
          </a:prstGeom>
        </p:spPr>
      </p:pic>
    </p:spTree>
    <p:extLst>
      <p:ext uri="{BB962C8B-B14F-4D97-AF65-F5344CB8AC3E}">
        <p14:creationId xmlns:p14="http://schemas.microsoft.com/office/powerpoint/2010/main" val="184127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E257-56DE-462B-A974-A515747C6E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1B72EA-36FF-454A-AE3D-6318B2A9C06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3696245-9514-40A4-9E80-04D7E99B3A8A}"/>
              </a:ext>
            </a:extLst>
          </p:cNvPr>
          <p:cNvPicPr>
            <a:picLocks noChangeAspect="1"/>
          </p:cNvPicPr>
          <p:nvPr/>
        </p:nvPicPr>
        <p:blipFill>
          <a:blip r:embed="rId2"/>
          <a:stretch>
            <a:fillRect/>
          </a:stretch>
        </p:blipFill>
        <p:spPr>
          <a:xfrm>
            <a:off x="1313447" y="0"/>
            <a:ext cx="9565105" cy="6858000"/>
          </a:xfrm>
          <a:prstGeom prst="rect">
            <a:avLst/>
          </a:prstGeom>
        </p:spPr>
      </p:pic>
    </p:spTree>
    <p:extLst>
      <p:ext uri="{BB962C8B-B14F-4D97-AF65-F5344CB8AC3E}">
        <p14:creationId xmlns:p14="http://schemas.microsoft.com/office/powerpoint/2010/main" val="241753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A892-998C-4076-815E-667C3FA87A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481DDA-2123-4B1E-ACF2-5F4BEE0E781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ADC752D-CEFC-43C5-9C3F-05C261E99575}"/>
              </a:ext>
            </a:extLst>
          </p:cNvPr>
          <p:cNvPicPr>
            <a:picLocks noChangeAspect="1"/>
          </p:cNvPicPr>
          <p:nvPr/>
        </p:nvPicPr>
        <p:blipFill>
          <a:blip r:embed="rId2"/>
          <a:stretch>
            <a:fillRect/>
          </a:stretch>
        </p:blipFill>
        <p:spPr>
          <a:xfrm>
            <a:off x="1457781" y="0"/>
            <a:ext cx="9276438" cy="6858000"/>
          </a:xfrm>
          <a:prstGeom prst="rect">
            <a:avLst/>
          </a:prstGeom>
        </p:spPr>
      </p:pic>
    </p:spTree>
    <p:extLst>
      <p:ext uri="{BB962C8B-B14F-4D97-AF65-F5344CB8AC3E}">
        <p14:creationId xmlns:p14="http://schemas.microsoft.com/office/powerpoint/2010/main" val="179330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A58C-B5E4-495A-8833-9070FB4654F1}"/>
              </a:ext>
            </a:extLst>
          </p:cNvPr>
          <p:cNvSpPr>
            <a:spLocks noGrp="1"/>
          </p:cNvSpPr>
          <p:nvPr>
            <p:ph type="title"/>
          </p:nvPr>
        </p:nvSpPr>
        <p:spPr/>
        <p:txBody>
          <a:bodyPr/>
          <a:lstStyle/>
          <a:p>
            <a:r>
              <a:rPr lang="en-US" dirty="0"/>
              <a:t>Enrollment in a hypothetical clinical trial</a:t>
            </a:r>
          </a:p>
        </p:txBody>
      </p:sp>
      <p:sp>
        <p:nvSpPr>
          <p:cNvPr id="3" name="Content Placeholder 2">
            <a:extLst>
              <a:ext uri="{FF2B5EF4-FFF2-40B4-BE49-F238E27FC236}">
                <a16:creationId xmlns:a16="http://schemas.microsoft.com/office/drawing/2014/main" id="{462567C5-912A-49FE-AD7C-6B87B970CA2B}"/>
              </a:ext>
            </a:extLst>
          </p:cNvPr>
          <p:cNvSpPr>
            <a:spLocks noGrp="1"/>
          </p:cNvSpPr>
          <p:nvPr>
            <p:ph idx="1"/>
          </p:nvPr>
        </p:nvSpPr>
        <p:spPr/>
        <p:txBody>
          <a:bodyPr/>
          <a:lstStyle/>
          <a:p>
            <a:r>
              <a:rPr lang="en-US" dirty="0"/>
              <a:t>Monthly enrollment is BIN(</a:t>
            </a:r>
            <a:r>
              <a:rPr lang="en-US" dirty="0" err="1"/>
              <a:t>n,p</a:t>
            </a:r>
            <a:r>
              <a:rPr lang="en-US" dirty="0"/>
              <a:t>)</a:t>
            </a:r>
          </a:p>
          <a:p>
            <a:pPr lvl="1"/>
            <a:r>
              <a:rPr lang="en-US" dirty="0"/>
              <a:t>p is small and n is huge.</a:t>
            </a:r>
          </a:p>
          <a:p>
            <a:pPr lvl="1"/>
            <a:r>
              <a:rPr lang="en-US" dirty="0"/>
              <a:t>Neither parameter is known.</a:t>
            </a:r>
          </a:p>
          <a:p>
            <a:r>
              <a:rPr lang="en-US" dirty="0"/>
              <a:t>10 hospitals are enrolling.</a:t>
            </a:r>
          </a:p>
          <a:p>
            <a:r>
              <a:rPr lang="en-US" dirty="0"/>
              <a:t>Primary Children’s hospital enrolled 1200 in 2019, but only 86 in Jan 2020.</a:t>
            </a:r>
          </a:p>
          <a:p>
            <a:r>
              <a:rPr lang="en-US" dirty="0"/>
              <a:t>Is there a problem with enrollment?</a:t>
            </a:r>
          </a:p>
        </p:txBody>
      </p:sp>
    </p:spTree>
    <p:extLst>
      <p:ext uri="{BB962C8B-B14F-4D97-AF65-F5344CB8AC3E}">
        <p14:creationId xmlns:p14="http://schemas.microsoft.com/office/powerpoint/2010/main" val="279260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in distribution</a:t>
            </a:r>
          </a:p>
        </p:txBody>
      </p:sp>
      <p:sp>
        <p:nvSpPr>
          <p:cNvPr id="3" name="Content Placeholder 2"/>
          <p:cNvSpPr>
            <a:spLocks noGrp="1"/>
          </p:cNvSpPr>
          <p:nvPr>
            <p:ph idx="1"/>
          </p:nvPr>
        </p:nvSpPr>
        <p:spPr/>
        <p:txBody>
          <a:bodyPr/>
          <a:lstStyle/>
          <a:p>
            <a:r>
              <a:rPr lang="en-US" dirty="0"/>
              <a:t>A sequence of random variables, </a:t>
            </a:r>
            <a:r>
              <a:rPr lang="en-US" dirty="0" err="1"/>
              <a:t>X</a:t>
            </a:r>
            <a:r>
              <a:rPr lang="en-US" baseline="-25000" dirty="0" err="1"/>
              <a:t>n</a:t>
            </a:r>
            <a:r>
              <a:rPr lang="en-US" dirty="0"/>
              <a:t>, ‘converges in distribution’ to Y if</a:t>
            </a:r>
          </a:p>
          <a:p>
            <a:pPr lvl="1"/>
            <a:r>
              <a:rPr lang="en-US" dirty="0"/>
              <a:t>Lim </a:t>
            </a:r>
            <a:r>
              <a:rPr lang="en-US" dirty="0" err="1"/>
              <a:t>F</a:t>
            </a:r>
            <a:r>
              <a:rPr lang="en-US" baseline="-25000" dirty="0" err="1"/>
              <a:t>X</a:t>
            </a:r>
            <a:r>
              <a:rPr lang="en-US" baseline="-42000" dirty="0" err="1"/>
              <a:t>n</a:t>
            </a:r>
            <a:r>
              <a:rPr lang="en-US" dirty="0"/>
              <a:t>(x) = F</a:t>
            </a:r>
            <a:r>
              <a:rPr lang="en-US" baseline="-25000" dirty="0"/>
              <a:t>Y</a:t>
            </a:r>
            <a:r>
              <a:rPr lang="en-US" dirty="0"/>
              <a:t>(x), for all x where F</a:t>
            </a:r>
            <a:r>
              <a:rPr lang="en-US" baseline="-25000" dirty="0"/>
              <a:t>Y</a:t>
            </a:r>
            <a:r>
              <a:rPr lang="en-US" dirty="0"/>
              <a:t>(x) is continuous.</a:t>
            </a:r>
          </a:p>
          <a:p>
            <a:r>
              <a:rPr lang="en-US" dirty="0"/>
              <a:t>In other words, the distributions (</a:t>
            </a:r>
            <a:r>
              <a:rPr lang="en-US" dirty="0" err="1"/>
              <a:t>cdfs</a:t>
            </a:r>
            <a:r>
              <a:rPr lang="en-US" dirty="0"/>
              <a:t>) get close together as n increases.</a:t>
            </a:r>
          </a:p>
          <a:p>
            <a:endParaRPr lang="en-US" dirty="0"/>
          </a:p>
        </p:txBody>
      </p:sp>
    </p:spTree>
    <p:extLst>
      <p:ext uri="{BB962C8B-B14F-4D97-AF65-F5344CB8AC3E}">
        <p14:creationId xmlns:p14="http://schemas.microsoft.com/office/powerpoint/2010/main" val="1764776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1CF8C9-9DA1-4670-978E-551C4A10FEF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1166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D97D3-2B1E-47C7-8AB8-8AB691D1D7B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10635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7.3.2 (Central Limit Theorem)</a:t>
            </a:r>
          </a:p>
        </p:txBody>
      </p:sp>
      <p:sp>
        <p:nvSpPr>
          <p:cNvPr id="3" name="Content Placeholder 2"/>
          <p:cNvSpPr>
            <a:spLocks noGrp="1"/>
          </p:cNvSpPr>
          <p:nvPr>
            <p:ph idx="1"/>
          </p:nvPr>
        </p:nvSpPr>
        <p:spPr/>
        <p:txBody>
          <a:bodyPr>
            <a:normAutofit lnSpcReduction="10000"/>
          </a:bodyPr>
          <a:lstStyle/>
          <a:p>
            <a:r>
              <a:rPr lang="en-US" dirty="0"/>
              <a:t>If</a:t>
            </a:r>
          </a:p>
          <a:p>
            <a:pPr lvl="1"/>
            <a:r>
              <a:rPr lang="en-US" dirty="0"/>
              <a:t>Mean and variance of a population exist</a:t>
            </a:r>
          </a:p>
          <a:p>
            <a:r>
              <a:rPr lang="en-US" dirty="0"/>
              <a:t>Then </a:t>
            </a:r>
          </a:p>
          <a:p>
            <a:pPr lvl="1"/>
            <a:r>
              <a:rPr lang="en-US" dirty="0"/>
              <a:t>The sample mean of a random sample, when standardized to zero mean and unit variance, converges in distribution to a standard normal.</a:t>
            </a:r>
          </a:p>
          <a:p>
            <a:pPr lvl="1"/>
            <a:endParaRPr lang="en-US" dirty="0"/>
          </a:p>
          <a:p>
            <a:pPr lvl="1"/>
            <a:endParaRPr lang="en-US" dirty="0"/>
          </a:p>
          <a:p>
            <a:pPr lvl="1"/>
            <a:endParaRPr lang="en-US" dirty="0"/>
          </a:p>
          <a:p>
            <a:pPr lvl="1"/>
            <a:endParaRPr lang="en-US" dirty="0"/>
          </a:p>
          <a:p>
            <a:pPr lvl="1"/>
            <a:r>
              <a:rPr lang="en-US" dirty="0"/>
              <a:t>The proof is actually really fun and involves moment generating functions and a theorem about the remained of a Taylor expansion, but…</a:t>
            </a:r>
          </a:p>
        </p:txBody>
      </p:sp>
      <p:pic>
        <p:nvPicPr>
          <p:cNvPr id="4" name="Picture 3"/>
          <p:cNvPicPr>
            <a:picLocks noChangeAspect="1"/>
          </p:cNvPicPr>
          <p:nvPr/>
        </p:nvPicPr>
        <p:blipFill>
          <a:blip r:embed="rId3"/>
          <a:stretch>
            <a:fillRect/>
          </a:stretch>
        </p:blipFill>
        <p:spPr>
          <a:xfrm>
            <a:off x="1289710" y="3741345"/>
            <a:ext cx="4362946" cy="1297838"/>
          </a:xfrm>
          <a:prstGeom prst="rect">
            <a:avLst/>
          </a:prstGeom>
        </p:spPr>
      </p:pic>
    </p:spTree>
    <p:extLst>
      <p:ext uri="{BB962C8B-B14F-4D97-AF65-F5344CB8AC3E}">
        <p14:creationId xmlns:p14="http://schemas.microsoft.com/office/powerpoint/2010/main" val="1978223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pic>
        <p:nvPicPr>
          <p:cNvPr id="5" name="Content Placeholder 4"/>
          <p:cNvPicPr>
            <a:picLocks noGrp="1" noChangeAspect="1"/>
          </p:cNvPicPr>
          <p:nvPr>
            <p:ph idx="1"/>
          </p:nvPr>
        </p:nvPicPr>
        <p:blipFill>
          <a:blip r:embed="rId3"/>
          <a:stretch>
            <a:fillRect/>
          </a:stretch>
        </p:blipFill>
        <p:spPr>
          <a:xfrm>
            <a:off x="327560" y="1595685"/>
            <a:ext cx="4294375" cy="1741281"/>
          </a:xfrm>
          <a:prstGeom prst="rect">
            <a:avLst/>
          </a:prstGeom>
        </p:spPr>
      </p:pic>
      <p:pic>
        <p:nvPicPr>
          <p:cNvPr id="4" name="Picture 3"/>
          <p:cNvPicPr>
            <a:picLocks noChangeAspect="1"/>
          </p:cNvPicPr>
          <p:nvPr/>
        </p:nvPicPr>
        <p:blipFill>
          <a:blip r:embed="rId4"/>
          <a:stretch>
            <a:fillRect/>
          </a:stretch>
        </p:blipFill>
        <p:spPr>
          <a:xfrm>
            <a:off x="4953000" y="365125"/>
            <a:ext cx="6400800" cy="6391275"/>
          </a:xfrm>
          <a:prstGeom prst="rect">
            <a:avLst/>
          </a:prstGeom>
        </p:spPr>
      </p:pic>
    </p:spTree>
    <p:extLst>
      <p:ext uri="{BB962C8B-B14F-4D97-AF65-F5344CB8AC3E}">
        <p14:creationId xmlns:p14="http://schemas.microsoft.com/office/powerpoint/2010/main" val="263645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lstStyle/>
          <a:p>
            <a:r>
              <a:rPr lang="en-US" dirty="0"/>
              <a:t>N(0,1)</a:t>
            </a:r>
          </a:p>
        </p:txBody>
      </p:sp>
      <p:pic>
        <p:nvPicPr>
          <p:cNvPr id="4" name="Picture 3"/>
          <p:cNvPicPr>
            <a:picLocks noChangeAspect="1"/>
          </p:cNvPicPr>
          <p:nvPr/>
        </p:nvPicPr>
        <p:blipFill>
          <a:blip r:embed="rId3"/>
          <a:stretch>
            <a:fillRect/>
          </a:stretch>
        </p:blipFill>
        <p:spPr>
          <a:xfrm>
            <a:off x="4953000" y="365125"/>
            <a:ext cx="6400800" cy="6391275"/>
          </a:xfrm>
          <a:prstGeom prst="rect">
            <a:avLst/>
          </a:prstGeom>
        </p:spPr>
      </p:pic>
    </p:spTree>
    <p:extLst>
      <p:ext uri="{BB962C8B-B14F-4D97-AF65-F5344CB8AC3E}">
        <p14:creationId xmlns:p14="http://schemas.microsoft.com/office/powerpoint/2010/main" val="2268615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lstStyle/>
          <a:p>
            <a:r>
              <a:rPr lang="en-US" dirty="0"/>
              <a:t>Using a random sample</a:t>
            </a:r>
          </a:p>
          <a:p>
            <a:pPr marL="0" indent="0">
              <a:buNone/>
            </a:pPr>
            <a:r>
              <a:rPr lang="en-US" dirty="0"/>
              <a:t>   of size 12 from EXP(1)</a:t>
            </a:r>
          </a:p>
        </p:txBody>
      </p:sp>
      <p:pic>
        <p:nvPicPr>
          <p:cNvPr id="4" name="Picture 3"/>
          <p:cNvPicPr>
            <a:picLocks noChangeAspect="1"/>
          </p:cNvPicPr>
          <p:nvPr/>
        </p:nvPicPr>
        <p:blipFill>
          <a:blip r:embed="rId3"/>
          <a:stretch>
            <a:fillRect/>
          </a:stretch>
        </p:blipFill>
        <p:spPr>
          <a:xfrm>
            <a:off x="5950528" y="365125"/>
            <a:ext cx="6400800" cy="6391275"/>
          </a:xfrm>
          <a:prstGeom prst="rect">
            <a:avLst/>
          </a:prstGeom>
        </p:spPr>
      </p:pic>
    </p:spTree>
    <p:extLst>
      <p:ext uri="{BB962C8B-B14F-4D97-AF65-F5344CB8AC3E}">
        <p14:creationId xmlns:p14="http://schemas.microsoft.com/office/powerpoint/2010/main" val="1223501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pic>
        <p:nvPicPr>
          <p:cNvPr id="4" name="Content Placeholder 3"/>
          <p:cNvPicPr>
            <a:picLocks noGrp="1" noChangeAspect="1"/>
          </p:cNvPicPr>
          <p:nvPr>
            <p:ph idx="1"/>
          </p:nvPr>
        </p:nvPicPr>
        <p:blipFill>
          <a:blip r:embed="rId3"/>
          <a:stretch>
            <a:fillRect/>
          </a:stretch>
        </p:blipFill>
        <p:spPr>
          <a:xfrm>
            <a:off x="1101653" y="2629734"/>
            <a:ext cx="4020109" cy="3694514"/>
          </a:xfrm>
          <a:prstGeom prst="rect">
            <a:avLst/>
          </a:prstGeom>
        </p:spPr>
      </p:pic>
      <p:pic>
        <p:nvPicPr>
          <p:cNvPr id="5" name="Picture 4"/>
          <p:cNvPicPr>
            <a:picLocks noChangeAspect="1"/>
          </p:cNvPicPr>
          <p:nvPr/>
        </p:nvPicPr>
        <p:blipFill>
          <a:blip r:embed="rId4"/>
          <a:stretch>
            <a:fillRect/>
          </a:stretch>
        </p:blipFill>
        <p:spPr>
          <a:xfrm>
            <a:off x="7318575" y="2630311"/>
            <a:ext cx="4035225" cy="3693937"/>
          </a:xfrm>
          <a:prstGeom prst="rect">
            <a:avLst/>
          </a:prstGeom>
        </p:spPr>
      </p:pic>
      <p:sp>
        <p:nvSpPr>
          <p:cNvPr id="6" name="TextBox 5"/>
          <p:cNvSpPr txBox="1"/>
          <p:nvPr/>
        </p:nvSpPr>
        <p:spPr>
          <a:xfrm>
            <a:off x="1715911" y="2122311"/>
            <a:ext cx="10080977" cy="461665"/>
          </a:xfrm>
          <a:prstGeom prst="rect">
            <a:avLst/>
          </a:prstGeom>
          <a:noFill/>
        </p:spPr>
        <p:txBody>
          <a:bodyPr wrap="square" rtlCol="0">
            <a:spAutoFit/>
          </a:bodyPr>
          <a:lstStyle/>
          <a:p>
            <a:r>
              <a:rPr lang="en-US" sz="2400" dirty="0"/>
              <a:t>Normal vs. Uniform                                                      Normal vs. exponential</a:t>
            </a:r>
          </a:p>
        </p:txBody>
      </p:sp>
    </p:spTree>
    <p:extLst>
      <p:ext uri="{BB962C8B-B14F-4D97-AF65-F5344CB8AC3E}">
        <p14:creationId xmlns:p14="http://schemas.microsoft.com/office/powerpoint/2010/main" val="4220332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6047-A403-42F1-BB84-A6639EDCB54C}"/>
              </a:ext>
            </a:extLst>
          </p:cNvPr>
          <p:cNvSpPr>
            <a:spLocks noGrp="1"/>
          </p:cNvSpPr>
          <p:nvPr>
            <p:ph type="title"/>
          </p:nvPr>
        </p:nvSpPr>
        <p:spPr/>
        <p:txBody>
          <a:bodyPr/>
          <a:lstStyle/>
          <a:p>
            <a:r>
              <a:rPr lang="en-US" dirty="0"/>
              <a:t>Does it matter on what interval the uniform distribution is?</a:t>
            </a:r>
          </a:p>
        </p:txBody>
      </p:sp>
      <p:sp>
        <p:nvSpPr>
          <p:cNvPr id="3" name="Content Placeholder 2">
            <a:extLst>
              <a:ext uri="{FF2B5EF4-FFF2-40B4-BE49-F238E27FC236}">
                <a16:creationId xmlns:a16="http://schemas.microsoft.com/office/drawing/2014/main" id="{E59B1C0A-7EEF-499C-ACA3-F9156815ED5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53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7.4.1</a:t>
            </a:r>
          </a:p>
        </p:txBody>
      </p:sp>
      <p:sp>
        <p:nvSpPr>
          <p:cNvPr id="3" name="Content Placeholder 2"/>
          <p:cNvSpPr>
            <a:spLocks noGrp="1"/>
          </p:cNvSpPr>
          <p:nvPr>
            <p:ph idx="1"/>
          </p:nvPr>
        </p:nvSpPr>
        <p:spPr/>
        <p:txBody>
          <a:bodyPr/>
          <a:lstStyle/>
          <a:p>
            <a:r>
              <a:rPr lang="en-US" dirty="0"/>
              <a:t>If your friend can make each free throw with p = 0.50,</a:t>
            </a:r>
          </a:p>
          <a:p>
            <a:r>
              <a:rPr lang="en-US" dirty="0"/>
              <a:t>Estimate the probability he/she makes 9 or more out of 20.</a:t>
            </a:r>
          </a:p>
          <a:p>
            <a:pPr lvl="1"/>
            <a:r>
              <a:rPr lang="en-US" dirty="0"/>
              <a:t>Y ~ BIN(20,1/2)</a:t>
            </a:r>
          </a:p>
          <a:p>
            <a:pPr lvl="1"/>
            <a:r>
              <a:rPr lang="en-US" dirty="0"/>
              <a:t>P(Y ≥ 9) = 0.7483 (using actual probabilities based on BIN(20,1/2))</a:t>
            </a:r>
          </a:p>
          <a:p>
            <a:pPr lvl="1"/>
            <a:r>
              <a:rPr lang="en-US" dirty="0"/>
              <a:t>P(Y ≥ 8.5) = 0.7483 </a:t>
            </a:r>
          </a:p>
          <a:p>
            <a:pPr lvl="1"/>
            <a:r>
              <a:rPr lang="en-US" dirty="0"/>
              <a:t>P(Y &gt; 8) = 0.7483 </a:t>
            </a:r>
          </a:p>
          <a:p>
            <a:pPr lvl="1"/>
            <a:endParaRPr lang="en-US" dirty="0"/>
          </a:p>
          <a:p>
            <a:pPr lvl="1"/>
            <a:r>
              <a:rPr lang="en-US" dirty="0"/>
              <a:t>P(Y ≥ 9) ≈ 0.6726 (using the central limit theorem)</a:t>
            </a:r>
          </a:p>
          <a:p>
            <a:pPr lvl="1"/>
            <a:r>
              <a:rPr lang="en-US" dirty="0"/>
              <a:t>P(Y ≥ 8.5) ≈ 0.7486 (using the central limit theorem and continuity correction)</a:t>
            </a:r>
          </a:p>
          <a:p>
            <a:pPr lvl="1"/>
            <a:endParaRPr lang="en-US" dirty="0"/>
          </a:p>
        </p:txBody>
      </p:sp>
    </p:spTree>
    <p:extLst>
      <p:ext uri="{BB962C8B-B14F-4D97-AF65-F5344CB8AC3E}">
        <p14:creationId xmlns:p14="http://schemas.microsoft.com/office/powerpoint/2010/main" val="3060204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7.5.1</a:t>
            </a:r>
          </a:p>
        </p:txBody>
      </p:sp>
      <p:sp>
        <p:nvSpPr>
          <p:cNvPr id="3" name="Content Placeholder 2"/>
          <p:cNvSpPr>
            <a:spLocks noGrp="1"/>
          </p:cNvSpPr>
          <p:nvPr>
            <p:ph idx="1"/>
          </p:nvPr>
        </p:nvSpPr>
        <p:spPr/>
        <p:txBody>
          <a:bodyPr/>
          <a:lstStyle/>
          <a:p>
            <a:r>
              <a:rPr lang="en-US" dirty="0"/>
              <a:t>If </a:t>
            </a:r>
          </a:p>
          <a:p>
            <a:pPr lvl="1"/>
            <a:r>
              <a:rPr lang="en-US" dirty="0"/>
              <a:t>X</a:t>
            </a:r>
            <a:r>
              <a:rPr lang="en-US" baseline="-25000" dirty="0"/>
              <a:t>1</a:t>
            </a:r>
            <a:r>
              <a:rPr lang="en-US" dirty="0"/>
              <a:t>, X</a:t>
            </a:r>
            <a:r>
              <a:rPr lang="en-US" baseline="-25000" dirty="0"/>
              <a:t>2</a:t>
            </a:r>
            <a:r>
              <a:rPr lang="en-US" dirty="0"/>
              <a:t>, …, </a:t>
            </a:r>
            <a:r>
              <a:rPr lang="en-US" dirty="0" err="1"/>
              <a:t>X</a:t>
            </a:r>
            <a:r>
              <a:rPr lang="en-US" baseline="-25000" dirty="0" err="1"/>
              <a:t>n</a:t>
            </a:r>
            <a:r>
              <a:rPr lang="en-US" baseline="-25000" dirty="0"/>
              <a:t> </a:t>
            </a:r>
            <a:r>
              <a:rPr lang="en-US" dirty="0"/>
              <a:t>is a random sample from a continuous distribution </a:t>
            </a:r>
          </a:p>
          <a:p>
            <a:pPr lvl="1"/>
            <a:r>
              <a:rPr lang="en-US" dirty="0"/>
              <a:t>f(</a:t>
            </a:r>
            <a:r>
              <a:rPr lang="en-US" dirty="0" err="1"/>
              <a:t>x</a:t>
            </a:r>
            <a:r>
              <a:rPr lang="en-US" baseline="-25000" dirty="0" err="1"/>
              <a:t>p</a:t>
            </a:r>
            <a:r>
              <a:rPr lang="en-US" dirty="0"/>
              <a:t>) ≠ 0, where </a:t>
            </a:r>
            <a:r>
              <a:rPr lang="en-US" dirty="0" err="1"/>
              <a:t>x</a:t>
            </a:r>
            <a:r>
              <a:rPr lang="en-US" baseline="-25000" dirty="0" err="1"/>
              <a:t>p</a:t>
            </a:r>
            <a:r>
              <a:rPr lang="en-US" baseline="-25000" dirty="0"/>
              <a:t> </a:t>
            </a:r>
            <a:r>
              <a:rPr lang="en-US" dirty="0"/>
              <a:t>is the </a:t>
            </a:r>
            <a:r>
              <a:rPr lang="en-US" dirty="0" err="1"/>
              <a:t>p</a:t>
            </a:r>
            <a:r>
              <a:rPr lang="en-US" baseline="30000" dirty="0" err="1"/>
              <a:t>th</a:t>
            </a:r>
            <a:r>
              <a:rPr lang="en-US" dirty="0"/>
              <a:t> percentile</a:t>
            </a:r>
          </a:p>
          <a:p>
            <a:pPr lvl="1"/>
            <a:r>
              <a:rPr lang="en-US" dirty="0" err="1"/>
              <a:t>k</a:t>
            </a:r>
            <a:r>
              <a:rPr lang="en-US" baseline="-25000" dirty="0" err="1"/>
              <a:t>n</a:t>
            </a:r>
            <a:r>
              <a:rPr lang="en-US" dirty="0"/>
              <a:t>/n → p</a:t>
            </a:r>
          </a:p>
          <a:p>
            <a:pPr lvl="1"/>
            <a:r>
              <a:rPr lang="en-US" dirty="0" err="1"/>
              <a:t>k</a:t>
            </a:r>
            <a:r>
              <a:rPr lang="en-US" baseline="-25000" dirty="0" err="1"/>
              <a:t>n</a:t>
            </a:r>
            <a:r>
              <a:rPr lang="en-US" dirty="0"/>
              <a:t> - np is bounded</a:t>
            </a:r>
          </a:p>
          <a:p>
            <a:r>
              <a:rPr lang="en-US" dirty="0"/>
              <a:t>Then </a:t>
            </a:r>
          </a:p>
        </p:txBody>
      </p:sp>
      <p:pic>
        <p:nvPicPr>
          <p:cNvPr id="4" name="Picture 3"/>
          <p:cNvPicPr>
            <a:picLocks noChangeAspect="1"/>
          </p:cNvPicPr>
          <p:nvPr/>
        </p:nvPicPr>
        <p:blipFill>
          <a:blip r:embed="rId3"/>
          <a:stretch>
            <a:fillRect/>
          </a:stretch>
        </p:blipFill>
        <p:spPr>
          <a:xfrm>
            <a:off x="2054755" y="4321176"/>
            <a:ext cx="4402490" cy="1651922"/>
          </a:xfrm>
          <a:prstGeom prst="rect">
            <a:avLst/>
          </a:prstGeom>
        </p:spPr>
      </p:pic>
      <p:pic>
        <p:nvPicPr>
          <p:cNvPr id="5" name="Picture 4"/>
          <p:cNvPicPr>
            <a:picLocks noChangeAspect="1"/>
          </p:cNvPicPr>
          <p:nvPr/>
        </p:nvPicPr>
        <p:blipFill>
          <a:blip r:embed="rId4"/>
          <a:stretch>
            <a:fillRect/>
          </a:stretch>
        </p:blipFill>
        <p:spPr>
          <a:xfrm>
            <a:off x="6151985" y="5438355"/>
            <a:ext cx="2495179" cy="1273351"/>
          </a:xfrm>
          <a:prstGeom prst="rect">
            <a:avLst/>
          </a:prstGeom>
        </p:spPr>
      </p:pic>
    </p:spTree>
    <p:extLst>
      <p:ext uri="{BB962C8B-B14F-4D97-AF65-F5344CB8AC3E}">
        <p14:creationId xmlns:p14="http://schemas.microsoft.com/office/powerpoint/2010/main" val="114495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7.2.1</a:t>
            </a:r>
          </a:p>
        </p:txBody>
      </p:sp>
      <p:sp>
        <p:nvSpPr>
          <p:cNvPr id="3" name="Content Placeholder 2"/>
          <p:cNvSpPr>
            <a:spLocks noGrp="1"/>
          </p:cNvSpPr>
          <p:nvPr>
            <p:ph idx="1"/>
          </p:nvPr>
        </p:nvSpPr>
        <p:spPr/>
        <p:txBody>
          <a:bodyPr/>
          <a:lstStyle/>
          <a:p>
            <a:r>
              <a:rPr lang="en-US" dirty="0"/>
              <a:t>Let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 ~ </a:t>
            </a:r>
            <a:r>
              <a:rPr lang="en-US" dirty="0" err="1"/>
              <a:t>i.i.d</a:t>
            </a:r>
            <a:r>
              <a:rPr lang="en-US" dirty="0"/>
              <a:t>. UNIF(0,1).</a:t>
            </a:r>
          </a:p>
          <a:p>
            <a:r>
              <a:rPr lang="en-US" dirty="0"/>
              <a:t>Find the cdf of </a:t>
            </a:r>
            <a:r>
              <a:rPr lang="en-US" dirty="0" err="1"/>
              <a:t>X</a:t>
            </a:r>
            <a:r>
              <a:rPr lang="en-US" baseline="-25000" dirty="0" err="1"/>
              <a:t>n:n</a:t>
            </a:r>
            <a:r>
              <a:rPr lang="en-US" dirty="0"/>
              <a:t>.</a:t>
            </a:r>
          </a:p>
          <a:p>
            <a:r>
              <a:rPr lang="en-US" dirty="0"/>
              <a:t>Show that </a:t>
            </a:r>
            <a:r>
              <a:rPr lang="en-US" dirty="0" err="1"/>
              <a:t>X</a:t>
            </a:r>
            <a:r>
              <a:rPr lang="en-US" baseline="-25000" dirty="0" err="1"/>
              <a:t>n:n</a:t>
            </a:r>
            <a:r>
              <a:rPr lang="en-US" baseline="-25000" dirty="0"/>
              <a:t> </a:t>
            </a:r>
            <a:r>
              <a:rPr lang="en-US" dirty="0"/>
              <a:t>converges to 1.</a:t>
            </a:r>
          </a:p>
        </p:txBody>
      </p:sp>
    </p:spTree>
    <p:extLst>
      <p:ext uri="{BB962C8B-B14F-4D97-AF65-F5344CB8AC3E}">
        <p14:creationId xmlns:p14="http://schemas.microsoft.com/office/powerpoint/2010/main" val="2196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7.5.2</a:t>
            </a:r>
          </a:p>
        </p:txBody>
      </p:sp>
      <p:pic>
        <p:nvPicPr>
          <p:cNvPr id="4" name="Content Placeholder 3"/>
          <p:cNvPicPr>
            <a:picLocks noGrp="1" noChangeAspect="1"/>
          </p:cNvPicPr>
          <p:nvPr>
            <p:ph idx="1"/>
          </p:nvPr>
        </p:nvPicPr>
        <p:blipFill>
          <a:blip r:embed="rId3"/>
          <a:stretch>
            <a:fillRect/>
          </a:stretch>
        </p:blipFill>
        <p:spPr>
          <a:xfrm>
            <a:off x="1004358" y="1580004"/>
            <a:ext cx="4865864" cy="1471242"/>
          </a:xfrm>
          <a:prstGeom prst="rect">
            <a:avLst/>
          </a:prstGeom>
        </p:spPr>
      </p:pic>
      <p:pic>
        <p:nvPicPr>
          <p:cNvPr id="5" name="Picture 4"/>
          <p:cNvPicPr>
            <a:picLocks noChangeAspect="1"/>
          </p:cNvPicPr>
          <p:nvPr/>
        </p:nvPicPr>
        <p:blipFill>
          <a:blip r:embed="rId4"/>
          <a:stretch>
            <a:fillRect/>
          </a:stretch>
        </p:blipFill>
        <p:spPr>
          <a:xfrm>
            <a:off x="838200" y="3891491"/>
            <a:ext cx="8113889" cy="916519"/>
          </a:xfrm>
          <a:prstGeom prst="rect">
            <a:avLst/>
          </a:prstGeom>
        </p:spPr>
      </p:pic>
      <p:pic>
        <p:nvPicPr>
          <p:cNvPr id="3" name="Picture 2">
            <a:extLst>
              <a:ext uri="{FF2B5EF4-FFF2-40B4-BE49-F238E27FC236}">
                <a16:creationId xmlns:a16="http://schemas.microsoft.com/office/drawing/2014/main" id="{1A6A471E-8838-4E32-BA1D-5D8913110C92}"/>
              </a:ext>
            </a:extLst>
          </p:cNvPr>
          <p:cNvPicPr>
            <a:picLocks noChangeAspect="1"/>
          </p:cNvPicPr>
          <p:nvPr/>
        </p:nvPicPr>
        <p:blipFill>
          <a:blip r:embed="rId5"/>
          <a:stretch>
            <a:fillRect/>
          </a:stretch>
        </p:blipFill>
        <p:spPr>
          <a:xfrm>
            <a:off x="6036380" y="243894"/>
            <a:ext cx="5870220" cy="336651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8217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Convergence in probability</a:t>
            </a:r>
          </a:p>
        </p:txBody>
      </p:sp>
      <p:pic>
        <p:nvPicPr>
          <p:cNvPr id="4" name="Content Placeholder 3"/>
          <p:cNvPicPr>
            <a:picLocks noGrp="1" noChangeAspect="1"/>
          </p:cNvPicPr>
          <p:nvPr>
            <p:ph idx="1"/>
          </p:nvPr>
        </p:nvPicPr>
        <p:blipFill>
          <a:blip r:embed="rId2"/>
          <a:stretch>
            <a:fillRect/>
          </a:stretch>
        </p:blipFill>
        <p:spPr>
          <a:xfrm>
            <a:off x="741053" y="1690688"/>
            <a:ext cx="9859919" cy="1476816"/>
          </a:xfrm>
          <a:prstGeom prst="rect">
            <a:avLst/>
          </a:prstGeom>
        </p:spPr>
      </p:pic>
    </p:spTree>
    <p:extLst>
      <p:ext uri="{BB962C8B-B14F-4D97-AF65-F5344CB8AC3E}">
        <p14:creationId xmlns:p14="http://schemas.microsoft.com/office/powerpoint/2010/main" val="113334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9C426-F747-4FDA-AD6C-D2D67A16DB3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13303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4E79-A60D-44FA-AA4A-3F44DF07AC64}"/>
              </a:ext>
            </a:extLst>
          </p:cNvPr>
          <p:cNvSpPr>
            <a:spLocks noGrp="1"/>
          </p:cNvSpPr>
          <p:nvPr>
            <p:ph type="title"/>
          </p:nvPr>
        </p:nvSpPr>
        <p:spPr/>
        <p:txBody>
          <a:bodyPr/>
          <a:lstStyle/>
          <a:p>
            <a:r>
              <a:rPr lang="en-US" dirty="0"/>
              <a:t>Convergence in </a:t>
            </a:r>
            <a:r>
              <a:rPr lang="en-US" dirty="0">
                <a:solidFill>
                  <a:schemeClr val="accent1">
                    <a:lumMod val="75000"/>
                  </a:schemeClr>
                </a:solidFill>
              </a:rPr>
              <a:t>distribution</a:t>
            </a:r>
            <a:r>
              <a:rPr lang="en-US" dirty="0"/>
              <a:t> vs. </a:t>
            </a:r>
            <a:r>
              <a:rPr lang="en-US" dirty="0">
                <a:solidFill>
                  <a:srgbClr val="FF0000"/>
                </a:solidFill>
              </a:rPr>
              <a:t>probability</a:t>
            </a:r>
          </a:p>
        </p:txBody>
      </p:sp>
      <p:pic>
        <p:nvPicPr>
          <p:cNvPr id="4" name="Picture 3">
            <a:extLst>
              <a:ext uri="{FF2B5EF4-FFF2-40B4-BE49-F238E27FC236}">
                <a16:creationId xmlns:a16="http://schemas.microsoft.com/office/drawing/2014/main" id="{C0AE030B-4484-460C-B395-CA1FACB80C4B}"/>
              </a:ext>
            </a:extLst>
          </p:cNvPr>
          <p:cNvPicPr>
            <a:picLocks noChangeAspect="1"/>
          </p:cNvPicPr>
          <p:nvPr/>
        </p:nvPicPr>
        <p:blipFill>
          <a:blip r:embed="rId3"/>
          <a:stretch>
            <a:fillRect/>
          </a:stretch>
        </p:blipFill>
        <p:spPr>
          <a:xfrm rot="10800000">
            <a:off x="2979664" y="5636645"/>
            <a:ext cx="4099053" cy="942919"/>
          </a:xfrm>
          <a:prstGeom prst="rect">
            <a:avLst/>
          </a:prstGeom>
        </p:spPr>
      </p:pic>
      <p:pic>
        <p:nvPicPr>
          <p:cNvPr id="5" name="Picture 4">
            <a:extLst>
              <a:ext uri="{FF2B5EF4-FFF2-40B4-BE49-F238E27FC236}">
                <a16:creationId xmlns:a16="http://schemas.microsoft.com/office/drawing/2014/main" id="{90FA63FE-B67A-4EDA-8B12-873626FB2125}"/>
              </a:ext>
            </a:extLst>
          </p:cNvPr>
          <p:cNvPicPr>
            <a:picLocks noChangeAspect="1"/>
          </p:cNvPicPr>
          <p:nvPr/>
        </p:nvPicPr>
        <p:blipFill>
          <a:blip r:embed="rId3"/>
          <a:stretch>
            <a:fillRect/>
          </a:stretch>
        </p:blipFill>
        <p:spPr>
          <a:xfrm rot="16200000">
            <a:off x="709396" y="3316069"/>
            <a:ext cx="4293584" cy="814550"/>
          </a:xfrm>
          <a:prstGeom prst="rect">
            <a:avLst/>
          </a:prstGeom>
        </p:spPr>
      </p:pic>
      <p:cxnSp>
        <p:nvCxnSpPr>
          <p:cNvPr id="7" name="Straight Connector 6">
            <a:extLst>
              <a:ext uri="{FF2B5EF4-FFF2-40B4-BE49-F238E27FC236}">
                <a16:creationId xmlns:a16="http://schemas.microsoft.com/office/drawing/2014/main" id="{4335DF08-5B50-46DB-9630-58E0E27A5A4E}"/>
              </a:ext>
            </a:extLst>
          </p:cNvPr>
          <p:cNvCxnSpPr/>
          <p:nvPr/>
        </p:nvCxnSpPr>
        <p:spPr>
          <a:xfrm>
            <a:off x="3484179" y="5454869"/>
            <a:ext cx="3499945"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F654EF4-3362-4D6E-8A50-A3371FE20737}"/>
              </a:ext>
            </a:extLst>
          </p:cNvPr>
          <p:cNvCxnSpPr>
            <a:cxnSpLocks/>
          </p:cNvCxnSpPr>
          <p:nvPr/>
        </p:nvCxnSpPr>
        <p:spPr>
          <a:xfrm flipV="1">
            <a:off x="3484179" y="1690688"/>
            <a:ext cx="0" cy="3764182"/>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12C41AA-BF35-477C-BD28-99143D5C69DB}"/>
              </a:ext>
            </a:extLst>
          </p:cNvPr>
          <p:cNvSpPr txBox="1"/>
          <p:nvPr/>
        </p:nvSpPr>
        <p:spPr>
          <a:xfrm>
            <a:off x="2948154" y="3371279"/>
            <a:ext cx="851335" cy="584775"/>
          </a:xfrm>
          <a:prstGeom prst="rect">
            <a:avLst/>
          </a:prstGeom>
          <a:noFill/>
        </p:spPr>
        <p:txBody>
          <a:bodyPr wrap="square" rtlCol="0">
            <a:spAutoFit/>
          </a:bodyPr>
          <a:lstStyle/>
          <a:p>
            <a:r>
              <a:rPr lang="en-US" sz="3200" dirty="0" err="1"/>
              <a:t>X</a:t>
            </a:r>
            <a:r>
              <a:rPr lang="en-US" sz="3200" baseline="-25000" dirty="0" err="1"/>
              <a:t>n</a:t>
            </a:r>
            <a:endParaRPr lang="en-US" sz="3200" baseline="-25000" dirty="0"/>
          </a:p>
        </p:txBody>
      </p:sp>
      <p:sp>
        <p:nvSpPr>
          <p:cNvPr id="13" name="TextBox 12">
            <a:extLst>
              <a:ext uri="{FF2B5EF4-FFF2-40B4-BE49-F238E27FC236}">
                <a16:creationId xmlns:a16="http://schemas.microsoft.com/office/drawing/2014/main" id="{1721B168-7D9C-464F-A4FB-B12451563F13}"/>
              </a:ext>
            </a:extLst>
          </p:cNvPr>
          <p:cNvSpPr txBox="1"/>
          <p:nvPr/>
        </p:nvSpPr>
        <p:spPr>
          <a:xfrm>
            <a:off x="4745423" y="5454869"/>
            <a:ext cx="851335" cy="584775"/>
          </a:xfrm>
          <a:prstGeom prst="rect">
            <a:avLst/>
          </a:prstGeom>
          <a:noFill/>
        </p:spPr>
        <p:txBody>
          <a:bodyPr wrap="square" rtlCol="0">
            <a:spAutoFit/>
          </a:bodyPr>
          <a:lstStyle/>
          <a:p>
            <a:r>
              <a:rPr lang="en-US" sz="3200" dirty="0"/>
              <a:t>X</a:t>
            </a:r>
            <a:endParaRPr lang="en-US" sz="3200" baseline="-25000" dirty="0"/>
          </a:p>
        </p:txBody>
      </p:sp>
      <p:cxnSp>
        <p:nvCxnSpPr>
          <p:cNvPr id="16" name="Straight Connector 15">
            <a:extLst>
              <a:ext uri="{FF2B5EF4-FFF2-40B4-BE49-F238E27FC236}">
                <a16:creationId xmlns:a16="http://schemas.microsoft.com/office/drawing/2014/main" id="{94038F02-2212-4812-ACCB-1E32F2EFF8D2}"/>
              </a:ext>
            </a:extLst>
          </p:cNvPr>
          <p:cNvCxnSpPr/>
          <p:nvPr/>
        </p:nvCxnSpPr>
        <p:spPr>
          <a:xfrm flipV="1">
            <a:off x="3484179" y="1996966"/>
            <a:ext cx="3358055" cy="335805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C09906-0E5A-477F-9265-9830773D098E}"/>
              </a:ext>
            </a:extLst>
          </p:cNvPr>
          <p:cNvCxnSpPr/>
          <p:nvPr/>
        </p:nvCxnSpPr>
        <p:spPr>
          <a:xfrm flipV="1">
            <a:off x="3555124" y="2101384"/>
            <a:ext cx="3358055" cy="335805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727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a:t>
            </a:r>
          </a:p>
        </p:txBody>
      </p:sp>
      <p:pic>
        <p:nvPicPr>
          <p:cNvPr id="4" name="Content Placeholder 3"/>
          <p:cNvPicPr>
            <a:picLocks noGrp="1" noChangeAspect="1"/>
          </p:cNvPicPr>
          <p:nvPr>
            <p:ph idx="1"/>
          </p:nvPr>
        </p:nvPicPr>
        <p:blipFill>
          <a:blip r:embed="rId2"/>
          <a:stretch>
            <a:fillRect/>
          </a:stretch>
        </p:blipFill>
        <p:spPr>
          <a:xfrm>
            <a:off x="838200" y="2291644"/>
            <a:ext cx="9723865" cy="2815961"/>
          </a:xfrm>
          <a:prstGeom prst="rect">
            <a:avLst/>
          </a:prstGeom>
        </p:spPr>
      </p:pic>
      <p:pic>
        <p:nvPicPr>
          <p:cNvPr id="3" name="Picture 2">
            <a:extLst>
              <a:ext uri="{FF2B5EF4-FFF2-40B4-BE49-F238E27FC236}">
                <a16:creationId xmlns:a16="http://schemas.microsoft.com/office/drawing/2014/main" id="{68859A09-2FB6-4228-A216-A46E6934C318}"/>
              </a:ext>
            </a:extLst>
          </p:cNvPr>
          <p:cNvPicPr>
            <a:picLocks noChangeAspect="1"/>
          </p:cNvPicPr>
          <p:nvPr/>
        </p:nvPicPr>
        <p:blipFill>
          <a:blip r:embed="rId3"/>
          <a:stretch>
            <a:fillRect/>
          </a:stretch>
        </p:blipFill>
        <p:spPr>
          <a:xfrm>
            <a:off x="8893015" y="3780996"/>
            <a:ext cx="3077004" cy="3077004"/>
          </a:xfrm>
          <a:prstGeom prst="rect">
            <a:avLst/>
          </a:prstGeom>
        </p:spPr>
      </p:pic>
    </p:spTree>
    <p:extLst>
      <p:ext uri="{BB962C8B-B14F-4D97-AF65-F5344CB8AC3E}">
        <p14:creationId xmlns:p14="http://schemas.microsoft.com/office/powerpoint/2010/main" val="3914681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a:t>
            </a:r>
          </a:p>
        </p:txBody>
      </p:sp>
      <p:pic>
        <p:nvPicPr>
          <p:cNvPr id="4" name="Content Placeholder 3"/>
          <p:cNvPicPr>
            <a:picLocks noGrp="1" noChangeAspect="1"/>
          </p:cNvPicPr>
          <p:nvPr>
            <p:ph idx="1"/>
          </p:nvPr>
        </p:nvPicPr>
        <p:blipFill>
          <a:blip r:embed="rId3"/>
          <a:stretch>
            <a:fillRect/>
          </a:stretch>
        </p:blipFill>
        <p:spPr>
          <a:xfrm>
            <a:off x="948255" y="2381956"/>
            <a:ext cx="8731967" cy="2412206"/>
          </a:xfrm>
          <a:prstGeom prst="rect">
            <a:avLst/>
          </a:prstGeom>
        </p:spPr>
      </p:pic>
      <p:pic>
        <p:nvPicPr>
          <p:cNvPr id="3" name="Picture 2">
            <a:extLst>
              <a:ext uri="{FF2B5EF4-FFF2-40B4-BE49-F238E27FC236}">
                <a16:creationId xmlns:a16="http://schemas.microsoft.com/office/drawing/2014/main" id="{46AC728F-C203-45D9-87A2-F67EACCD3BD8}"/>
              </a:ext>
            </a:extLst>
          </p:cNvPr>
          <p:cNvPicPr>
            <a:picLocks noChangeAspect="1"/>
          </p:cNvPicPr>
          <p:nvPr/>
        </p:nvPicPr>
        <p:blipFill>
          <a:blip r:embed="rId4"/>
          <a:stretch>
            <a:fillRect/>
          </a:stretch>
        </p:blipFill>
        <p:spPr>
          <a:xfrm>
            <a:off x="9030913" y="3780996"/>
            <a:ext cx="3077004" cy="3077004"/>
          </a:xfrm>
          <a:prstGeom prst="rect">
            <a:avLst/>
          </a:prstGeom>
        </p:spPr>
      </p:pic>
    </p:spTree>
    <p:extLst>
      <p:ext uri="{BB962C8B-B14F-4D97-AF65-F5344CB8AC3E}">
        <p14:creationId xmlns:p14="http://schemas.microsoft.com/office/powerpoint/2010/main" val="1558167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1E0F82-5E8F-4059-B2AF-EEDEEC55306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774841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8</a:t>
            </a:r>
          </a:p>
        </p:txBody>
      </p:sp>
      <p:sp>
        <p:nvSpPr>
          <p:cNvPr id="3" name="Content Placeholder 2"/>
          <p:cNvSpPr>
            <a:spLocks noGrp="1"/>
          </p:cNvSpPr>
          <p:nvPr>
            <p:ph idx="1"/>
          </p:nvPr>
        </p:nvSpPr>
        <p:spPr/>
        <p:txBody>
          <a:bodyPr/>
          <a:lstStyle/>
          <a:p>
            <a:r>
              <a:rPr lang="en-US" dirty="0"/>
              <a:t>Homework:</a:t>
            </a:r>
          </a:p>
          <a:p>
            <a:pPr lvl="1"/>
            <a:r>
              <a:rPr lang="en-US" dirty="0"/>
              <a:t>7.7</a:t>
            </a:r>
          </a:p>
          <a:p>
            <a:pPr lvl="1"/>
            <a:r>
              <a:rPr lang="en-US" dirty="0"/>
              <a:t>7.9</a:t>
            </a:r>
          </a:p>
          <a:p>
            <a:pPr lvl="1"/>
            <a:r>
              <a:rPr lang="en-US" dirty="0"/>
              <a:t>7.10</a:t>
            </a:r>
          </a:p>
          <a:p>
            <a:pPr lvl="1"/>
            <a:r>
              <a:rPr lang="en-US" dirty="0"/>
              <a:t>7.11</a:t>
            </a:r>
          </a:p>
          <a:p>
            <a:pPr lvl="1"/>
            <a:r>
              <a:rPr lang="en-US" dirty="0"/>
              <a:t>7.12</a:t>
            </a:r>
          </a:p>
          <a:p>
            <a:pPr lvl="1"/>
            <a:r>
              <a:rPr lang="en-US" dirty="0"/>
              <a:t>7.13</a:t>
            </a:r>
          </a:p>
        </p:txBody>
      </p:sp>
    </p:spTree>
    <p:extLst>
      <p:ext uri="{BB962C8B-B14F-4D97-AF65-F5344CB8AC3E}">
        <p14:creationId xmlns:p14="http://schemas.microsoft.com/office/powerpoint/2010/main" val="2595133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large numbers</a:t>
            </a:r>
          </a:p>
        </p:txBody>
      </p:sp>
      <p:pic>
        <p:nvPicPr>
          <p:cNvPr id="5" name="Content Placeholder 4"/>
          <p:cNvPicPr>
            <a:picLocks noGrp="1" noChangeAspect="1"/>
          </p:cNvPicPr>
          <p:nvPr>
            <p:ph idx="1"/>
          </p:nvPr>
        </p:nvPicPr>
        <p:blipFill>
          <a:blip r:embed="rId3"/>
          <a:stretch>
            <a:fillRect/>
          </a:stretch>
        </p:blipFill>
        <p:spPr>
          <a:xfrm>
            <a:off x="685800" y="2243578"/>
            <a:ext cx="10210800" cy="1438275"/>
          </a:xfrm>
          <a:prstGeom prst="rect">
            <a:avLst/>
          </a:prstGeom>
        </p:spPr>
      </p:pic>
    </p:spTree>
    <p:extLst>
      <p:ext uri="{BB962C8B-B14F-4D97-AF65-F5344CB8AC3E}">
        <p14:creationId xmlns:p14="http://schemas.microsoft.com/office/powerpoint/2010/main" val="1467818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Chebyshev</a:t>
            </a:r>
            <a:r>
              <a:rPr lang="en-US" dirty="0"/>
              <a:t> inequality</a:t>
            </a:r>
          </a:p>
        </p:txBody>
      </p:sp>
      <p:pic>
        <p:nvPicPr>
          <p:cNvPr id="4" name="Content Placeholder 3"/>
          <p:cNvPicPr>
            <a:picLocks noGrp="1" noChangeAspect="1"/>
          </p:cNvPicPr>
          <p:nvPr>
            <p:ph idx="1"/>
          </p:nvPr>
        </p:nvPicPr>
        <p:blipFill>
          <a:blip r:embed="rId3"/>
          <a:stretch>
            <a:fillRect/>
          </a:stretch>
        </p:blipFill>
        <p:spPr>
          <a:xfrm>
            <a:off x="838200" y="1907822"/>
            <a:ext cx="7445721" cy="1349463"/>
          </a:xfrm>
          <a:prstGeom prst="rect">
            <a:avLst/>
          </a:prstGeom>
        </p:spPr>
      </p:pic>
      <p:sp>
        <p:nvSpPr>
          <p:cNvPr id="5" name="Oval 4"/>
          <p:cNvSpPr/>
          <p:nvPr/>
        </p:nvSpPr>
        <p:spPr>
          <a:xfrm>
            <a:off x="5660842" y="2223910"/>
            <a:ext cx="372534" cy="40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3827279" y="3665361"/>
            <a:ext cx="3667125" cy="723900"/>
          </a:xfrm>
          <a:prstGeom prst="rect">
            <a:avLst/>
          </a:prstGeom>
        </p:spPr>
      </p:pic>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Use this to prove the law of large numbers.</a:t>
            </a:r>
          </a:p>
        </p:txBody>
      </p:sp>
    </p:spTree>
    <p:extLst>
      <p:ext uri="{BB962C8B-B14F-4D97-AF65-F5344CB8AC3E}">
        <p14:creationId xmlns:p14="http://schemas.microsoft.com/office/powerpoint/2010/main" val="209411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7.2.2</a:t>
            </a:r>
          </a:p>
        </p:txBody>
      </p:sp>
      <p:sp>
        <p:nvSpPr>
          <p:cNvPr id="3" name="Content Placeholder 2"/>
          <p:cNvSpPr>
            <a:spLocks noGrp="1"/>
          </p:cNvSpPr>
          <p:nvPr>
            <p:ph idx="1"/>
          </p:nvPr>
        </p:nvSpPr>
        <p:spPr/>
        <p:txBody>
          <a:bodyPr/>
          <a:lstStyle/>
          <a:p>
            <a:r>
              <a:rPr lang="en-US" dirty="0"/>
              <a:t>Let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 ~ </a:t>
            </a:r>
            <a:r>
              <a:rPr lang="en-US" dirty="0" err="1"/>
              <a:t>i.i.d</a:t>
            </a:r>
            <a:r>
              <a:rPr lang="en-US" dirty="0"/>
              <a:t>. UNIF(0,1).</a:t>
            </a:r>
          </a:p>
          <a:p>
            <a:r>
              <a:rPr lang="en-US" dirty="0"/>
              <a:t>Find the cdf of X</a:t>
            </a:r>
            <a:r>
              <a:rPr lang="en-US" baseline="-25000" dirty="0"/>
              <a:t>1:n</a:t>
            </a:r>
            <a:r>
              <a:rPr lang="en-US" dirty="0"/>
              <a:t>.</a:t>
            </a:r>
          </a:p>
          <a:p>
            <a:r>
              <a:rPr lang="en-US" dirty="0"/>
              <a:t>What does X</a:t>
            </a:r>
            <a:r>
              <a:rPr lang="en-US" baseline="-25000" dirty="0"/>
              <a:t>1:n </a:t>
            </a:r>
            <a:r>
              <a:rPr lang="en-US" dirty="0"/>
              <a:t>converge to?</a:t>
            </a:r>
          </a:p>
          <a:p>
            <a:pPr lvl="1"/>
            <a:r>
              <a:rPr lang="en-US" dirty="0"/>
              <a:t>The limit of the </a:t>
            </a:r>
            <a:r>
              <a:rPr lang="en-US" dirty="0" err="1"/>
              <a:t>cdfs</a:t>
            </a:r>
            <a:r>
              <a:rPr lang="en-US" dirty="0"/>
              <a:t> is not right continuous and therefore not a cdf.</a:t>
            </a:r>
          </a:p>
          <a:p>
            <a:pPr lvl="1"/>
            <a:r>
              <a:rPr lang="en-US" dirty="0"/>
              <a:t>What does that mean? Does X</a:t>
            </a:r>
            <a:r>
              <a:rPr lang="en-US" baseline="-25000" dirty="0"/>
              <a:t>1:n </a:t>
            </a:r>
            <a:r>
              <a:rPr lang="en-US" dirty="0"/>
              <a:t>converge?</a:t>
            </a:r>
          </a:p>
        </p:txBody>
      </p:sp>
    </p:spTree>
    <p:extLst>
      <p:ext uri="{BB962C8B-B14F-4D97-AF65-F5344CB8AC3E}">
        <p14:creationId xmlns:p14="http://schemas.microsoft.com/office/powerpoint/2010/main" val="2472435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7.6.3</a:t>
            </a:r>
          </a:p>
        </p:txBody>
      </p:sp>
      <p:pic>
        <p:nvPicPr>
          <p:cNvPr id="4" name="Content Placeholder 3"/>
          <p:cNvPicPr>
            <a:picLocks noGrp="1" noChangeAspect="1"/>
          </p:cNvPicPr>
          <p:nvPr>
            <p:ph idx="1"/>
          </p:nvPr>
        </p:nvPicPr>
        <p:blipFill>
          <a:blip r:embed="rId3"/>
          <a:stretch>
            <a:fillRect/>
          </a:stretch>
        </p:blipFill>
        <p:spPr>
          <a:xfrm>
            <a:off x="584733" y="1557867"/>
            <a:ext cx="5511267" cy="2246710"/>
          </a:xfrm>
          <a:prstGeom prst="rect">
            <a:avLst/>
          </a:prstGeom>
        </p:spPr>
      </p:pic>
      <p:pic>
        <p:nvPicPr>
          <p:cNvPr id="5" name="Picture 4"/>
          <p:cNvPicPr>
            <a:picLocks noChangeAspect="1"/>
          </p:cNvPicPr>
          <p:nvPr/>
        </p:nvPicPr>
        <p:blipFill>
          <a:blip r:embed="rId4"/>
          <a:stretch>
            <a:fillRect/>
          </a:stretch>
        </p:blipFill>
        <p:spPr>
          <a:xfrm>
            <a:off x="7290990" y="4309887"/>
            <a:ext cx="4402490" cy="1651922"/>
          </a:xfrm>
          <a:prstGeom prst="rect">
            <a:avLst/>
          </a:prstGeom>
        </p:spPr>
      </p:pic>
      <p:sp>
        <p:nvSpPr>
          <p:cNvPr id="6" name="TextBox 5"/>
          <p:cNvSpPr txBox="1"/>
          <p:nvPr/>
        </p:nvSpPr>
        <p:spPr>
          <a:xfrm>
            <a:off x="7000848" y="3691688"/>
            <a:ext cx="4982774" cy="461665"/>
          </a:xfrm>
          <a:prstGeom prst="rect">
            <a:avLst/>
          </a:prstGeom>
          <a:noFill/>
        </p:spPr>
        <p:txBody>
          <a:bodyPr wrap="none" rtlCol="0">
            <a:spAutoFit/>
          </a:bodyPr>
          <a:lstStyle/>
          <a:p>
            <a:r>
              <a:rPr lang="en-US" sz="2400" dirty="0"/>
              <a:t>Previous theorem (assumptions apply)</a:t>
            </a:r>
          </a:p>
        </p:txBody>
      </p:sp>
    </p:spTree>
    <p:extLst>
      <p:ext uri="{BB962C8B-B14F-4D97-AF65-F5344CB8AC3E}">
        <p14:creationId xmlns:p14="http://schemas.microsoft.com/office/powerpoint/2010/main" val="42042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7.7.2</a:t>
            </a:r>
          </a:p>
        </p:txBody>
      </p:sp>
      <p:pic>
        <p:nvPicPr>
          <p:cNvPr id="4" name="Content Placeholder 3"/>
          <p:cNvPicPr>
            <a:picLocks noGrp="1" noChangeAspect="1"/>
          </p:cNvPicPr>
          <p:nvPr>
            <p:ph idx="1"/>
          </p:nvPr>
        </p:nvPicPr>
        <p:blipFill>
          <a:blip r:embed="rId3"/>
          <a:stretch>
            <a:fillRect/>
          </a:stretch>
        </p:blipFill>
        <p:spPr>
          <a:xfrm>
            <a:off x="617805" y="2111023"/>
            <a:ext cx="10052136" cy="1533613"/>
          </a:xfrm>
          <a:prstGeom prst="rect">
            <a:avLst/>
          </a:prstGeom>
        </p:spPr>
      </p:pic>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Prove this using the delta-epsilon definition of continuity.  =)</a:t>
            </a:r>
          </a:p>
        </p:txBody>
      </p:sp>
    </p:spTree>
    <p:extLst>
      <p:ext uri="{BB962C8B-B14F-4D97-AF65-F5344CB8AC3E}">
        <p14:creationId xmlns:p14="http://schemas.microsoft.com/office/powerpoint/2010/main" val="481662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7.7.3</a:t>
            </a:r>
          </a:p>
        </p:txBody>
      </p:sp>
      <p:pic>
        <p:nvPicPr>
          <p:cNvPr id="4" name="Content Placeholder 3"/>
          <p:cNvPicPr>
            <a:picLocks noGrp="1" noChangeAspect="1"/>
          </p:cNvPicPr>
          <p:nvPr>
            <p:ph idx="1"/>
          </p:nvPr>
        </p:nvPicPr>
        <p:blipFill>
          <a:blip r:embed="rId3"/>
          <a:stretch>
            <a:fillRect/>
          </a:stretch>
        </p:blipFill>
        <p:spPr>
          <a:xfrm>
            <a:off x="838200" y="1407345"/>
            <a:ext cx="7809089" cy="5096458"/>
          </a:xfrm>
          <a:prstGeom prst="rect">
            <a:avLst/>
          </a:prstGeom>
        </p:spPr>
      </p:pic>
      <p:sp>
        <p:nvSpPr>
          <p:cNvPr id="5" name="TextBox 4"/>
          <p:cNvSpPr txBox="1"/>
          <p:nvPr/>
        </p:nvSpPr>
        <p:spPr>
          <a:xfrm>
            <a:off x="9510888" y="576348"/>
            <a:ext cx="2130778" cy="830997"/>
          </a:xfrm>
          <a:prstGeom prst="rect">
            <a:avLst/>
          </a:prstGeom>
          <a:noFill/>
        </p:spPr>
        <p:txBody>
          <a:bodyPr wrap="square" rtlCol="0">
            <a:spAutoFit/>
          </a:bodyPr>
          <a:lstStyle/>
          <a:p>
            <a:r>
              <a:rPr lang="en-US" sz="2400" dirty="0"/>
              <a:t>Proof is trivial… No, really!</a:t>
            </a:r>
          </a:p>
        </p:txBody>
      </p:sp>
    </p:spTree>
    <p:extLst>
      <p:ext uri="{BB962C8B-B14F-4D97-AF65-F5344CB8AC3E}">
        <p14:creationId xmlns:p14="http://schemas.microsoft.com/office/powerpoint/2010/main" val="15484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Slutsky’s</a:t>
            </a:r>
            <a:r>
              <a:rPr lang="en-US" dirty="0"/>
              <a:t> theorem (7.7.4)</a:t>
            </a:r>
          </a:p>
        </p:txBody>
      </p:sp>
      <p:pic>
        <p:nvPicPr>
          <p:cNvPr id="4" name="Content Placeholder 3"/>
          <p:cNvPicPr>
            <a:picLocks noGrp="1" noChangeAspect="1"/>
          </p:cNvPicPr>
          <p:nvPr>
            <p:ph idx="1"/>
          </p:nvPr>
        </p:nvPicPr>
        <p:blipFill>
          <a:blip r:embed="rId3"/>
          <a:stretch>
            <a:fillRect/>
          </a:stretch>
        </p:blipFill>
        <p:spPr>
          <a:xfrm>
            <a:off x="1026348" y="1690688"/>
            <a:ext cx="8897771" cy="4055356"/>
          </a:xfrm>
          <a:prstGeom prst="rect">
            <a:avLst/>
          </a:prstGeom>
        </p:spPr>
      </p:pic>
    </p:spTree>
    <p:extLst>
      <p:ext uri="{BB962C8B-B14F-4D97-AF65-F5344CB8AC3E}">
        <p14:creationId xmlns:p14="http://schemas.microsoft.com/office/powerpoint/2010/main" val="4253780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7.7.2</a:t>
            </a:r>
          </a:p>
        </p:txBody>
      </p:sp>
      <p:pic>
        <p:nvPicPr>
          <p:cNvPr id="4" name="Content Placeholder 3"/>
          <p:cNvPicPr>
            <a:picLocks noGrp="1" noChangeAspect="1"/>
          </p:cNvPicPr>
          <p:nvPr>
            <p:ph idx="1"/>
          </p:nvPr>
        </p:nvPicPr>
        <p:blipFill>
          <a:blip r:embed="rId3"/>
          <a:stretch>
            <a:fillRect/>
          </a:stretch>
        </p:blipFill>
        <p:spPr>
          <a:xfrm>
            <a:off x="838200" y="1403261"/>
            <a:ext cx="6867525" cy="2847975"/>
          </a:xfrm>
          <a:prstGeom prst="rect">
            <a:avLst/>
          </a:prstGeom>
        </p:spPr>
      </p:pic>
      <p:pic>
        <p:nvPicPr>
          <p:cNvPr id="5" name="Picture 4"/>
          <p:cNvPicPr>
            <a:picLocks noChangeAspect="1"/>
          </p:cNvPicPr>
          <p:nvPr/>
        </p:nvPicPr>
        <p:blipFill>
          <a:blip r:embed="rId4"/>
          <a:stretch>
            <a:fillRect/>
          </a:stretch>
        </p:blipFill>
        <p:spPr>
          <a:xfrm>
            <a:off x="403048" y="5069239"/>
            <a:ext cx="4657725" cy="1438275"/>
          </a:xfrm>
          <a:prstGeom prst="rect">
            <a:avLst/>
          </a:prstGeom>
        </p:spPr>
      </p:pic>
      <p:sp>
        <p:nvSpPr>
          <p:cNvPr id="6" name="TextBox 5"/>
          <p:cNvSpPr txBox="1"/>
          <p:nvPr/>
        </p:nvSpPr>
        <p:spPr>
          <a:xfrm>
            <a:off x="496711" y="4572000"/>
            <a:ext cx="2682786" cy="461665"/>
          </a:xfrm>
          <a:prstGeom prst="rect">
            <a:avLst/>
          </a:prstGeom>
          <a:noFill/>
        </p:spPr>
        <p:txBody>
          <a:bodyPr wrap="none" rtlCol="0">
            <a:spAutoFit/>
          </a:bodyPr>
          <a:lstStyle/>
          <a:p>
            <a:r>
              <a:rPr lang="en-US" sz="2400" dirty="0"/>
              <a:t>Prove the following:</a:t>
            </a:r>
          </a:p>
        </p:txBody>
      </p:sp>
    </p:spTree>
    <p:extLst>
      <p:ext uri="{BB962C8B-B14F-4D97-AF65-F5344CB8AC3E}">
        <p14:creationId xmlns:p14="http://schemas.microsoft.com/office/powerpoint/2010/main" val="2889762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7.7.6</a:t>
            </a:r>
          </a:p>
        </p:txBody>
      </p:sp>
      <p:pic>
        <p:nvPicPr>
          <p:cNvPr id="4" name="Content Placeholder 3"/>
          <p:cNvPicPr>
            <a:picLocks noGrp="1" noChangeAspect="1"/>
          </p:cNvPicPr>
          <p:nvPr>
            <p:ph idx="1"/>
          </p:nvPr>
        </p:nvPicPr>
        <p:blipFill>
          <a:blip r:embed="rId3"/>
          <a:stretch>
            <a:fillRect/>
          </a:stretch>
        </p:blipFill>
        <p:spPr>
          <a:xfrm>
            <a:off x="885139" y="1690688"/>
            <a:ext cx="9934826" cy="4405311"/>
          </a:xfrm>
          <a:prstGeom prst="rect">
            <a:avLst/>
          </a:prstGeom>
        </p:spPr>
      </p:pic>
    </p:spTree>
    <p:extLst>
      <p:ext uri="{BB962C8B-B14F-4D97-AF65-F5344CB8AC3E}">
        <p14:creationId xmlns:p14="http://schemas.microsoft.com/office/powerpoint/2010/main" val="626074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of Theorem 7.7.6</a:t>
            </a:r>
          </a:p>
        </p:txBody>
      </p:sp>
      <p:pic>
        <p:nvPicPr>
          <p:cNvPr id="4" name="Content Placeholder 3"/>
          <p:cNvPicPr>
            <a:picLocks noGrp="1" noChangeAspect="1"/>
          </p:cNvPicPr>
          <p:nvPr>
            <p:ph idx="1"/>
          </p:nvPr>
        </p:nvPicPr>
        <p:blipFill>
          <a:blip r:embed="rId3"/>
          <a:stretch>
            <a:fillRect/>
          </a:stretch>
        </p:blipFill>
        <p:spPr>
          <a:xfrm>
            <a:off x="987072" y="1528851"/>
            <a:ext cx="6515100" cy="1400175"/>
          </a:xfrm>
          <a:prstGeom prst="rect">
            <a:avLst/>
          </a:prstGeom>
        </p:spPr>
      </p:pic>
      <p:pic>
        <p:nvPicPr>
          <p:cNvPr id="5" name="Picture 4"/>
          <p:cNvPicPr>
            <a:picLocks noChangeAspect="1"/>
          </p:cNvPicPr>
          <p:nvPr/>
        </p:nvPicPr>
        <p:blipFill>
          <a:blip r:embed="rId4"/>
          <a:stretch>
            <a:fillRect/>
          </a:stretch>
        </p:blipFill>
        <p:spPr>
          <a:xfrm>
            <a:off x="838200" y="2669381"/>
            <a:ext cx="5610225" cy="2047875"/>
          </a:xfrm>
          <a:prstGeom prst="rect">
            <a:avLst/>
          </a:prstGeom>
        </p:spPr>
      </p:pic>
      <p:pic>
        <p:nvPicPr>
          <p:cNvPr id="6" name="Picture 5"/>
          <p:cNvPicPr>
            <a:picLocks noChangeAspect="1"/>
          </p:cNvPicPr>
          <p:nvPr/>
        </p:nvPicPr>
        <p:blipFill>
          <a:blip r:embed="rId5"/>
          <a:stretch>
            <a:fillRect/>
          </a:stretch>
        </p:blipFill>
        <p:spPr>
          <a:xfrm>
            <a:off x="747537" y="4638674"/>
            <a:ext cx="6610350" cy="1057275"/>
          </a:xfrm>
          <a:prstGeom prst="rect">
            <a:avLst/>
          </a:prstGeom>
        </p:spPr>
      </p:pic>
      <p:pic>
        <p:nvPicPr>
          <p:cNvPr id="7" name="Picture 6"/>
          <p:cNvPicPr>
            <a:picLocks noChangeAspect="1"/>
          </p:cNvPicPr>
          <p:nvPr/>
        </p:nvPicPr>
        <p:blipFill>
          <a:blip r:embed="rId6"/>
          <a:stretch>
            <a:fillRect/>
          </a:stretch>
        </p:blipFill>
        <p:spPr>
          <a:xfrm>
            <a:off x="987072" y="5695949"/>
            <a:ext cx="8162925" cy="542925"/>
          </a:xfrm>
          <a:prstGeom prst="rect">
            <a:avLst/>
          </a:prstGeom>
        </p:spPr>
      </p:pic>
      <p:pic>
        <p:nvPicPr>
          <p:cNvPr id="8" name="Picture 7"/>
          <p:cNvPicPr>
            <a:picLocks noChangeAspect="1"/>
          </p:cNvPicPr>
          <p:nvPr/>
        </p:nvPicPr>
        <p:blipFill>
          <a:blip r:embed="rId7"/>
          <a:stretch>
            <a:fillRect/>
          </a:stretch>
        </p:blipFill>
        <p:spPr>
          <a:xfrm>
            <a:off x="9389532" y="5757861"/>
            <a:ext cx="485775" cy="419100"/>
          </a:xfrm>
          <a:prstGeom prst="rect">
            <a:avLst/>
          </a:prstGeom>
        </p:spPr>
      </p:pic>
    </p:spTree>
    <p:extLst>
      <p:ext uri="{BB962C8B-B14F-4D97-AF65-F5344CB8AC3E}">
        <p14:creationId xmlns:p14="http://schemas.microsoft.com/office/powerpoint/2010/main" val="337763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9</a:t>
            </a:r>
          </a:p>
        </p:txBody>
      </p:sp>
      <p:sp>
        <p:nvSpPr>
          <p:cNvPr id="3" name="Content Placeholder 2"/>
          <p:cNvSpPr>
            <a:spLocks noGrp="1"/>
          </p:cNvSpPr>
          <p:nvPr>
            <p:ph idx="1"/>
          </p:nvPr>
        </p:nvSpPr>
        <p:spPr/>
        <p:txBody>
          <a:bodyPr/>
          <a:lstStyle/>
          <a:p>
            <a:r>
              <a:rPr lang="en-US" dirty="0"/>
              <a:t>Homework:</a:t>
            </a:r>
          </a:p>
          <a:p>
            <a:pPr lvl="1"/>
            <a:r>
              <a:rPr lang="en-US" dirty="0"/>
              <a:t>7.15</a:t>
            </a:r>
          </a:p>
          <a:p>
            <a:pPr lvl="1"/>
            <a:r>
              <a:rPr lang="en-US" dirty="0"/>
              <a:t>7.16</a:t>
            </a:r>
          </a:p>
          <a:p>
            <a:pPr lvl="1"/>
            <a:r>
              <a:rPr lang="en-US" dirty="0"/>
              <a:t>7.17</a:t>
            </a:r>
          </a:p>
          <a:p>
            <a:pPr lvl="1"/>
            <a:r>
              <a:rPr lang="en-US" dirty="0"/>
              <a:t>7.18</a:t>
            </a:r>
          </a:p>
          <a:p>
            <a:pPr lvl="1"/>
            <a:r>
              <a:rPr lang="en-US" dirty="0"/>
              <a:t>7.19</a:t>
            </a:r>
          </a:p>
          <a:p>
            <a:pPr lvl="1"/>
            <a:r>
              <a:rPr lang="en-US" dirty="0"/>
              <a:t>7.20</a:t>
            </a:r>
          </a:p>
          <a:p>
            <a:pPr lvl="1"/>
            <a:r>
              <a:rPr lang="en-US" dirty="0"/>
              <a:t>7.22</a:t>
            </a:r>
          </a:p>
        </p:txBody>
      </p:sp>
    </p:spTree>
    <p:extLst>
      <p:ext uri="{BB962C8B-B14F-4D97-AF65-F5344CB8AC3E}">
        <p14:creationId xmlns:p14="http://schemas.microsoft.com/office/powerpoint/2010/main" val="314787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student’s question (previous semester)</a:t>
            </a:r>
          </a:p>
        </p:txBody>
      </p:sp>
      <p:sp>
        <p:nvSpPr>
          <p:cNvPr id="3" name="Content Placeholder 2"/>
          <p:cNvSpPr>
            <a:spLocks noGrp="1"/>
          </p:cNvSpPr>
          <p:nvPr>
            <p:ph idx="1"/>
          </p:nvPr>
        </p:nvSpPr>
        <p:spPr/>
        <p:txBody>
          <a:bodyPr/>
          <a:lstStyle/>
          <a:p>
            <a:r>
              <a:rPr lang="en-US" dirty="0"/>
              <a:t>Why are </a:t>
            </a:r>
            <a:r>
              <a:rPr lang="en-US" dirty="0" err="1"/>
              <a:t>cdfs</a:t>
            </a:r>
            <a:r>
              <a:rPr lang="en-US" dirty="0"/>
              <a:t> right continuous?</a:t>
            </a:r>
          </a:p>
          <a:p>
            <a:endParaRPr lang="en-US" dirty="0"/>
          </a:p>
        </p:txBody>
      </p:sp>
    </p:spTree>
    <p:extLst>
      <p:ext uri="{BB962C8B-B14F-4D97-AF65-F5344CB8AC3E}">
        <p14:creationId xmlns:p14="http://schemas.microsoft.com/office/powerpoint/2010/main" val="281496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7.2.3</a:t>
            </a:r>
          </a:p>
        </p:txBody>
      </p:sp>
      <p:sp>
        <p:nvSpPr>
          <p:cNvPr id="3" name="Content Placeholder 2"/>
          <p:cNvSpPr>
            <a:spLocks noGrp="1"/>
          </p:cNvSpPr>
          <p:nvPr>
            <p:ph idx="1"/>
          </p:nvPr>
        </p:nvSpPr>
        <p:spPr/>
        <p:txBody>
          <a:bodyPr/>
          <a:lstStyle/>
          <a:p>
            <a:r>
              <a:rPr lang="en-US" dirty="0"/>
              <a:t>Let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 ~ PAR(1,1)</a:t>
            </a:r>
          </a:p>
          <a:p>
            <a:pPr lvl="1"/>
            <a:r>
              <a:rPr lang="en-US" dirty="0"/>
              <a:t>F(x) = [1 – 1/(1+x)] 1{x&gt;0}</a:t>
            </a:r>
          </a:p>
          <a:p>
            <a:r>
              <a:rPr lang="en-US" dirty="0"/>
              <a:t>Find the limiting distribution of nX</a:t>
            </a:r>
            <a:r>
              <a:rPr lang="en-US" baseline="-25000" dirty="0"/>
              <a:t>1:n</a:t>
            </a:r>
            <a:r>
              <a:rPr lang="en-US" dirty="0"/>
              <a:t>. </a:t>
            </a:r>
          </a:p>
        </p:txBody>
      </p:sp>
    </p:spTree>
    <p:extLst>
      <p:ext uri="{BB962C8B-B14F-4D97-AF65-F5344CB8AC3E}">
        <p14:creationId xmlns:p14="http://schemas.microsoft.com/office/powerpoint/2010/main" val="88078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6</a:t>
            </a:r>
          </a:p>
        </p:txBody>
      </p:sp>
      <p:sp>
        <p:nvSpPr>
          <p:cNvPr id="3" name="Content Placeholder 2"/>
          <p:cNvSpPr>
            <a:spLocks noGrp="1"/>
          </p:cNvSpPr>
          <p:nvPr>
            <p:ph idx="1"/>
          </p:nvPr>
        </p:nvSpPr>
        <p:spPr/>
        <p:txBody>
          <a:bodyPr/>
          <a:lstStyle/>
          <a:p>
            <a:r>
              <a:rPr lang="en-US" dirty="0"/>
              <a:t>Homework:</a:t>
            </a:r>
          </a:p>
          <a:p>
            <a:pPr lvl="1"/>
            <a:r>
              <a:rPr lang="en-US" dirty="0"/>
              <a:t>6.29</a:t>
            </a:r>
          </a:p>
          <a:p>
            <a:pPr lvl="1"/>
            <a:r>
              <a:rPr lang="en-US" dirty="0"/>
              <a:t>6.31</a:t>
            </a:r>
          </a:p>
          <a:p>
            <a:pPr lvl="1"/>
            <a:endParaRPr lang="en-US" dirty="0"/>
          </a:p>
        </p:txBody>
      </p:sp>
    </p:spTree>
    <p:extLst>
      <p:ext uri="{BB962C8B-B14F-4D97-AF65-F5344CB8AC3E}">
        <p14:creationId xmlns:p14="http://schemas.microsoft.com/office/powerpoint/2010/main" val="308238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7.2.4</a:t>
            </a:r>
          </a:p>
        </p:txBody>
      </p:sp>
      <p:sp>
        <p:nvSpPr>
          <p:cNvPr id="3" name="Content Placeholder 2"/>
          <p:cNvSpPr>
            <a:spLocks noGrp="1"/>
          </p:cNvSpPr>
          <p:nvPr>
            <p:ph idx="1"/>
          </p:nvPr>
        </p:nvSpPr>
        <p:spPr/>
        <p:txBody>
          <a:bodyPr/>
          <a:lstStyle/>
          <a:p>
            <a:r>
              <a:rPr lang="en-US" dirty="0"/>
              <a:t>Let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 ~ PAR(1,1)</a:t>
            </a:r>
          </a:p>
          <a:p>
            <a:pPr lvl="1"/>
            <a:r>
              <a:rPr lang="en-US" dirty="0"/>
              <a:t>F(x) = [1 – 1/(1+x)] 1{x&gt;0}</a:t>
            </a:r>
          </a:p>
          <a:p>
            <a:r>
              <a:rPr lang="en-US" dirty="0"/>
              <a:t>Find the limiting distribution of </a:t>
            </a:r>
            <a:r>
              <a:rPr lang="en-US" dirty="0" err="1"/>
              <a:t>X</a:t>
            </a:r>
            <a:r>
              <a:rPr lang="en-US" baseline="-25000" dirty="0" err="1"/>
              <a:t>n:n</a:t>
            </a:r>
            <a:r>
              <a:rPr lang="en-US" dirty="0"/>
              <a:t>.</a:t>
            </a:r>
          </a:p>
          <a:p>
            <a:pPr lvl="1"/>
            <a:r>
              <a:rPr lang="en-US" dirty="0"/>
              <a:t>Again the limit of </a:t>
            </a:r>
            <a:r>
              <a:rPr lang="en-US" dirty="0" err="1"/>
              <a:t>cdfs</a:t>
            </a:r>
            <a:r>
              <a:rPr lang="en-US" dirty="0"/>
              <a:t> is not a cdf.</a:t>
            </a:r>
          </a:p>
          <a:p>
            <a:pPr lvl="1"/>
            <a:r>
              <a:rPr lang="en-US" dirty="0"/>
              <a:t>What does it mean? </a:t>
            </a:r>
          </a:p>
          <a:p>
            <a:endParaRPr lang="en-US" dirty="0"/>
          </a:p>
        </p:txBody>
      </p:sp>
    </p:spTree>
    <p:extLst>
      <p:ext uri="{BB962C8B-B14F-4D97-AF65-F5344CB8AC3E}">
        <p14:creationId xmlns:p14="http://schemas.microsoft.com/office/powerpoint/2010/main" val="425275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7.2.5</a:t>
            </a:r>
          </a:p>
        </p:txBody>
      </p:sp>
      <p:sp>
        <p:nvSpPr>
          <p:cNvPr id="3" name="Content Placeholder 2"/>
          <p:cNvSpPr>
            <a:spLocks noGrp="1"/>
          </p:cNvSpPr>
          <p:nvPr>
            <p:ph idx="1"/>
          </p:nvPr>
        </p:nvSpPr>
        <p:spPr/>
        <p:txBody>
          <a:bodyPr/>
          <a:lstStyle/>
          <a:p>
            <a:r>
              <a:rPr lang="en-US" dirty="0"/>
              <a:t>Let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 ~ PAR(1,1)</a:t>
            </a:r>
          </a:p>
          <a:p>
            <a:pPr lvl="1"/>
            <a:r>
              <a:rPr lang="en-US" dirty="0"/>
              <a:t>F(x) = [1 – 1/(1+x)] 1{x&gt;0}</a:t>
            </a:r>
          </a:p>
          <a:p>
            <a:r>
              <a:rPr lang="en-US" dirty="0"/>
              <a:t>Find the limiting distribution of </a:t>
            </a:r>
            <a:r>
              <a:rPr lang="en-US" dirty="0" err="1"/>
              <a:t>X</a:t>
            </a:r>
            <a:r>
              <a:rPr lang="en-US" baseline="-25000" dirty="0" err="1"/>
              <a:t>n:n</a:t>
            </a:r>
            <a:r>
              <a:rPr lang="en-US" dirty="0"/>
              <a:t>/n.</a:t>
            </a:r>
          </a:p>
        </p:txBody>
      </p:sp>
    </p:spTree>
    <p:extLst>
      <p:ext uri="{BB962C8B-B14F-4D97-AF65-F5344CB8AC3E}">
        <p14:creationId xmlns:p14="http://schemas.microsoft.com/office/powerpoint/2010/main" val="1609555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17114653-66f1-43b1-b36c-f9ff1feee00f"/>
</p:tagLst>
</file>

<file path=ppt/tags/tag2.xml><?xml version="1.0" encoding="utf-8"?>
<p:tagLst xmlns:a="http://schemas.openxmlformats.org/drawingml/2006/main" xmlns:r="http://schemas.openxmlformats.org/officeDocument/2006/relationships" xmlns:p="http://schemas.openxmlformats.org/presentationml/2006/main">
  <p:tag name="__PE_POLL_EMBED_ID" val="a4e9c8f8-6919-4390-bb6f-fc269ab12c15"/>
</p:tagLst>
</file>

<file path=ppt/tags/tag3.xml><?xml version="1.0" encoding="utf-8"?>
<p:tagLst xmlns:a="http://schemas.openxmlformats.org/drawingml/2006/main" xmlns:r="http://schemas.openxmlformats.org/officeDocument/2006/relationships" xmlns:p="http://schemas.openxmlformats.org/presentationml/2006/main">
  <p:tag name="__PE_POLL_EMBED_ID" val="6bbcd867-55a2-46b7-a398-ceb45513eacd"/>
</p:tagLst>
</file>

<file path=ppt/tags/tag4.xml><?xml version="1.0" encoding="utf-8"?>
<p:tagLst xmlns:a="http://schemas.openxmlformats.org/drawingml/2006/main" xmlns:r="http://schemas.openxmlformats.org/officeDocument/2006/relationships" xmlns:p="http://schemas.openxmlformats.org/presentationml/2006/main">
  <p:tag name="__PE_POLL_EMBED_ID" val="7b429619-d755-4361-948c-febb3781c93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1786</Words>
  <Application>Microsoft Office PowerPoint</Application>
  <PresentationFormat>Widescreen</PresentationFormat>
  <Paragraphs>233</Paragraphs>
  <Slides>47</Slides>
  <Notes>26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Chapter 7</vt:lpstr>
      <vt:lpstr>Convergence in distribution</vt:lpstr>
      <vt:lpstr>Example 7.2.1</vt:lpstr>
      <vt:lpstr>Example 7.2.2</vt:lpstr>
      <vt:lpstr>A student’s question (previous semester)</vt:lpstr>
      <vt:lpstr>Example 7.2.3</vt:lpstr>
      <vt:lpstr>End of Day 6</vt:lpstr>
      <vt:lpstr>Example 7.2.4</vt:lpstr>
      <vt:lpstr>Example 7.2.5</vt:lpstr>
      <vt:lpstr>Example 7.2.7 (Law of Large Numbers)</vt:lpstr>
      <vt:lpstr>Theorem 7.3.1 </vt:lpstr>
      <vt:lpstr>Example 7.3.1</vt:lpstr>
      <vt:lpstr>Example 7.3.2 (Bernoulli LLN)</vt:lpstr>
      <vt:lpstr>End of Day 7</vt:lpstr>
      <vt:lpstr>PowerPoint Presentation</vt:lpstr>
      <vt:lpstr>PowerPoint Presentation</vt:lpstr>
      <vt:lpstr>PowerPoint Presentation</vt:lpstr>
      <vt:lpstr>PowerPoint Presentation</vt:lpstr>
      <vt:lpstr>Enrollment in a hypothetical clinical trial</vt:lpstr>
      <vt:lpstr>PowerPoint Presentation</vt:lpstr>
      <vt:lpstr>PowerPoint Presentation</vt:lpstr>
      <vt:lpstr>Theorem 7.3.2 (Central Limit Theorem)</vt:lpstr>
      <vt:lpstr>Histogram</vt:lpstr>
      <vt:lpstr>Histogram</vt:lpstr>
      <vt:lpstr>Histogram</vt:lpstr>
      <vt:lpstr>Why…</vt:lpstr>
      <vt:lpstr>Does it matter on what interval the uniform distribution is?</vt:lpstr>
      <vt:lpstr>Example 7.4.1</vt:lpstr>
      <vt:lpstr>Theorem 7.5.1</vt:lpstr>
      <vt:lpstr>Example 7.5.2</vt:lpstr>
      <vt:lpstr>Convergence in probability</vt:lpstr>
      <vt:lpstr>PowerPoint Presentation</vt:lpstr>
      <vt:lpstr>Convergence in distribution vs. probability</vt:lpstr>
      <vt:lpstr>Theorem</vt:lpstr>
      <vt:lpstr>Theorem</vt:lpstr>
      <vt:lpstr>PowerPoint Presentation</vt:lpstr>
      <vt:lpstr>End of Day 8</vt:lpstr>
      <vt:lpstr>Law of large numbers</vt:lpstr>
      <vt:lpstr>Chebyshev inequality</vt:lpstr>
      <vt:lpstr>Theorem 7.6.3</vt:lpstr>
      <vt:lpstr>Theorem 7.7.2</vt:lpstr>
      <vt:lpstr>Theorem 7.7.3</vt:lpstr>
      <vt:lpstr>Slutsky’s theorem (7.7.4)</vt:lpstr>
      <vt:lpstr>Example 7.7.2</vt:lpstr>
      <vt:lpstr>Theorem 7.7.6</vt:lpstr>
      <vt:lpstr>Proof of Theorem 7.7.6</vt:lpstr>
      <vt:lpstr>End of Day 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Ron Reeder</dc:creator>
  <cp:lastModifiedBy>Ron Reeder</cp:lastModifiedBy>
  <cp:revision>78</cp:revision>
  <dcterms:created xsi:type="dcterms:W3CDTF">2019-01-29T23:24:42Z</dcterms:created>
  <dcterms:modified xsi:type="dcterms:W3CDTF">2022-02-04T02:02:58Z</dcterms:modified>
</cp:coreProperties>
</file>