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56" r:id="rId2"/>
    <p:sldId id="257" r:id="rId3"/>
    <p:sldId id="258" r:id="rId4"/>
    <p:sldId id="301" r:id="rId5"/>
    <p:sldId id="259" r:id="rId6"/>
    <p:sldId id="261" r:id="rId7"/>
    <p:sldId id="262" r:id="rId8"/>
    <p:sldId id="263" r:id="rId9"/>
    <p:sldId id="266" r:id="rId10"/>
    <p:sldId id="264" r:id="rId11"/>
    <p:sldId id="302" r:id="rId12"/>
    <p:sldId id="303" r:id="rId13"/>
    <p:sldId id="267" r:id="rId14"/>
    <p:sldId id="268" r:id="rId15"/>
    <p:sldId id="269" r:id="rId16"/>
    <p:sldId id="272" r:id="rId17"/>
    <p:sldId id="270" r:id="rId18"/>
    <p:sldId id="271" r:id="rId19"/>
    <p:sldId id="273" r:id="rId20"/>
    <p:sldId id="274" r:id="rId21"/>
    <p:sldId id="275" r:id="rId22"/>
    <p:sldId id="304" r:id="rId23"/>
    <p:sldId id="279" r:id="rId24"/>
    <p:sldId id="300" r:id="rId25"/>
    <p:sldId id="278" r:id="rId26"/>
    <p:sldId id="277" r:id="rId27"/>
    <p:sldId id="280" r:id="rId28"/>
    <p:sldId id="281" r:id="rId29"/>
    <p:sldId id="290" r:id="rId30"/>
    <p:sldId id="282" r:id="rId31"/>
    <p:sldId id="283" r:id="rId32"/>
    <p:sldId id="285" r:id="rId33"/>
    <p:sldId id="284" r:id="rId34"/>
    <p:sldId id="305" r:id="rId35"/>
    <p:sldId id="286" r:id="rId36"/>
    <p:sldId id="287" r:id="rId37"/>
    <p:sldId id="288" r:id="rId38"/>
    <p:sldId id="289" r:id="rId39"/>
    <p:sldId id="291" r:id="rId40"/>
    <p:sldId id="292" r:id="rId41"/>
    <p:sldId id="293" r:id="rId42"/>
    <p:sldId id="299" r:id="rId43"/>
    <p:sldId id="294" r:id="rId44"/>
    <p:sldId id="295" r:id="rId45"/>
    <p:sldId id="296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4B554-1B0D-4891-AC25-ACF4ABAD174A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5AAC72-4C4E-4583-9853-E1F1A643A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39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What do you like to do?
https://www.polleverywhere.com/free_text_polls/2fOlmFEpfEmgKhyqUPErb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AAC72-4C4E-4583-9853-E1F1A643A03B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CD9086-B8F7-4AB6-98BC-C5F7FE7D4E72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81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Discuss applying monotonic functions to inequalities.</a:t>
            </a:r>
            <a:r>
              <a:rPr lang="en-US" baseline="0" dirty="0"/>
              <a:t>  Discuss derivatives of piecewise functions.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AC72-4C4E-4583-9853-E1F1A643A0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58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X ~ UNIF (0,2), what type of distribution does Y = 1{X&gt;1} have?
https://www.polleverywhere.com/multiple_choice_polls/mQJIquMkpGgfupR85KlXP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AAC72-4C4E-4583-9853-E1F1A643A03B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14A229-1BAD-400D-970C-E14F6970C241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711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X ~ UNIF (0,2), what type of distribution does W = max(0, X-1) have?
https://www.polleverywhere.com/multiple_choice_polls/RXbR5Va95A1XN9owuONAW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AAC72-4C4E-4583-9853-E1F1A643A03B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72181D-B626-4A71-85E7-98CC745C31DF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24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theorem allows us to generate data from any continuous distribution we like by first generating</a:t>
            </a:r>
            <a:r>
              <a:rPr lang="en-US" baseline="0" dirty="0"/>
              <a:t> a uniform, and then applying a generalized inverse.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AC72-4C4E-4583-9853-E1F1A643A0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78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X is a DISCRETE random variable, is F(X) ~ UNIF(0,1)?
https://www.polleverywhere.com/multiple_choice_polls/akuzZpvnO27oXWmZrDl97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AAC72-4C4E-4583-9853-E1F1A643A03B}" type="slidenum">
              <a:rPr lang="en-US" smtClean="0"/>
              <a:t>22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0B130B6-EB35-443C-890C-1BA3C2A55D70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98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why this works</a:t>
            </a:r>
            <a:r>
              <a:rPr lang="en-US" baseline="0" dirty="0"/>
              <a:t> too using definition of moment generating function and independence.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AC72-4C4E-4583-9853-E1F1A643A03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5891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
Poll Title: If the outcome of a random sample of size 4 is (6,3,7,1), what is the outcome of the 3rd order statistic, X3:4?
https://www.polleverywhere.com/multiple_choice_polls/7opTyIkO6tSyLRUvL5BYz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5AAC72-4C4E-4583-9853-E1F1A643A03B}" type="slidenum">
              <a:rPr lang="en-US" smtClean="0"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0F9A44-6013-4ADA-8439-35F18DFA5AA4}"/>
              </a:ext>
            </a:extLst>
          </p:cNvPr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7121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Because you would</a:t>
            </a:r>
            <a:r>
              <a:rPr lang="en-US" baseline="0" dirty="0"/>
              <a:t> either double count or not count at all when two of the arguments are the same.  Consider p(3,3,3), which is actually just p(3)p(3)p(3)—no 3 factorial.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AAC72-4C4E-4583-9853-E1F1A643A03B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35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23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996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209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09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333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73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29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088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726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876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924CD-8082-44B9-B3DC-4D190DEBEB7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3BB061-7F4D-40CE-A36A-34166C333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Statistical Inference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Brought to you by Ron Reeder</a:t>
            </a:r>
          </a:p>
        </p:txBody>
      </p:sp>
    </p:spTree>
    <p:extLst>
      <p:ext uri="{BB962C8B-B14F-4D97-AF65-F5344CB8AC3E}">
        <p14:creationId xmlns:p14="http://schemas.microsoft.com/office/powerpoint/2010/main" val="917578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6.2.4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. EXP(1).</a:t>
            </a:r>
          </a:p>
          <a:p>
            <a:r>
              <a:rPr lang="en-US" dirty="0"/>
              <a:t>Let Y = 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Find the cdf and density function for Y.</a:t>
            </a:r>
          </a:p>
        </p:txBody>
      </p:sp>
    </p:spTree>
    <p:extLst>
      <p:ext uri="{BB962C8B-B14F-4D97-AF65-F5344CB8AC3E}">
        <p14:creationId xmlns:p14="http://schemas.microsoft.com/office/powerpoint/2010/main" val="313474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65D1301-2F51-4813-87C4-EB374054E07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512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1425BE7-2BEB-4D9A-BE19-9BB14730226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75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now, assume h(.) is 1-to-1.</a:t>
            </a:r>
          </a:p>
          <a:p>
            <a:r>
              <a:rPr lang="en-US" dirty="0"/>
              <a:t>Since Y = h(X), I will use the notation h(x) and y(x) interchangeably.</a:t>
            </a:r>
          </a:p>
          <a:p>
            <a:pPr lvl="1"/>
            <a:r>
              <a:rPr lang="en-US" dirty="0"/>
              <a:t>I’ll also use h</a:t>
            </a:r>
            <a:r>
              <a:rPr lang="en-US" baseline="30000" dirty="0"/>
              <a:t>-1</a:t>
            </a:r>
            <a:r>
              <a:rPr lang="en-US" dirty="0"/>
              <a:t>(y) and x(y) interchangeably.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187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6.3.1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</a:t>
            </a:r>
          </a:p>
          <a:p>
            <a:pPr lvl="1"/>
            <a:r>
              <a:rPr lang="en-US" dirty="0"/>
              <a:t>X is discrete</a:t>
            </a:r>
          </a:p>
          <a:p>
            <a:pPr lvl="1"/>
            <a:r>
              <a:rPr lang="en-US" dirty="0"/>
              <a:t>Y = h(X)</a:t>
            </a:r>
          </a:p>
          <a:p>
            <a:pPr lvl="1"/>
            <a:r>
              <a:rPr lang="en-US" dirty="0"/>
              <a:t>h is 1-to-1 on {x |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(x) &gt; 0}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Y</a:t>
            </a:r>
            <a:r>
              <a:rPr lang="en-US" dirty="0"/>
              <a:t>(y) =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(x(y)) 1{y ∈ B};</a:t>
            </a:r>
          </a:p>
          <a:p>
            <a:pPr lvl="1"/>
            <a:r>
              <a:rPr lang="en-US" dirty="0"/>
              <a:t>Where B = {h(x) |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(x) &gt; 0}.</a:t>
            </a:r>
          </a:p>
          <a:p>
            <a:r>
              <a:rPr lang="en-US" dirty="0"/>
              <a:t>Note that </a:t>
            </a:r>
            <a:r>
              <a:rPr lang="en-US" dirty="0" err="1"/>
              <a:t>f</a:t>
            </a:r>
            <a:r>
              <a:rPr lang="en-US" baseline="-25000" dirty="0" err="1"/>
              <a:t>Y</a:t>
            </a:r>
            <a:r>
              <a:rPr lang="en-US" dirty="0"/>
              <a:t>(y) is the mass function for Y.</a:t>
            </a:r>
          </a:p>
          <a:p>
            <a:r>
              <a:rPr lang="en-US" dirty="0"/>
              <a:t>Prove this.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9326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~ GEO(p) so that</a:t>
            </a:r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(x) = (1-p)</a:t>
            </a:r>
            <a:r>
              <a:rPr lang="en-US" baseline="30000" dirty="0"/>
              <a:t>x-1</a:t>
            </a:r>
            <a:r>
              <a:rPr lang="en-US" dirty="0"/>
              <a:t>p 1{x = 1, 2, …}</a:t>
            </a:r>
          </a:p>
          <a:p>
            <a:pPr lvl="1"/>
            <a:r>
              <a:rPr lang="en-US" dirty="0"/>
              <a:t>X represents the number of tosses of a p-coin in order to obtain the first success (heads).</a:t>
            </a:r>
          </a:p>
          <a:p>
            <a:r>
              <a:rPr lang="en-US" dirty="0"/>
              <a:t>Let Y = X – 1</a:t>
            </a:r>
          </a:p>
          <a:p>
            <a:pPr lvl="1"/>
            <a:r>
              <a:rPr lang="en-US" dirty="0"/>
              <a:t>Y is also often called geometric.</a:t>
            </a:r>
          </a:p>
          <a:p>
            <a:pPr lvl="1"/>
            <a:r>
              <a:rPr lang="en-US" dirty="0"/>
              <a:t>Y represents the number of failures before the first success.</a:t>
            </a:r>
          </a:p>
          <a:p>
            <a:r>
              <a:rPr lang="en-US" dirty="0"/>
              <a:t>Find the distribution (mass function) of Y using the transformation method.</a:t>
            </a:r>
          </a:p>
          <a:p>
            <a:r>
              <a:rPr lang="en-US" dirty="0"/>
              <a:t>Want to hate life?  Try the CDF technique on this one.  =)</a:t>
            </a:r>
          </a:p>
        </p:txBody>
      </p:sp>
    </p:spTree>
    <p:extLst>
      <p:ext uri="{BB962C8B-B14F-4D97-AF65-F5344CB8AC3E}">
        <p14:creationId xmlns:p14="http://schemas.microsoft.com/office/powerpoint/2010/main" val="1488150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Day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  <a:p>
            <a:pPr lvl="1"/>
            <a:r>
              <a:rPr lang="en-US" dirty="0"/>
              <a:t>6.10</a:t>
            </a:r>
          </a:p>
          <a:p>
            <a:pPr lvl="1"/>
            <a:r>
              <a:rPr lang="en-US" dirty="0"/>
              <a:t>6.11</a:t>
            </a:r>
          </a:p>
          <a:p>
            <a:pPr lvl="1"/>
            <a:r>
              <a:rPr lang="en-US" dirty="0"/>
              <a:t>6.12</a:t>
            </a:r>
          </a:p>
          <a:p>
            <a:pPr lvl="1"/>
            <a:r>
              <a:rPr lang="en-US" dirty="0"/>
              <a:t>6.13</a:t>
            </a:r>
          </a:p>
          <a:p>
            <a:pPr lvl="1"/>
            <a:r>
              <a:rPr lang="en-US" dirty="0"/>
              <a:t>Do the quiz from Spring 2015 that is labeled ‘ConvolutionFormula5.’  You can find it under ‘extra practice’ and then ‘Ron Reeder.’</a:t>
            </a:r>
          </a:p>
          <a:p>
            <a:pPr lvl="1"/>
            <a:r>
              <a:rPr lang="en-US" dirty="0"/>
              <a:t>Find the density function the sum of UNIF(0,1) and UNIF(0,2), if the two are independent.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9552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6.3.2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438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If </a:t>
            </a:r>
          </a:p>
          <a:p>
            <a:pPr lvl="1"/>
            <a:r>
              <a:rPr lang="en-US" dirty="0"/>
              <a:t>X is continuous</a:t>
            </a:r>
          </a:p>
          <a:p>
            <a:pPr lvl="1"/>
            <a:r>
              <a:rPr lang="en-US" dirty="0"/>
              <a:t>Y = h(X)</a:t>
            </a:r>
          </a:p>
          <a:p>
            <a:pPr lvl="1"/>
            <a:r>
              <a:rPr lang="en-US" dirty="0"/>
              <a:t>h is 1-to-1 on {x |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(x) &gt; 0}</a:t>
            </a:r>
          </a:p>
          <a:p>
            <a:pPr lvl="1"/>
            <a:r>
              <a:rPr lang="en-US" dirty="0"/>
              <a:t>d/</a:t>
            </a:r>
            <a:r>
              <a:rPr lang="en-US" dirty="0" err="1"/>
              <a:t>dy</a:t>
            </a:r>
            <a:r>
              <a:rPr lang="en-US" dirty="0"/>
              <a:t> x(y) exists, is continuous, and is never zero on B</a:t>
            </a:r>
          </a:p>
          <a:p>
            <a:r>
              <a:rPr lang="en-US" dirty="0"/>
              <a:t>Then </a:t>
            </a:r>
          </a:p>
          <a:p>
            <a:pPr lvl="1"/>
            <a:r>
              <a:rPr lang="en-US" dirty="0" err="1"/>
              <a:t>f</a:t>
            </a:r>
            <a:r>
              <a:rPr lang="en-US" baseline="-25000" dirty="0" err="1"/>
              <a:t>Y</a:t>
            </a:r>
            <a:r>
              <a:rPr lang="en-US" dirty="0"/>
              <a:t>(y) =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[x(y)] |d/</a:t>
            </a:r>
            <a:r>
              <a:rPr lang="en-US" dirty="0" err="1"/>
              <a:t>dy</a:t>
            </a:r>
            <a:r>
              <a:rPr lang="en-US" dirty="0"/>
              <a:t> x(y)| 1{y ∈ B};</a:t>
            </a:r>
          </a:p>
          <a:p>
            <a:pPr lvl="1"/>
            <a:r>
              <a:rPr lang="en-US" dirty="0"/>
              <a:t>Where B = {h(x) | </a:t>
            </a:r>
            <a:r>
              <a:rPr lang="en-US" dirty="0" err="1"/>
              <a:t>f</a:t>
            </a:r>
            <a:r>
              <a:rPr lang="en-US" baseline="-25000" dirty="0" err="1"/>
              <a:t>X</a:t>
            </a:r>
            <a:r>
              <a:rPr lang="en-US" dirty="0"/>
              <a:t>(x) &gt; 0}.</a:t>
            </a:r>
          </a:p>
          <a:p>
            <a:r>
              <a:rPr lang="en-US" dirty="0"/>
              <a:t>Prove this when h is increasing and B is an interval.</a:t>
            </a:r>
          </a:p>
          <a:p>
            <a:r>
              <a:rPr lang="en-US" dirty="0"/>
              <a:t>Repeat when h is decreasing.</a:t>
            </a:r>
          </a:p>
          <a:p>
            <a:r>
              <a:rPr lang="en-US" dirty="0"/>
              <a:t>Pay attention to the need for 1{y ∈ B}.</a:t>
            </a:r>
          </a:p>
        </p:txBody>
      </p:sp>
    </p:spTree>
    <p:extLst>
      <p:ext uri="{BB962C8B-B14F-4D97-AF65-F5344CB8AC3E}">
        <p14:creationId xmlns:p14="http://schemas.microsoft.com/office/powerpoint/2010/main" val="42534394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Example 6.2.1 using the transformation method to find the cdf of Y.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684" y="2704209"/>
            <a:ext cx="3904517" cy="160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8445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~ N(μ, σ</a:t>
            </a:r>
            <a:r>
              <a:rPr lang="en-US" baseline="30000" dirty="0"/>
              <a:t>2</a:t>
            </a:r>
            <a:r>
              <a:rPr lang="en-US" dirty="0"/>
              <a:t>).</a:t>
            </a:r>
          </a:p>
          <a:p>
            <a:r>
              <a:rPr lang="en-US" dirty="0"/>
              <a:t>Find the distribution of Y = </a:t>
            </a:r>
            <a:r>
              <a:rPr lang="en-US" dirty="0" err="1"/>
              <a:t>e</a:t>
            </a:r>
            <a:r>
              <a:rPr lang="en-US" baseline="30000" dirty="0" err="1"/>
              <a:t>X</a:t>
            </a:r>
            <a:r>
              <a:rPr lang="en-US" dirty="0" err="1"/>
              <a:t>.</a:t>
            </a:r>
            <a:endParaRPr lang="en-US" dirty="0"/>
          </a:p>
          <a:p>
            <a:r>
              <a:rPr lang="en-US" dirty="0"/>
              <a:t>This is referred to as a lognormal distribution.</a:t>
            </a:r>
          </a:p>
          <a:p>
            <a:r>
              <a:rPr lang="en-US" dirty="0"/>
              <a:t>Note that 1{y ∈ B} from the theorem statement is important.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- work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PhD in 2011 from University of Utah (Math)</a:t>
            </a:r>
          </a:p>
          <a:p>
            <a:r>
              <a:rPr lang="en-US" dirty="0"/>
              <a:t>2 years as statistician at Actavis (pharmaceutical company)</a:t>
            </a:r>
          </a:p>
          <a:p>
            <a:r>
              <a:rPr lang="en-US" dirty="0"/>
              <a:t>At the U since 2013</a:t>
            </a:r>
          </a:p>
          <a:p>
            <a:pPr lvl="1"/>
            <a:r>
              <a:rPr lang="en-US" dirty="0"/>
              <a:t>Assistant professor in Department of Pediatrics</a:t>
            </a:r>
          </a:p>
          <a:p>
            <a:pPr lvl="1"/>
            <a:r>
              <a:rPr lang="en-US" dirty="0"/>
              <a:t>Lead teams of statisticians, project managers, and data managers to design, implement, and analyze studies with the intent of improving medical care for children</a:t>
            </a:r>
          </a:p>
          <a:p>
            <a:pPr lvl="1"/>
            <a:r>
              <a:rPr lang="en-US" dirty="0"/>
              <a:t>Basically, I save babies.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8501" y="4473531"/>
            <a:ext cx="1202105" cy="154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791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~ PAR(1,1) so that f(x) = 1{x&gt;0}/(1+x)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Find the distribution of Y = log(X).</a:t>
            </a:r>
          </a:p>
        </p:txBody>
      </p:sp>
    </p:spTree>
    <p:extLst>
      <p:ext uri="{BB962C8B-B14F-4D97-AF65-F5344CB8AC3E}">
        <p14:creationId xmlns:p14="http://schemas.microsoft.com/office/powerpoint/2010/main" val="2349823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6.3.3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X is a continuous random variable,</a:t>
            </a:r>
          </a:p>
          <a:p>
            <a:r>
              <a:rPr lang="en-US" dirty="0"/>
              <a:t>Then F(X) ~ UNIF(0,1).</a:t>
            </a:r>
          </a:p>
          <a:p>
            <a:endParaRPr lang="en-US" dirty="0"/>
          </a:p>
          <a:p>
            <a:r>
              <a:rPr lang="en-US" dirty="0"/>
              <a:t>Prove this when F is invertible.</a:t>
            </a:r>
          </a:p>
        </p:txBody>
      </p:sp>
    </p:spTree>
    <p:extLst>
      <p:ext uri="{BB962C8B-B14F-4D97-AF65-F5344CB8AC3E}">
        <p14:creationId xmlns:p14="http://schemas.microsoft.com/office/powerpoint/2010/main" val="3246673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7AC8F5-D326-4CCB-9173-0226D35F9C7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015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/>
              <a:t>Day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  <a:p>
            <a:pPr lvl="1"/>
            <a:r>
              <a:rPr lang="en-US" dirty="0"/>
              <a:t>6.8 parts a – c</a:t>
            </a:r>
          </a:p>
          <a:p>
            <a:pPr lvl="1"/>
            <a:r>
              <a:rPr lang="en-US" dirty="0"/>
              <a:t>6.9 parts a – c </a:t>
            </a:r>
          </a:p>
        </p:txBody>
      </p:sp>
    </p:spTree>
    <p:extLst>
      <p:ext uri="{BB962C8B-B14F-4D97-AF65-F5344CB8AC3E}">
        <p14:creationId xmlns:p14="http://schemas.microsoft.com/office/powerpoint/2010/main" val="2250035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(with non-1-to-1 function)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 ~ UNIF(-1,4).</a:t>
            </a:r>
          </a:p>
          <a:p>
            <a:r>
              <a:rPr lang="en-US" dirty="0"/>
              <a:t>Find the density function of Y = X</a:t>
            </a:r>
            <a:r>
              <a:rPr lang="en-US" baseline="30000" dirty="0"/>
              <a:t>4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Option 1 – the cdf technique</a:t>
            </a:r>
          </a:p>
          <a:p>
            <a:pPr lvl="1"/>
            <a:r>
              <a:rPr lang="en-US" dirty="0"/>
              <a:t>Option 2 – generalize the transformation method</a:t>
            </a:r>
          </a:p>
        </p:txBody>
      </p:sp>
    </p:spTree>
    <p:extLst>
      <p:ext uri="{BB962C8B-B14F-4D97-AF65-F5344CB8AC3E}">
        <p14:creationId xmlns:p14="http://schemas.microsoft.com/office/powerpoint/2010/main" val="33753599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6.3.5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</a:p>
          <a:p>
            <a:pPr lvl="1"/>
            <a:r>
              <a:rPr lang="en-US" u="sng" dirty="0"/>
              <a:t>X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 is discrete</a:t>
            </a:r>
          </a:p>
          <a:p>
            <a:pPr lvl="1"/>
            <a:r>
              <a:rPr lang="en-US" u="sng" dirty="0"/>
              <a:t>Y</a:t>
            </a:r>
            <a:r>
              <a:rPr lang="en-US" dirty="0"/>
              <a:t> = (Y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Y</a:t>
            </a:r>
            <a:r>
              <a:rPr lang="en-US" dirty="0"/>
              <a:t> = h(</a:t>
            </a:r>
            <a:r>
              <a:rPr lang="en-US" u="sng" dirty="0"/>
              <a:t>X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i.e. Y</a:t>
            </a:r>
            <a:r>
              <a:rPr lang="en-US" baseline="-25000" dirty="0"/>
              <a:t>1</a:t>
            </a:r>
            <a:r>
              <a:rPr lang="en-US" dirty="0"/>
              <a:t> = h</a:t>
            </a:r>
            <a:r>
              <a:rPr lang="en-US" baseline="-25000" dirty="0"/>
              <a:t>1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), Y</a:t>
            </a:r>
            <a:r>
              <a:rPr lang="en-US" baseline="-25000" dirty="0"/>
              <a:t>2</a:t>
            </a:r>
            <a:r>
              <a:rPr lang="en-US" dirty="0"/>
              <a:t> = h</a:t>
            </a:r>
            <a:r>
              <a:rPr lang="en-US" baseline="-25000" dirty="0"/>
              <a:t>2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), etc.</a:t>
            </a:r>
          </a:p>
          <a:p>
            <a:pPr lvl="1"/>
            <a:r>
              <a:rPr lang="en-US" dirty="0"/>
              <a:t>h is 1-to-1 on {</a:t>
            </a:r>
            <a:r>
              <a:rPr lang="en-US" u="sng" dirty="0"/>
              <a:t>x</a:t>
            </a:r>
            <a:r>
              <a:rPr lang="en-US" dirty="0"/>
              <a:t> | </a:t>
            </a:r>
            <a:r>
              <a:rPr lang="en-US" dirty="0" err="1"/>
              <a:t>f</a:t>
            </a:r>
            <a:r>
              <a:rPr lang="en-US" u="sng" baseline="-25000" dirty="0" err="1"/>
              <a:t>X</a:t>
            </a:r>
            <a:r>
              <a:rPr lang="en-US" dirty="0"/>
              <a:t>(</a:t>
            </a:r>
            <a:r>
              <a:rPr lang="en-US" u="sng" dirty="0"/>
              <a:t>x</a:t>
            </a:r>
            <a:r>
              <a:rPr lang="en-US" dirty="0"/>
              <a:t>) &gt; 0}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 err="1"/>
              <a:t>f</a:t>
            </a:r>
            <a:r>
              <a:rPr lang="en-US" u="sng" baseline="-25000" dirty="0" err="1"/>
              <a:t>Y</a:t>
            </a:r>
            <a:r>
              <a:rPr lang="en-US" dirty="0"/>
              <a:t>(</a:t>
            </a:r>
            <a:r>
              <a:rPr lang="en-US" u="sng" dirty="0"/>
              <a:t>y</a:t>
            </a:r>
            <a:r>
              <a:rPr lang="en-US" dirty="0"/>
              <a:t>) = </a:t>
            </a:r>
            <a:r>
              <a:rPr lang="en-US" dirty="0" err="1"/>
              <a:t>f</a:t>
            </a:r>
            <a:r>
              <a:rPr lang="en-US" u="sng" baseline="-25000" dirty="0" err="1"/>
              <a:t>X</a:t>
            </a:r>
            <a:r>
              <a:rPr lang="en-US" dirty="0"/>
              <a:t>[</a:t>
            </a:r>
            <a:r>
              <a:rPr lang="en-US" u="sng" dirty="0"/>
              <a:t>x</a:t>
            </a:r>
            <a:r>
              <a:rPr lang="en-US" dirty="0"/>
              <a:t>(</a:t>
            </a:r>
            <a:r>
              <a:rPr lang="en-US" u="sng" dirty="0"/>
              <a:t>y</a:t>
            </a:r>
            <a:r>
              <a:rPr lang="en-US" dirty="0"/>
              <a:t>)] 1{</a:t>
            </a:r>
            <a:r>
              <a:rPr lang="en-US" u="sng" dirty="0"/>
              <a:t>y</a:t>
            </a:r>
            <a:r>
              <a:rPr lang="en-US" dirty="0"/>
              <a:t> ∈ B}</a:t>
            </a:r>
          </a:p>
          <a:p>
            <a:endParaRPr lang="en-US" dirty="0"/>
          </a:p>
          <a:p>
            <a:r>
              <a:rPr lang="en-US" dirty="0"/>
              <a:t>Prove this.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57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6.3.6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</a:p>
          <a:p>
            <a:pPr lvl="1"/>
            <a:r>
              <a:rPr lang="en-US" u="sng" dirty="0"/>
              <a:t>X</a:t>
            </a:r>
            <a:r>
              <a:rPr lang="en-US" dirty="0"/>
              <a:t> =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 is continuous</a:t>
            </a:r>
          </a:p>
          <a:p>
            <a:pPr lvl="1"/>
            <a:r>
              <a:rPr lang="en-US" u="sng" dirty="0"/>
              <a:t>Y</a:t>
            </a:r>
            <a:r>
              <a:rPr lang="en-US" dirty="0"/>
              <a:t> = (Y</a:t>
            </a:r>
            <a:r>
              <a:rPr lang="en-US" baseline="-25000" dirty="0"/>
              <a:t>1</a:t>
            </a:r>
            <a:r>
              <a:rPr lang="en-US" dirty="0"/>
              <a:t>, Y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Y</a:t>
            </a:r>
            <a:r>
              <a:rPr lang="en-US" baseline="-25000" dirty="0" err="1"/>
              <a:t>k</a:t>
            </a:r>
            <a:r>
              <a:rPr lang="en-US" dirty="0"/>
              <a:t>)</a:t>
            </a:r>
          </a:p>
          <a:p>
            <a:pPr lvl="1"/>
            <a:r>
              <a:rPr lang="en-US" u="sng" dirty="0"/>
              <a:t>Y</a:t>
            </a:r>
            <a:r>
              <a:rPr lang="en-US" dirty="0"/>
              <a:t> = h(</a:t>
            </a:r>
            <a:r>
              <a:rPr lang="en-US" u="sng" dirty="0"/>
              <a:t>X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i.e. Y</a:t>
            </a:r>
            <a:r>
              <a:rPr lang="en-US" baseline="-25000" dirty="0"/>
              <a:t>1</a:t>
            </a:r>
            <a:r>
              <a:rPr lang="en-US" dirty="0"/>
              <a:t> = h</a:t>
            </a:r>
            <a:r>
              <a:rPr lang="en-US" baseline="-25000" dirty="0"/>
              <a:t>1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), Y</a:t>
            </a:r>
            <a:r>
              <a:rPr lang="en-US" baseline="-25000" dirty="0"/>
              <a:t>2</a:t>
            </a:r>
            <a:r>
              <a:rPr lang="en-US" dirty="0"/>
              <a:t> = h</a:t>
            </a:r>
            <a:r>
              <a:rPr lang="en-US" baseline="-25000" dirty="0"/>
              <a:t>2</a:t>
            </a:r>
            <a:r>
              <a:rPr lang="en-US" dirty="0"/>
              <a:t>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k</a:t>
            </a:r>
            <a:r>
              <a:rPr lang="en-US" dirty="0"/>
              <a:t>), etc.</a:t>
            </a:r>
          </a:p>
          <a:p>
            <a:pPr lvl="1"/>
            <a:r>
              <a:rPr lang="en-US" dirty="0"/>
              <a:t>h is 1-to-1 on {</a:t>
            </a:r>
            <a:r>
              <a:rPr lang="en-US" u="sng" dirty="0"/>
              <a:t>x</a:t>
            </a:r>
            <a:r>
              <a:rPr lang="en-US" dirty="0"/>
              <a:t> | </a:t>
            </a:r>
            <a:r>
              <a:rPr lang="en-US" dirty="0" err="1"/>
              <a:t>f</a:t>
            </a:r>
            <a:r>
              <a:rPr lang="en-US" u="sng" baseline="-25000" dirty="0" err="1"/>
              <a:t>X</a:t>
            </a:r>
            <a:r>
              <a:rPr lang="en-US" dirty="0"/>
              <a:t>(</a:t>
            </a:r>
            <a:r>
              <a:rPr lang="en-US" u="sng" dirty="0"/>
              <a:t>x</a:t>
            </a:r>
            <a:r>
              <a:rPr lang="en-US" dirty="0"/>
              <a:t>) &gt; 0}</a:t>
            </a:r>
          </a:p>
          <a:p>
            <a:pPr lvl="1"/>
            <a:r>
              <a:rPr lang="en-US" dirty="0"/>
              <a:t>Det(∂</a:t>
            </a:r>
            <a:r>
              <a:rPr lang="en-US" u="sng" dirty="0"/>
              <a:t>x</a:t>
            </a:r>
            <a:r>
              <a:rPr lang="en-US" dirty="0"/>
              <a:t>(</a:t>
            </a:r>
            <a:r>
              <a:rPr lang="en-US" u="sng" dirty="0"/>
              <a:t>y</a:t>
            </a:r>
            <a:r>
              <a:rPr lang="en-US" dirty="0"/>
              <a:t>)/∂</a:t>
            </a:r>
            <a:r>
              <a:rPr lang="en-US" u="sng" dirty="0"/>
              <a:t>y</a:t>
            </a:r>
            <a:r>
              <a:rPr lang="en-US" dirty="0"/>
              <a:t>) is continuous and non-zero on B</a:t>
            </a:r>
          </a:p>
          <a:p>
            <a:r>
              <a:rPr lang="en-US" dirty="0"/>
              <a:t>Then</a:t>
            </a:r>
          </a:p>
          <a:p>
            <a:pPr lvl="1"/>
            <a:r>
              <a:rPr lang="en-US" dirty="0" err="1"/>
              <a:t>f</a:t>
            </a:r>
            <a:r>
              <a:rPr lang="en-US" u="sng" baseline="-25000" dirty="0" err="1"/>
              <a:t>Y</a:t>
            </a:r>
            <a:r>
              <a:rPr lang="en-US" dirty="0"/>
              <a:t>(</a:t>
            </a:r>
            <a:r>
              <a:rPr lang="en-US" u="sng" dirty="0"/>
              <a:t>y</a:t>
            </a:r>
            <a:r>
              <a:rPr lang="en-US" dirty="0"/>
              <a:t>) = </a:t>
            </a:r>
            <a:r>
              <a:rPr lang="en-US" dirty="0" err="1"/>
              <a:t>f</a:t>
            </a:r>
            <a:r>
              <a:rPr lang="en-US" u="sng" baseline="-25000" dirty="0" err="1"/>
              <a:t>X</a:t>
            </a:r>
            <a:r>
              <a:rPr lang="en-US" dirty="0"/>
              <a:t>[</a:t>
            </a:r>
            <a:r>
              <a:rPr lang="en-US" u="sng" dirty="0"/>
              <a:t>x</a:t>
            </a:r>
            <a:r>
              <a:rPr lang="en-US" dirty="0"/>
              <a:t>(</a:t>
            </a:r>
            <a:r>
              <a:rPr lang="en-US" u="sng" dirty="0"/>
              <a:t>y</a:t>
            </a:r>
            <a:r>
              <a:rPr lang="en-US" dirty="0"/>
              <a:t>)] |Det(∂</a:t>
            </a:r>
            <a:r>
              <a:rPr lang="en-US" u="sng" dirty="0"/>
              <a:t>x</a:t>
            </a:r>
            <a:r>
              <a:rPr lang="en-US" dirty="0"/>
              <a:t>(</a:t>
            </a:r>
            <a:r>
              <a:rPr lang="en-US" u="sng" dirty="0"/>
              <a:t>y</a:t>
            </a:r>
            <a:r>
              <a:rPr lang="en-US" dirty="0"/>
              <a:t>)/∂</a:t>
            </a:r>
            <a:r>
              <a:rPr lang="en-US" u="sng" dirty="0"/>
              <a:t>y</a:t>
            </a:r>
            <a:r>
              <a:rPr lang="en-US" dirty="0"/>
              <a:t>)| 1{</a:t>
            </a:r>
            <a:r>
              <a:rPr lang="en-US" u="sng" dirty="0"/>
              <a:t>y</a:t>
            </a:r>
            <a:r>
              <a:rPr lang="en-US" dirty="0"/>
              <a:t> ∈ B}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1733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. EXP(1).</a:t>
            </a:r>
          </a:p>
          <a:p>
            <a:r>
              <a:rPr lang="en-US" dirty="0"/>
              <a:t>Let Y</a:t>
            </a:r>
            <a:r>
              <a:rPr lang="en-US" baseline="-25000" dirty="0"/>
              <a:t>1</a:t>
            </a:r>
            <a:r>
              <a:rPr lang="en-US" dirty="0"/>
              <a:t> = X</a:t>
            </a:r>
            <a:r>
              <a:rPr lang="en-US" baseline="-25000" dirty="0"/>
              <a:t>1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Y</a:t>
            </a:r>
            <a:r>
              <a:rPr lang="en-US" baseline="-25000" dirty="0"/>
              <a:t>2</a:t>
            </a:r>
            <a:r>
              <a:rPr lang="en-US" dirty="0"/>
              <a:t> = X</a:t>
            </a:r>
            <a:r>
              <a:rPr lang="en-US" baseline="-25000" dirty="0"/>
              <a:t>1</a:t>
            </a:r>
            <a:r>
              <a:rPr lang="en-US" dirty="0"/>
              <a:t> + X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Find the </a:t>
            </a:r>
            <a:r>
              <a:rPr lang="en-US" u="sng" dirty="0"/>
              <a:t>joint density</a:t>
            </a:r>
            <a:r>
              <a:rPr lang="en-US" dirty="0"/>
              <a:t> of Y</a:t>
            </a:r>
            <a:r>
              <a:rPr lang="en-US" baseline="-25000" dirty="0"/>
              <a:t>1</a:t>
            </a:r>
            <a:r>
              <a:rPr lang="en-US" dirty="0"/>
              <a:t> and Y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Find the </a:t>
            </a:r>
            <a:r>
              <a:rPr lang="en-US" u="sng" dirty="0" err="1"/>
              <a:t>marginals</a:t>
            </a:r>
            <a:r>
              <a:rPr lang="en-US" dirty="0"/>
              <a:t> for Y</a:t>
            </a:r>
            <a:r>
              <a:rPr lang="en-US" baseline="-25000" dirty="0"/>
              <a:t>1 </a:t>
            </a:r>
            <a:r>
              <a:rPr lang="en-US" dirty="0"/>
              <a:t>and Y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09294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. EXP(1).</a:t>
            </a:r>
          </a:p>
          <a:p>
            <a:r>
              <a:rPr lang="en-US" dirty="0"/>
              <a:t>Let Y</a:t>
            </a:r>
            <a:r>
              <a:rPr lang="en-US" baseline="-25000" dirty="0"/>
              <a:t>1</a:t>
            </a:r>
            <a:r>
              <a:rPr lang="en-US" dirty="0"/>
              <a:t> = 2X</a:t>
            </a:r>
            <a:r>
              <a:rPr lang="en-US" baseline="-25000" dirty="0"/>
              <a:t>1</a:t>
            </a:r>
            <a:r>
              <a:rPr lang="en-US" dirty="0"/>
              <a:t> – X</a:t>
            </a:r>
            <a:r>
              <a:rPr lang="en-US" baseline="-25000" dirty="0"/>
              <a:t>2</a:t>
            </a:r>
            <a:r>
              <a:rPr lang="en-US" dirty="0"/>
              <a:t>,</a:t>
            </a:r>
          </a:p>
          <a:p>
            <a:pPr marL="0" indent="0">
              <a:buNone/>
            </a:pPr>
            <a:r>
              <a:rPr lang="en-US" dirty="0"/>
              <a:t>         Y</a:t>
            </a:r>
            <a:r>
              <a:rPr lang="en-US" baseline="-25000" dirty="0"/>
              <a:t>2</a:t>
            </a:r>
            <a:r>
              <a:rPr lang="en-US" dirty="0"/>
              <a:t> = X</a:t>
            </a:r>
            <a:r>
              <a:rPr lang="en-US" baseline="-25000" dirty="0"/>
              <a:t>1</a:t>
            </a:r>
            <a:r>
              <a:rPr lang="en-US" dirty="0"/>
              <a:t> + 2X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Find the </a:t>
            </a:r>
            <a:r>
              <a:rPr lang="en-US" u="sng" dirty="0"/>
              <a:t>joint density</a:t>
            </a:r>
            <a:r>
              <a:rPr lang="en-US" dirty="0"/>
              <a:t> of Y</a:t>
            </a:r>
            <a:r>
              <a:rPr lang="en-US" baseline="-25000" dirty="0"/>
              <a:t>1</a:t>
            </a:r>
            <a:r>
              <a:rPr lang="en-US" dirty="0"/>
              <a:t> and Y</a:t>
            </a:r>
            <a:r>
              <a:rPr lang="en-US" baseline="-25000" dirty="0"/>
              <a:t>2</a:t>
            </a:r>
            <a:r>
              <a:rPr lang="en-US" dirty="0"/>
              <a:t>.</a:t>
            </a:r>
          </a:p>
          <a:p>
            <a:r>
              <a:rPr lang="en-US" dirty="0"/>
              <a:t>Find P[Y</a:t>
            </a:r>
            <a:r>
              <a:rPr lang="en-US" baseline="-25000" dirty="0"/>
              <a:t>2</a:t>
            </a:r>
            <a:r>
              <a:rPr lang="en-US" dirty="0"/>
              <a:t> ∈ (1,2)]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1687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</a:t>
            </a:r>
            <a:r>
              <a:rPr lang="en-US"/>
              <a:t>Day 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  <a:p>
            <a:pPr lvl="1"/>
            <a:r>
              <a:rPr lang="en-US" dirty="0"/>
              <a:t>6.8 part d</a:t>
            </a:r>
          </a:p>
          <a:p>
            <a:pPr lvl="1"/>
            <a:r>
              <a:rPr lang="en-US" dirty="0"/>
              <a:t>6.9 part d </a:t>
            </a:r>
          </a:p>
          <a:p>
            <a:pPr lvl="1"/>
            <a:r>
              <a:rPr lang="en-US" dirty="0"/>
              <a:t>6.14</a:t>
            </a:r>
          </a:p>
          <a:p>
            <a:pPr lvl="1"/>
            <a:r>
              <a:rPr lang="en-US" dirty="0"/>
              <a:t>6.16</a:t>
            </a:r>
          </a:p>
          <a:p>
            <a:pPr lvl="1"/>
            <a:r>
              <a:rPr lang="en-US" dirty="0"/>
              <a:t>6.17</a:t>
            </a:r>
          </a:p>
          <a:p>
            <a:pPr lvl="1"/>
            <a:r>
              <a:rPr lang="en-US" dirty="0"/>
              <a:t>6.18</a:t>
            </a:r>
          </a:p>
          <a:p>
            <a:pPr lvl="1"/>
            <a:r>
              <a:rPr lang="en-US" dirty="0"/>
              <a:t>6.21</a:t>
            </a:r>
          </a:p>
        </p:txBody>
      </p:sp>
    </p:spTree>
    <p:extLst>
      <p:ext uri="{BB962C8B-B14F-4D97-AF65-F5344CB8AC3E}">
        <p14:creationId xmlns:p14="http://schemas.microsoft.com/office/powerpoint/2010/main" val="3543660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 - fun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1175" cy="485926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I love to run</a:t>
            </a:r>
          </a:p>
          <a:p>
            <a:pPr lvl="1"/>
            <a:r>
              <a:rPr lang="en-US" dirty="0"/>
              <a:t>Especially track workouts and trail runs</a:t>
            </a:r>
          </a:p>
          <a:p>
            <a:r>
              <a:rPr lang="en-US" dirty="0"/>
              <a:t>I like to </a:t>
            </a:r>
          </a:p>
          <a:p>
            <a:pPr lvl="1"/>
            <a:r>
              <a:rPr lang="en-US" dirty="0"/>
              <a:t>Ski, snowboard, hike, camp, bike (mountain and road)</a:t>
            </a:r>
          </a:p>
          <a:p>
            <a:pPr lvl="1"/>
            <a:r>
              <a:rPr lang="en-US" dirty="0"/>
              <a:t>Read (especially Brandon Sanderson)</a:t>
            </a:r>
          </a:p>
          <a:p>
            <a:r>
              <a:rPr lang="en-US" dirty="0"/>
              <a:t>I’m married and have 3 kids</a:t>
            </a:r>
          </a:p>
          <a:p>
            <a:pPr lvl="1"/>
            <a:r>
              <a:rPr lang="en-US" dirty="0"/>
              <a:t>Cameron (15 years)</a:t>
            </a:r>
          </a:p>
          <a:p>
            <a:pPr lvl="1"/>
            <a:r>
              <a:rPr lang="en-US" dirty="0"/>
              <a:t>Maddie (12 years)</a:t>
            </a:r>
          </a:p>
          <a:p>
            <a:pPr lvl="1"/>
            <a:r>
              <a:rPr lang="en-US" dirty="0"/>
              <a:t>Ellie (10 years)</a:t>
            </a:r>
          </a:p>
          <a:p>
            <a:r>
              <a:rPr lang="en-US" dirty="0"/>
              <a:t>I’m learning</a:t>
            </a:r>
          </a:p>
          <a:p>
            <a:pPr lvl="1"/>
            <a:r>
              <a:rPr lang="en-US" dirty="0"/>
              <a:t>Cello</a:t>
            </a:r>
          </a:p>
          <a:p>
            <a:pPr lvl="1"/>
            <a:r>
              <a:rPr lang="en-US" dirty="0"/>
              <a:t>German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1148" y="780176"/>
            <a:ext cx="5240852" cy="60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838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third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addition to the cdf and transformation methods, one can also use moment generating functions.</a:t>
            </a:r>
          </a:p>
          <a:p>
            <a:pPr lvl="1"/>
            <a:r>
              <a:rPr lang="en-US" dirty="0"/>
              <a:t>Works for sums (or differences or linear combinations) of independent random variables.</a:t>
            </a:r>
          </a:p>
          <a:p>
            <a:pPr lvl="1"/>
            <a:r>
              <a:rPr lang="en-US" dirty="0"/>
              <a:t>Example.</a:t>
            </a:r>
          </a:p>
          <a:p>
            <a:pPr lvl="2"/>
            <a:r>
              <a:rPr lang="en-US" dirty="0"/>
              <a:t>If X and Y are independent BIN(5, ½) and BIN(7, ½) respectively, find the distribution of their sum.</a:t>
            </a:r>
          </a:p>
          <a:p>
            <a:pPr lvl="2"/>
            <a:r>
              <a:rPr lang="en-US" dirty="0"/>
              <a:t>M(t) = (pe</a:t>
            </a:r>
            <a:r>
              <a:rPr lang="en-US" baseline="30000" dirty="0"/>
              <a:t>t</a:t>
            </a:r>
            <a:r>
              <a:rPr lang="en-US" dirty="0"/>
              <a:t> + q)</a:t>
            </a:r>
            <a:r>
              <a:rPr lang="en-US" baseline="30000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7428059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sample (general definition)</a:t>
            </a:r>
          </a:p>
          <a:p>
            <a:pPr lvl="1"/>
            <a:r>
              <a:rPr lang="en-US" dirty="0"/>
              <a:t>A sample from a population that is ‘randomly’ selected</a:t>
            </a:r>
          </a:p>
          <a:p>
            <a:r>
              <a:rPr lang="en-US" dirty="0"/>
              <a:t>Simple random sample</a:t>
            </a:r>
          </a:p>
          <a:p>
            <a:pPr lvl="1"/>
            <a:r>
              <a:rPr lang="en-US" dirty="0"/>
              <a:t>A subset of the population in which every member of a population has equal probability of inclusion</a:t>
            </a:r>
          </a:p>
          <a:p>
            <a:r>
              <a:rPr lang="en-US" dirty="0"/>
              <a:t>Random sample (as defined for this class)</a:t>
            </a:r>
          </a:p>
          <a:p>
            <a:pPr lvl="1"/>
            <a:r>
              <a:rPr lang="en-US" dirty="0"/>
              <a:t>A set of </a:t>
            </a:r>
            <a:r>
              <a:rPr lang="en-US" dirty="0" err="1"/>
              <a:t>i.i.d</a:t>
            </a:r>
            <a:r>
              <a:rPr lang="en-US" dirty="0"/>
              <a:t>. random variables, e.g.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 N(0,1)</a:t>
            </a:r>
          </a:p>
          <a:p>
            <a:pPr lvl="1"/>
            <a:r>
              <a:rPr lang="en-US" dirty="0"/>
              <a:t>Basically, we’re imagining that the population is infinite.</a:t>
            </a:r>
          </a:p>
        </p:txBody>
      </p:sp>
    </p:spTree>
    <p:extLst>
      <p:ext uri="{BB962C8B-B14F-4D97-AF65-F5344CB8AC3E}">
        <p14:creationId xmlns:p14="http://schemas.microsoft.com/office/powerpoint/2010/main" val="844584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Random samples and their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sample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u="sng" dirty="0"/>
              <a:t>Outcome</a:t>
            </a:r>
            <a:r>
              <a:rPr lang="en-US" dirty="0"/>
              <a:t> of random sample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endParaRPr lang="en-US" baseline="-25000" dirty="0"/>
          </a:p>
          <a:p>
            <a:r>
              <a:rPr lang="en-US" dirty="0"/>
              <a:t>Examples of outcomes of random samples</a:t>
            </a:r>
          </a:p>
          <a:p>
            <a:pPr lvl="1"/>
            <a:r>
              <a:rPr lang="en-US" dirty="0"/>
              <a:t>1, 7, …, 2</a:t>
            </a:r>
          </a:p>
          <a:p>
            <a:pPr lvl="1"/>
            <a:r>
              <a:rPr lang="en-US" dirty="0"/>
              <a:t>5, 3, …, 6</a:t>
            </a:r>
          </a:p>
          <a:p>
            <a:pPr lvl="1"/>
            <a:r>
              <a:rPr lang="en-US" dirty="0"/>
              <a:t>12, 1, …, 1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7927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(Outcomes) of order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the outcome of a random sample is 1, 7, 4, 2.</a:t>
            </a:r>
          </a:p>
          <a:p>
            <a:r>
              <a:rPr lang="en-US" dirty="0"/>
              <a:t>The </a:t>
            </a:r>
            <a:r>
              <a:rPr lang="en-US" u="sng" dirty="0"/>
              <a:t>outcome</a:t>
            </a:r>
            <a:r>
              <a:rPr lang="en-US" dirty="0"/>
              <a:t> of the k</a:t>
            </a:r>
            <a:r>
              <a:rPr lang="en-US" baseline="30000" dirty="0"/>
              <a:t>th</a:t>
            </a:r>
            <a:r>
              <a:rPr lang="en-US" dirty="0"/>
              <a:t> order statistic, x</a:t>
            </a:r>
            <a:r>
              <a:rPr lang="en-US" baseline="-25000" dirty="0"/>
              <a:t>k:4</a:t>
            </a:r>
            <a:r>
              <a:rPr lang="en-US" dirty="0"/>
              <a:t>, is the k</a:t>
            </a:r>
            <a:r>
              <a:rPr lang="en-US" baseline="30000" dirty="0"/>
              <a:t>th</a:t>
            </a:r>
            <a:r>
              <a:rPr lang="en-US" dirty="0"/>
              <a:t> smallest observation.</a:t>
            </a:r>
          </a:p>
          <a:p>
            <a:r>
              <a:rPr lang="en-US" dirty="0"/>
              <a:t>Find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1:4</a:t>
            </a:r>
            <a:r>
              <a:rPr lang="en-US" dirty="0"/>
              <a:t>,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3:4</a:t>
            </a:r>
            <a:r>
              <a:rPr lang="en-US" dirty="0"/>
              <a:t>,</a:t>
            </a:r>
            <a:endParaRPr lang="en-US" baseline="-25000" dirty="0"/>
          </a:p>
          <a:p>
            <a:pPr lvl="1"/>
            <a:r>
              <a:rPr lang="en-US" dirty="0"/>
              <a:t>x</a:t>
            </a:r>
            <a:r>
              <a:rPr lang="en-US" baseline="-25000" dirty="0"/>
              <a:t>4:4</a:t>
            </a:r>
            <a:r>
              <a:rPr lang="en-US" dirty="0"/>
              <a:t>.</a:t>
            </a:r>
          </a:p>
          <a:p>
            <a:r>
              <a:rPr lang="en-US" dirty="0"/>
              <a:t>Note that x</a:t>
            </a:r>
            <a:r>
              <a:rPr lang="en-US" baseline="-25000" dirty="0"/>
              <a:t>1:4 </a:t>
            </a:r>
            <a:r>
              <a:rPr lang="en-US" dirty="0"/>
              <a:t>is called the </a:t>
            </a:r>
            <a:r>
              <a:rPr lang="en-US" u="sng" dirty="0"/>
              <a:t>outcome</a:t>
            </a:r>
            <a:r>
              <a:rPr lang="en-US" dirty="0"/>
              <a:t> of the ‘smallest order statistic’</a:t>
            </a:r>
          </a:p>
          <a:p>
            <a:pPr marL="0" indent="0">
              <a:buNone/>
            </a:pPr>
            <a:r>
              <a:rPr lang="en-US" dirty="0"/>
              <a:t>   and x</a:t>
            </a:r>
            <a:r>
              <a:rPr lang="en-US" baseline="-25000" dirty="0"/>
              <a:t>4:4 </a:t>
            </a:r>
            <a:r>
              <a:rPr lang="en-US" dirty="0"/>
              <a:t>is called the </a:t>
            </a:r>
            <a:r>
              <a:rPr lang="en-US" u="sng" dirty="0"/>
              <a:t>outcome</a:t>
            </a:r>
            <a:r>
              <a:rPr lang="en-US" dirty="0"/>
              <a:t> of ‘largest order statistic.’</a:t>
            </a:r>
            <a:endParaRPr lang="en-US" baseline="-25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90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3E0602-7868-41D8-BF84-7C179BBB4E7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43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you have a random sample: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, X</a:t>
            </a:r>
            <a:r>
              <a:rPr lang="en-US" baseline="-25000" dirty="0"/>
              <a:t>4</a:t>
            </a:r>
          </a:p>
          <a:p>
            <a:r>
              <a:rPr lang="en-US" dirty="0"/>
              <a:t>The order statistics are similarly defined, e.g. X</a:t>
            </a:r>
            <a:r>
              <a:rPr lang="en-US" baseline="-25000" dirty="0"/>
              <a:t>1:4</a:t>
            </a:r>
            <a:r>
              <a:rPr lang="en-US" dirty="0"/>
              <a:t> = min(X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, X</a:t>
            </a:r>
            <a:r>
              <a:rPr lang="en-US" baseline="-25000" dirty="0"/>
              <a:t>4</a:t>
            </a:r>
            <a:r>
              <a:rPr lang="en-US" dirty="0"/>
              <a:t>).</a:t>
            </a:r>
          </a:p>
          <a:p>
            <a:r>
              <a:rPr lang="en-US" dirty="0"/>
              <a:t>Note that X</a:t>
            </a:r>
            <a:r>
              <a:rPr lang="en-US" baseline="-25000" dirty="0"/>
              <a:t>1:4 </a:t>
            </a:r>
            <a:r>
              <a:rPr lang="en-US" dirty="0"/>
              <a:t>is a random variable.</a:t>
            </a:r>
          </a:p>
          <a:p>
            <a:r>
              <a:rPr lang="en-US" dirty="0"/>
              <a:t>Note that order statistics are a transformation of a random sample.</a:t>
            </a:r>
          </a:p>
          <a:p>
            <a:r>
              <a:rPr lang="en-US" dirty="0"/>
              <a:t>If the outcome of the random sample is 1, 7, 4, 2</a:t>
            </a:r>
          </a:p>
          <a:p>
            <a:pPr lvl="1"/>
            <a:r>
              <a:rPr lang="en-US" dirty="0"/>
              <a:t>Then the </a:t>
            </a:r>
            <a:r>
              <a:rPr lang="en-US" u="sng" dirty="0"/>
              <a:t>outcome</a:t>
            </a:r>
            <a:r>
              <a:rPr lang="en-US" dirty="0"/>
              <a:t> of X</a:t>
            </a:r>
            <a:r>
              <a:rPr lang="en-US" baseline="-25000" dirty="0"/>
              <a:t>1:4</a:t>
            </a:r>
            <a:r>
              <a:rPr lang="en-US" dirty="0"/>
              <a:t> is x</a:t>
            </a:r>
            <a:r>
              <a:rPr lang="en-US" baseline="-25000" dirty="0"/>
              <a:t>1:4</a:t>
            </a:r>
            <a:r>
              <a:rPr lang="en-US" dirty="0"/>
              <a:t> = 1.</a:t>
            </a:r>
          </a:p>
        </p:txBody>
      </p:sp>
    </p:spTree>
    <p:extLst>
      <p:ext uri="{BB962C8B-B14F-4D97-AF65-F5344CB8AC3E}">
        <p14:creationId xmlns:p14="http://schemas.microsoft.com/office/powerpoint/2010/main" val="32193000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Toss a fair coin 5 times.</a:t>
            </a:r>
          </a:p>
          <a:p>
            <a:r>
              <a:rPr lang="en-US" dirty="0"/>
              <a:t>Let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X</a:t>
            </a:r>
            <a:r>
              <a:rPr lang="en-US" baseline="-25000" dirty="0"/>
              <a:t>5 </a:t>
            </a:r>
            <a:r>
              <a:rPr lang="en-US" dirty="0"/>
              <a:t>represent the five tosses, with X</a:t>
            </a:r>
            <a:r>
              <a:rPr lang="en-US" baseline="-25000" dirty="0"/>
              <a:t>i</a:t>
            </a:r>
            <a:r>
              <a:rPr lang="en-US" dirty="0"/>
              <a:t> = 1 if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toss is heads and zero otherwise.</a:t>
            </a:r>
          </a:p>
          <a:p>
            <a:r>
              <a:rPr lang="en-US" dirty="0"/>
              <a:t>Note that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X</a:t>
            </a:r>
            <a:r>
              <a:rPr lang="en-US" baseline="-25000" dirty="0"/>
              <a:t>5 </a:t>
            </a:r>
            <a:r>
              <a:rPr lang="en-US" dirty="0"/>
              <a:t>is a random sample from BER(1/2).</a:t>
            </a:r>
          </a:p>
          <a:p>
            <a:r>
              <a:rPr lang="en-US" dirty="0"/>
              <a:t>The outcome of this random sample is determined when you toss the coin 5 times.</a:t>
            </a:r>
          </a:p>
          <a:p>
            <a:pPr lvl="1"/>
            <a:r>
              <a:rPr lang="en-US" dirty="0"/>
              <a:t>1, 1, 0, 0, 0 is one possible outcome</a:t>
            </a:r>
          </a:p>
          <a:p>
            <a:pPr lvl="1"/>
            <a:r>
              <a:rPr lang="en-US" dirty="0"/>
              <a:t>What is the outcome of the largest order statistic?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9021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X</a:t>
            </a:r>
            <a:r>
              <a:rPr lang="en-US" baseline="-25000" dirty="0"/>
              <a:t>5 </a:t>
            </a:r>
            <a:r>
              <a:rPr lang="en-US" dirty="0"/>
              <a:t>is a random sample from POI(100).</a:t>
            </a:r>
          </a:p>
          <a:p>
            <a:r>
              <a:rPr lang="en-US" dirty="0"/>
              <a:t>Suppose the outcome of the random sample is 5, 1, 50, 77, 57.</a:t>
            </a:r>
          </a:p>
          <a:p>
            <a:pPr lvl="1"/>
            <a:r>
              <a:rPr lang="en-US" dirty="0"/>
              <a:t>What is the outcome of the smallest order statistic?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769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</a:t>
            </a:r>
          </a:p>
          <a:p>
            <a:pPr lvl="1"/>
            <a:r>
              <a:rPr lang="en-US" dirty="0"/>
              <a:t>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err="1"/>
              <a:t>X</a:t>
            </a:r>
            <a:r>
              <a:rPr lang="en-US" baseline="-25000" dirty="0" err="1"/>
              <a:t>n</a:t>
            </a:r>
            <a:r>
              <a:rPr lang="en-US" baseline="-25000" dirty="0"/>
              <a:t> </a:t>
            </a:r>
            <a:r>
              <a:rPr lang="en-US" dirty="0"/>
              <a:t>is a random sample from a continuous density function, f,</a:t>
            </a:r>
          </a:p>
          <a:p>
            <a:r>
              <a:rPr lang="en-US" dirty="0"/>
              <a:t>Then </a:t>
            </a:r>
          </a:p>
          <a:p>
            <a:pPr lvl="1"/>
            <a:r>
              <a:rPr lang="en-US" dirty="0"/>
              <a:t>The joint density function of the order statistics is: </a:t>
            </a:r>
          </a:p>
          <a:p>
            <a:pPr marL="457200" lvl="1" indent="0">
              <a:buNone/>
            </a:pPr>
            <a:r>
              <a:rPr lang="en-US" dirty="0"/>
              <a:t>	n! f(y</a:t>
            </a:r>
            <a:r>
              <a:rPr lang="en-US" baseline="-25000" dirty="0"/>
              <a:t>1</a:t>
            </a:r>
            <a:r>
              <a:rPr lang="en-US" dirty="0"/>
              <a:t>) f(y</a:t>
            </a:r>
            <a:r>
              <a:rPr lang="en-US" baseline="-25000" dirty="0"/>
              <a:t>2</a:t>
            </a:r>
            <a:r>
              <a:rPr lang="en-US" dirty="0"/>
              <a:t>) … f(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) 1{y</a:t>
            </a:r>
            <a:r>
              <a:rPr lang="en-US" baseline="-25000" dirty="0"/>
              <a:t>1</a:t>
            </a:r>
            <a:r>
              <a:rPr lang="en-US" dirty="0"/>
              <a:t>&lt;y</a:t>
            </a:r>
            <a:r>
              <a:rPr lang="en-US" baseline="-25000" dirty="0"/>
              <a:t>2</a:t>
            </a:r>
            <a:r>
              <a:rPr lang="en-US" dirty="0"/>
              <a:t>&lt;…&lt;</a:t>
            </a:r>
            <a:r>
              <a:rPr lang="en-US" dirty="0" err="1"/>
              <a:t>y</a:t>
            </a:r>
            <a:r>
              <a:rPr lang="en-US" baseline="-25000" dirty="0" err="1"/>
              <a:t>n</a:t>
            </a:r>
            <a:r>
              <a:rPr lang="en-US" dirty="0"/>
              <a:t>}</a:t>
            </a:r>
            <a:endParaRPr lang="en-US" baseline="-25000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2230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Proof?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proof can be completed with the transformation method after noting that the order statistics are a transformation on the random sample.</a:t>
            </a:r>
          </a:p>
          <a:p>
            <a:r>
              <a:rPr lang="en-US" dirty="0"/>
              <a:t>In the case of a random sample of size 2:</a:t>
            </a:r>
          </a:p>
          <a:p>
            <a:pPr lvl="1"/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= min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 = max (X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)</a:t>
            </a:r>
          </a:p>
          <a:p>
            <a:r>
              <a:rPr lang="en-US" dirty="0"/>
              <a:t>Is the transformation 1-to-1?</a:t>
            </a:r>
          </a:p>
          <a:p>
            <a:r>
              <a:rPr lang="en-US" dirty="0"/>
              <a:t>The proof is left for the advanced student.</a:t>
            </a:r>
          </a:p>
        </p:txBody>
      </p:sp>
    </p:spTree>
    <p:extLst>
      <p:ext uri="{BB962C8B-B14F-4D97-AF65-F5344CB8AC3E}">
        <p14:creationId xmlns:p14="http://schemas.microsoft.com/office/powerpoint/2010/main" val="901249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67AB46-E3A0-4C56-9A55-C7CB12D8C268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11684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500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about some non-</a:t>
            </a:r>
            <a:r>
              <a:rPr lang="en-US" dirty="0" err="1"/>
              <a:t>proofy</a:t>
            </a:r>
            <a:r>
              <a:rPr lang="en-US" dirty="0"/>
              <a:t> intuition?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Discrete case, n = 3.</a:t>
            </a:r>
          </a:p>
          <a:p>
            <a:r>
              <a:rPr lang="en-US" dirty="0"/>
              <a:t>P(X</a:t>
            </a:r>
            <a:r>
              <a:rPr lang="en-US" baseline="-25000" dirty="0"/>
              <a:t>1:3</a:t>
            </a:r>
            <a:r>
              <a:rPr lang="en-US" dirty="0"/>
              <a:t>= 3, X</a:t>
            </a:r>
            <a:r>
              <a:rPr lang="en-US" baseline="-25000" dirty="0"/>
              <a:t>2:3</a:t>
            </a:r>
            <a:r>
              <a:rPr lang="en-US" dirty="0"/>
              <a:t> = 4, X</a:t>
            </a:r>
            <a:r>
              <a:rPr lang="en-US" baseline="-25000" dirty="0"/>
              <a:t>3:3</a:t>
            </a:r>
            <a:r>
              <a:rPr lang="en-US" dirty="0"/>
              <a:t> = 6) = </a:t>
            </a:r>
          </a:p>
          <a:p>
            <a:pPr marL="0" indent="0">
              <a:buNone/>
            </a:pPr>
            <a:r>
              <a:rPr lang="en-US" dirty="0"/>
              <a:t>	1{3 ≤ 4 ≤ 6} [P(X</a:t>
            </a:r>
            <a:r>
              <a:rPr lang="en-US" baseline="-25000" dirty="0"/>
              <a:t>1</a:t>
            </a:r>
            <a:r>
              <a:rPr lang="en-US" dirty="0"/>
              <a:t> = 3) P(X</a:t>
            </a:r>
            <a:r>
              <a:rPr lang="en-US" baseline="-25000" dirty="0"/>
              <a:t>2</a:t>
            </a:r>
            <a:r>
              <a:rPr lang="en-US" dirty="0"/>
              <a:t> = 4) P(X</a:t>
            </a:r>
            <a:r>
              <a:rPr lang="en-US" baseline="-25000" dirty="0"/>
              <a:t>3</a:t>
            </a:r>
            <a:r>
              <a:rPr lang="en-US" dirty="0"/>
              <a:t> = 6)</a:t>
            </a:r>
          </a:p>
          <a:p>
            <a:pPr marL="0" indent="0">
              <a:buNone/>
            </a:pPr>
            <a:r>
              <a:rPr lang="en-US" dirty="0"/>
              <a:t>			+ P(X</a:t>
            </a:r>
            <a:r>
              <a:rPr lang="en-US" baseline="-25000" dirty="0"/>
              <a:t>2</a:t>
            </a:r>
            <a:r>
              <a:rPr lang="en-US" dirty="0"/>
              <a:t> = 3) P(X</a:t>
            </a:r>
            <a:r>
              <a:rPr lang="en-US" baseline="-25000" dirty="0"/>
              <a:t>1</a:t>
            </a:r>
            <a:r>
              <a:rPr lang="en-US" dirty="0"/>
              <a:t> = 4) P(X</a:t>
            </a:r>
            <a:r>
              <a:rPr lang="en-US" baseline="-25000" dirty="0"/>
              <a:t>3</a:t>
            </a:r>
            <a:r>
              <a:rPr lang="en-US" dirty="0"/>
              <a:t> = 6)</a:t>
            </a:r>
          </a:p>
          <a:p>
            <a:pPr marL="0" indent="0">
              <a:buNone/>
            </a:pPr>
            <a:r>
              <a:rPr lang="en-US" dirty="0"/>
              <a:t>				+ … ]</a:t>
            </a:r>
          </a:p>
          <a:p>
            <a:pPr marL="0" indent="0">
              <a:buNone/>
            </a:pPr>
            <a:r>
              <a:rPr lang="en-US" dirty="0"/>
              <a:t>	= 1{3 ≤ 4 ≤ 6} 3! p(3)p(4)p(6)</a:t>
            </a:r>
          </a:p>
          <a:p>
            <a:r>
              <a:rPr lang="en-US" dirty="0"/>
              <a:t>FYI: The theorem doesn’t actually hold in the discrete case. Why?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704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6.5.1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X</a:t>
            </a:r>
            <a:r>
              <a:rPr lang="en-US" baseline="-25000" dirty="0"/>
              <a:t>1</a:t>
            </a:r>
            <a:r>
              <a:rPr lang="en-US" dirty="0"/>
              <a:t>, X</a:t>
            </a:r>
            <a:r>
              <a:rPr lang="en-US" baseline="-25000" dirty="0"/>
              <a:t>2</a:t>
            </a:r>
            <a:r>
              <a:rPr lang="en-US" dirty="0"/>
              <a:t>, X</a:t>
            </a:r>
            <a:r>
              <a:rPr lang="en-US" baseline="-25000" dirty="0"/>
              <a:t>3</a:t>
            </a:r>
            <a:r>
              <a:rPr lang="en-US" dirty="0"/>
              <a:t> ~ </a:t>
            </a:r>
            <a:r>
              <a:rPr lang="en-US" dirty="0" err="1"/>
              <a:t>i.i.d</a:t>
            </a:r>
            <a:r>
              <a:rPr lang="en-US" dirty="0"/>
              <a:t>. f(x) = 2x⋅1{x ∈ (0,1)}.</a:t>
            </a:r>
          </a:p>
          <a:p>
            <a:r>
              <a:rPr lang="en-US" dirty="0"/>
              <a:t>Find the joint density function of the order statistics.</a:t>
            </a:r>
          </a:p>
          <a:p>
            <a:r>
              <a:rPr lang="en-US" dirty="0"/>
              <a:t>Find the distribution of the median.</a:t>
            </a:r>
          </a:p>
        </p:txBody>
      </p:sp>
    </p:spTree>
    <p:extLst>
      <p:ext uri="{BB962C8B-B14F-4D97-AF65-F5344CB8AC3E}">
        <p14:creationId xmlns:p14="http://schemas.microsoft.com/office/powerpoint/2010/main" val="285288820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Day 5 (Jan 24, 2019)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Homework:</a:t>
            </a:r>
          </a:p>
          <a:p>
            <a:pPr lvl="1"/>
            <a:r>
              <a:rPr lang="en-US" dirty="0"/>
              <a:t>6.15</a:t>
            </a:r>
          </a:p>
          <a:p>
            <a:pPr lvl="1"/>
            <a:r>
              <a:rPr lang="en-US" dirty="0"/>
              <a:t>6.23</a:t>
            </a:r>
          </a:p>
          <a:p>
            <a:pPr lvl="1"/>
            <a:r>
              <a:rPr lang="en-US" dirty="0"/>
              <a:t>6.25</a:t>
            </a:r>
          </a:p>
          <a:p>
            <a:pPr lvl="1"/>
            <a:r>
              <a:rPr lang="en-US" dirty="0"/>
              <a:t>6.35</a:t>
            </a:r>
          </a:p>
        </p:txBody>
      </p:sp>
    </p:spTree>
    <p:extLst>
      <p:ext uri="{BB962C8B-B14F-4D97-AF65-F5344CB8AC3E}">
        <p14:creationId xmlns:p14="http://schemas.microsoft.com/office/powerpoint/2010/main" val="401186496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6.5.2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5913" y="2409092"/>
            <a:ext cx="10238684" cy="230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69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Theorem 6.5.3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703" y="2145325"/>
            <a:ext cx="9836530" cy="257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5045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1858" y="1793976"/>
            <a:ext cx="11189914" cy="1385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16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class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</a:t>
            </a:r>
            <a:r>
              <a:rPr lang="en-US"/>
              <a:t>the syllabus.</a:t>
            </a:r>
            <a:endParaRPr lang="en-US" dirty="0"/>
          </a:p>
          <a:p>
            <a:r>
              <a:rPr lang="en-US" dirty="0"/>
              <a:t>What we cover</a:t>
            </a:r>
          </a:p>
          <a:p>
            <a:pPr lvl="1"/>
            <a:r>
              <a:rPr lang="en-US" dirty="0"/>
              <a:t>Chapter 6 – Functions of random variables</a:t>
            </a:r>
          </a:p>
          <a:p>
            <a:pPr lvl="1"/>
            <a:r>
              <a:rPr lang="en-US" dirty="0"/>
              <a:t>Chapter 7 – Limiting distributions</a:t>
            </a:r>
          </a:p>
          <a:p>
            <a:pPr lvl="1"/>
            <a:r>
              <a:rPr lang="en-US" dirty="0"/>
              <a:t>Chapter 8 – Statistics </a:t>
            </a:r>
          </a:p>
          <a:p>
            <a:pPr lvl="1"/>
            <a:r>
              <a:rPr lang="en-US" dirty="0"/>
              <a:t>Chapter 9 – Point estimation</a:t>
            </a:r>
          </a:p>
          <a:p>
            <a:pPr lvl="1"/>
            <a:r>
              <a:rPr lang="en-US" dirty="0"/>
              <a:t>Chapter 10 – Sufficiency and completeness </a:t>
            </a:r>
          </a:p>
        </p:txBody>
      </p:sp>
    </p:spTree>
    <p:extLst>
      <p:ext uri="{BB962C8B-B14F-4D97-AF65-F5344CB8AC3E}">
        <p14:creationId xmlns:p14="http://schemas.microsoft.com/office/powerpoint/2010/main" val="1809132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Chapter 6 – Functions of random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begin with the ‘cdf technique’</a:t>
            </a:r>
          </a:p>
          <a:p>
            <a:r>
              <a:rPr lang="en-US" dirty="0"/>
              <a:t>Example 6.2.1</a:t>
            </a:r>
          </a:p>
          <a:p>
            <a:r>
              <a:rPr lang="en-US" dirty="0"/>
              <a:t>Find F</a:t>
            </a:r>
            <a:r>
              <a:rPr lang="en-US" baseline="-25000" dirty="0"/>
              <a:t>Y</a:t>
            </a:r>
            <a:r>
              <a:rPr lang="en-US" dirty="0"/>
              <a:t>(y) if Y = </a:t>
            </a:r>
            <a:r>
              <a:rPr lang="en-US" dirty="0" err="1"/>
              <a:t>e</a:t>
            </a:r>
            <a:r>
              <a:rPr lang="en-US" baseline="30000" dirty="0" err="1"/>
              <a:t>X</a:t>
            </a:r>
            <a:r>
              <a:rPr lang="en-US" dirty="0"/>
              <a:t> and </a:t>
            </a:r>
          </a:p>
          <a:p>
            <a:r>
              <a:rPr lang="en-US" dirty="0"/>
              <a:t>Find </a:t>
            </a:r>
            <a:r>
              <a:rPr lang="en-US" dirty="0" err="1"/>
              <a:t>f</a:t>
            </a:r>
            <a:r>
              <a:rPr lang="en-US" baseline="-25000" dirty="0" err="1"/>
              <a:t>Y</a:t>
            </a:r>
            <a:r>
              <a:rPr lang="en-US" dirty="0"/>
              <a:t>(y).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6968" y="2557252"/>
            <a:ext cx="3993595" cy="1215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121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6.2.2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Repeat the previous example with Y = X</a:t>
            </a:r>
            <a:r>
              <a:rPr lang="en-US" baseline="30000" dirty="0"/>
              <a:t>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099" y="-1"/>
            <a:ext cx="4299958" cy="130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2604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6.2.3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Θ ~ UNIF(0, 2π).</a:t>
            </a:r>
          </a:p>
          <a:p>
            <a:r>
              <a:rPr lang="en-US" dirty="0"/>
              <a:t>Let Y = tan(Θ).</a:t>
            </a:r>
          </a:p>
          <a:p>
            <a:r>
              <a:rPr lang="en-US" dirty="0"/>
              <a:t>Find the cdf and density function for Y.</a:t>
            </a:r>
          </a:p>
        </p:txBody>
      </p:sp>
    </p:spTree>
    <p:extLst>
      <p:ext uri="{BB962C8B-B14F-4D97-AF65-F5344CB8AC3E}">
        <p14:creationId xmlns:p14="http://schemas.microsoft.com/office/powerpoint/2010/main" val="24041433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 of Day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Homework:</a:t>
            </a:r>
          </a:p>
          <a:p>
            <a:pPr lvl="1"/>
            <a:r>
              <a:rPr lang="en-US" dirty="0"/>
              <a:t>6.1</a:t>
            </a:r>
          </a:p>
          <a:p>
            <a:pPr lvl="1"/>
            <a:r>
              <a:rPr lang="en-US" dirty="0"/>
              <a:t>6.2</a:t>
            </a:r>
          </a:p>
          <a:p>
            <a:pPr lvl="1"/>
            <a:r>
              <a:rPr lang="en-US" dirty="0"/>
              <a:t>6.3</a:t>
            </a:r>
          </a:p>
          <a:p>
            <a:pPr lvl="1"/>
            <a:r>
              <a:rPr lang="en-US" dirty="0"/>
              <a:t>6.4</a:t>
            </a:r>
          </a:p>
        </p:txBody>
      </p:sp>
    </p:spTree>
    <p:extLst>
      <p:ext uri="{BB962C8B-B14F-4D97-AF65-F5344CB8AC3E}">
        <p14:creationId xmlns:p14="http://schemas.microsoft.com/office/powerpoint/2010/main" val="154923654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91756e26-16bf-41ce-9f1e-35fa009530e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74cc413-82ad-4d39-bc71-5183bd2a71a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7fcc1d4e-a5d9-4d59-90b5-95b4dfd51ce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42532bbb-d2f6-40d2-9ffc-3e1f063ab0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b6e6f86-eee3-4df0-9872-1a9720e4064d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1290</TotalTime>
  <Words>2295</Words>
  <Application>Microsoft Office PowerPoint</Application>
  <PresentationFormat>Widescreen</PresentationFormat>
  <Paragraphs>263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Office Theme</vt:lpstr>
      <vt:lpstr>Statistical Inference I</vt:lpstr>
      <vt:lpstr>About me - work</vt:lpstr>
      <vt:lpstr>About me - fun</vt:lpstr>
      <vt:lpstr>PowerPoint Presentation</vt:lpstr>
      <vt:lpstr>This class</vt:lpstr>
      <vt:lpstr>Chapter 6 – Functions of random variables</vt:lpstr>
      <vt:lpstr>Example 6.2.2</vt:lpstr>
      <vt:lpstr>Example 6.2.3</vt:lpstr>
      <vt:lpstr>End of Day 1</vt:lpstr>
      <vt:lpstr>Example 6.2.4</vt:lpstr>
      <vt:lpstr>PowerPoint Presentation</vt:lpstr>
      <vt:lpstr>PowerPoint Presentation</vt:lpstr>
      <vt:lpstr>Transformation method</vt:lpstr>
      <vt:lpstr>Theorem 6.3.1</vt:lpstr>
      <vt:lpstr>Example 6.3.1</vt:lpstr>
      <vt:lpstr>End of Day 2</vt:lpstr>
      <vt:lpstr>Theorem 6.3.2</vt:lpstr>
      <vt:lpstr>Example</vt:lpstr>
      <vt:lpstr>Example</vt:lpstr>
      <vt:lpstr>Example</vt:lpstr>
      <vt:lpstr>Theorem 6.3.3</vt:lpstr>
      <vt:lpstr>PowerPoint Presentation</vt:lpstr>
      <vt:lpstr>End of Day 3</vt:lpstr>
      <vt:lpstr>Example (with non-1-to-1 function)</vt:lpstr>
      <vt:lpstr>Theorem 6.3.5</vt:lpstr>
      <vt:lpstr>Theorem 6.3.6</vt:lpstr>
      <vt:lpstr>Example</vt:lpstr>
      <vt:lpstr>Example</vt:lpstr>
      <vt:lpstr>End of Day 4</vt:lpstr>
      <vt:lpstr>A third approach</vt:lpstr>
      <vt:lpstr>Random samples</vt:lpstr>
      <vt:lpstr>Random samples and their outcomes</vt:lpstr>
      <vt:lpstr>(Outcomes) of order statistics</vt:lpstr>
      <vt:lpstr>PowerPoint Presentation</vt:lpstr>
      <vt:lpstr>Order statistics</vt:lpstr>
      <vt:lpstr>Example</vt:lpstr>
      <vt:lpstr>Example</vt:lpstr>
      <vt:lpstr>Theorem</vt:lpstr>
      <vt:lpstr>Proof?</vt:lpstr>
      <vt:lpstr>How about some non-proofy intuition?</vt:lpstr>
      <vt:lpstr>Example 6.5.1</vt:lpstr>
      <vt:lpstr>End of Day 5 (Jan 24, 2019)</vt:lpstr>
      <vt:lpstr>Theorem 6.5.2</vt:lpstr>
      <vt:lpstr>Theorem 6.5.3</vt:lpstr>
      <vt:lpstr>Example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Statistical Inference I</dc:title>
  <dc:creator>Ron Reeder</dc:creator>
  <cp:lastModifiedBy>Ron Reeder</cp:lastModifiedBy>
  <cp:revision>109</cp:revision>
  <dcterms:created xsi:type="dcterms:W3CDTF">2019-01-08T22:08:51Z</dcterms:created>
  <dcterms:modified xsi:type="dcterms:W3CDTF">2022-01-27T22:49:40Z</dcterms:modified>
</cp:coreProperties>
</file>