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03199-E685-4322-9D1D-2106B42F4171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0279B-CB14-4BAF-83ED-D14967DA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0279B-CB14-4BAF-83ED-D14967DA37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3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Image manipulation via matrices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Stephanie </a:t>
            </a:r>
            <a:r>
              <a:rPr lang="en-US" dirty="0" err="1" smtClean="0"/>
              <a:t>Orgill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33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0134"/>
            <a:ext cx="9601200" cy="6265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3-D Transformation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42858"/>
            <a:ext cx="9601200" cy="1089142"/>
          </a:xfrm>
        </p:spPr>
        <p:txBody>
          <a:bodyPr>
            <a:normAutofit/>
          </a:bodyPr>
          <a:lstStyle/>
          <a:p>
            <a:r>
              <a:rPr lang="en-US" dirty="0" smtClean="0"/>
              <a:t>The below matrices are examples of some 3-D transformation matrices.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0" y="2032000"/>
            <a:ext cx="3457579" cy="18781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420" y="4713922"/>
            <a:ext cx="5967257" cy="19516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6001" y="1861511"/>
            <a:ext cx="6961528" cy="19337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5729" y="4713921"/>
            <a:ext cx="4561798" cy="195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65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533"/>
          </a:xfrm>
        </p:spPr>
        <p:txBody>
          <a:bodyPr/>
          <a:lstStyle/>
          <a:p>
            <a:r>
              <a:rPr lang="en-US" dirty="0" smtClean="0"/>
              <a:t>3-D transformation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39333"/>
            <a:ext cx="9601200" cy="4428067"/>
          </a:xfrm>
        </p:spPr>
        <p:txBody>
          <a:bodyPr/>
          <a:lstStyle/>
          <a:p>
            <a:r>
              <a:rPr lang="en-US" dirty="0" smtClean="0"/>
              <a:t>Let’s say an object is located along the vector </a:t>
            </a:r>
            <a:r>
              <a:rPr lang="en-US" b="1" dirty="0"/>
              <a:t>x</a:t>
            </a:r>
            <a:r>
              <a:rPr lang="en-US" dirty="0"/>
              <a:t> = [4 3 2 1</a:t>
            </a:r>
            <a:r>
              <a:rPr lang="en-US" dirty="0" smtClean="0"/>
              <a:t>] and we want to:</a:t>
            </a:r>
          </a:p>
          <a:p>
            <a:pPr lvl="1"/>
            <a:r>
              <a:rPr lang="en-US" dirty="0"/>
              <a:t>translate it by -2 in the x direction, 3 in the y direction, and 1 in the z direction</a:t>
            </a:r>
          </a:p>
          <a:p>
            <a:pPr lvl="1"/>
            <a:r>
              <a:rPr lang="en-US" dirty="0"/>
              <a:t>rotate it by 45 degrees along the z axis and 30 degrees along the y axis</a:t>
            </a:r>
          </a:p>
          <a:p>
            <a:pPr lvl="1"/>
            <a:r>
              <a:rPr lang="en-US" dirty="0"/>
              <a:t>shear it in the x-direction by 45 </a:t>
            </a:r>
            <a:r>
              <a:rPr lang="en-US" dirty="0" smtClean="0"/>
              <a:t>degrees</a:t>
            </a:r>
            <a:endParaRPr lang="en-US" dirty="0"/>
          </a:p>
          <a:p>
            <a:r>
              <a:rPr lang="en-US" dirty="0" smtClean="0"/>
              <a:t>The combined transformation matrix (T) is as follows, in order of translation, z rotation, y rotation, and shear: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019021"/>
            <a:ext cx="10450772" cy="143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94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519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cont’d &amp; Conclusion: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466" y="1652587"/>
            <a:ext cx="3324989" cy="23775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92" y="1689893"/>
            <a:ext cx="4006258" cy="23775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59466" y="4419600"/>
            <a:ext cx="9652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Multiplying the location vector </a:t>
            </a:r>
            <a:r>
              <a:rPr lang="en-US" sz="2000" b="1" dirty="0" smtClean="0"/>
              <a:t>x</a:t>
            </a:r>
            <a:r>
              <a:rPr lang="en-US" sz="2000" dirty="0" smtClean="0"/>
              <a:t> by T will result in x being rotated, translated, and sheared as indicated in the previous slide.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In conclusion, matrix transformations are an essential part to many fields like computer science, robotics, and mechatronics.  The process for transforming matrices is simple and follows a very clear and consistent set of rules.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14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Transformations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="1" dirty="0" smtClean="0"/>
              <a:t>x</a:t>
            </a:r>
            <a:r>
              <a:rPr lang="en-US" dirty="0" smtClean="0"/>
              <a:t> = </a:t>
            </a:r>
            <a:r>
              <a:rPr lang="en-US" b="1" dirty="0" smtClean="0"/>
              <a:t>b</a:t>
            </a:r>
            <a:r>
              <a:rPr lang="en-US" dirty="0" smtClean="0"/>
              <a:t> is at the center of matrix transformations</a:t>
            </a:r>
          </a:p>
          <a:p>
            <a:r>
              <a:rPr lang="en-US" dirty="0" smtClean="0"/>
              <a:t>Think of matrix A as an object that is acting on vector </a:t>
            </a:r>
            <a:r>
              <a:rPr lang="en-US" b="1" dirty="0" smtClean="0"/>
              <a:t>x</a:t>
            </a:r>
            <a:r>
              <a:rPr lang="en-US" dirty="0" smtClean="0"/>
              <a:t> by multiplication, which produces a new vector </a:t>
            </a:r>
            <a:r>
              <a:rPr lang="en-US" b="1" dirty="0" smtClean="0"/>
              <a:t>Ax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The transformation from </a:t>
            </a:r>
            <a:r>
              <a:rPr lang="en-US" b="1" dirty="0" err="1"/>
              <a:t>x</a:t>
            </a:r>
            <a:r>
              <a:rPr lang="en-US" dirty="0" err="1"/>
              <a:t>⟶</a:t>
            </a:r>
            <a:r>
              <a:rPr lang="en-US" b="1" dirty="0" err="1"/>
              <a:t>Ax</a:t>
            </a:r>
            <a:r>
              <a:rPr lang="en-US" b="1" dirty="0"/>
              <a:t> </a:t>
            </a:r>
            <a:r>
              <a:rPr lang="en-US" dirty="0" smtClean="0"/>
              <a:t> follows a set of rules which preserve the operations of vector addition and scalar multiplication:</a:t>
            </a:r>
          </a:p>
          <a:p>
            <a:pPr lvl="1"/>
            <a:r>
              <a:rPr lang="en-US" dirty="0"/>
              <a:t>A(</a:t>
            </a:r>
            <a:r>
              <a:rPr lang="en-US" b="1" dirty="0"/>
              <a:t>u </a:t>
            </a:r>
            <a:r>
              <a:rPr lang="en-US" dirty="0"/>
              <a:t>+</a:t>
            </a:r>
            <a:r>
              <a:rPr lang="en-US" b="1" dirty="0"/>
              <a:t> v</a:t>
            </a:r>
            <a:r>
              <a:rPr lang="en-US" dirty="0"/>
              <a:t>) = A</a:t>
            </a:r>
            <a:r>
              <a:rPr lang="en-US" b="1" dirty="0"/>
              <a:t>u</a:t>
            </a:r>
            <a:r>
              <a:rPr lang="en-US" dirty="0"/>
              <a:t> + A</a:t>
            </a:r>
            <a:r>
              <a:rPr lang="en-US" b="1" dirty="0"/>
              <a:t>v</a:t>
            </a:r>
            <a:endParaRPr lang="en-US" sz="1800" dirty="0"/>
          </a:p>
          <a:p>
            <a:pPr lvl="1"/>
            <a:r>
              <a:rPr lang="en-US" dirty="0"/>
              <a:t>A(c</a:t>
            </a:r>
            <a:r>
              <a:rPr lang="en-US" b="1" dirty="0"/>
              <a:t>u</a:t>
            </a:r>
            <a:r>
              <a:rPr lang="en-US" dirty="0"/>
              <a:t>) = </a:t>
            </a:r>
            <a:r>
              <a:rPr lang="en-US" dirty="0" err="1" smtClean="0"/>
              <a:t>cA</a:t>
            </a:r>
            <a:r>
              <a:rPr lang="en-US" b="1" dirty="0" err="1" smtClean="0"/>
              <a:t>u</a:t>
            </a:r>
            <a:endParaRPr lang="en-US" dirty="0" smtClean="0"/>
          </a:p>
          <a:p>
            <a:r>
              <a:rPr lang="en-US" sz="1800" dirty="0" smtClean="0"/>
              <a:t>We can use these rules with transformation matrices to </a:t>
            </a:r>
            <a:r>
              <a:rPr lang="en-US" sz="1800" b="1" dirty="0" smtClean="0"/>
              <a:t>translate, shear, scale, rotate, and reflect</a:t>
            </a:r>
            <a:r>
              <a:rPr lang="en-US" sz="1800" dirty="0" smtClean="0"/>
              <a:t>  images in 2-D space</a:t>
            </a:r>
            <a:endParaRPr lang="en-US" sz="1800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0791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0467"/>
          </a:xfrm>
        </p:spPr>
        <p:txBody>
          <a:bodyPr/>
          <a:lstStyle/>
          <a:p>
            <a:r>
              <a:rPr lang="en-US" dirty="0" smtClean="0"/>
              <a:t>Translating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56267"/>
            <a:ext cx="10243751" cy="14022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vector </a:t>
            </a:r>
            <a:r>
              <a:rPr lang="en-US" b="1" dirty="0" smtClean="0"/>
              <a:t>X</a:t>
            </a:r>
            <a:r>
              <a:rPr lang="en-US" dirty="0"/>
              <a:t> </a:t>
            </a:r>
            <a:r>
              <a:rPr lang="en-US" dirty="0" smtClean="0"/>
              <a:t>is translated by a vector </a:t>
            </a:r>
            <a:r>
              <a:rPr lang="en-US" b="1" dirty="0" smtClean="0"/>
              <a:t>V</a:t>
            </a:r>
            <a:r>
              <a:rPr lang="en-US" dirty="0" smtClean="0"/>
              <a:t> to </a:t>
            </a:r>
            <a:r>
              <a:rPr lang="en-US" b="1" dirty="0" smtClean="0"/>
              <a:t>X+V</a:t>
            </a:r>
            <a:r>
              <a:rPr lang="en-US" dirty="0" smtClean="0"/>
              <a:t>.  Translation is with vector addition.</a:t>
            </a:r>
          </a:p>
          <a:p>
            <a:r>
              <a:rPr lang="en-US" dirty="0" smtClean="0"/>
              <a:t>Say we wish to translate a triangle with vertices </a:t>
            </a:r>
            <a:r>
              <a:rPr lang="en-US" dirty="0"/>
              <a:t>at (2, -1), (4, 3), and (-3, -</a:t>
            </a:r>
            <a:r>
              <a:rPr lang="en-US" dirty="0" smtClean="0"/>
              <a:t>2) 5 units left and 2 units up.  To do this, we would take the triangle’s matrix A and add to it the transformation matrix that subtracts 5 from the x values and adds 2 to the y values: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359" y="2993744"/>
            <a:ext cx="6442923" cy="947489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3457" y="3418419"/>
            <a:ext cx="3132667" cy="30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71600" y="4283676"/>
            <a:ext cx="67261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Thus the triangle’s location matrix A, composed of </a:t>
            </a:r>
            <a:r>
              <a:rPr lang="en-US" sz="2000" dirty="0" smtClean="0"/>
              <a:t>vertices x</a:t>
            </a:r>
            <a:r>
              <a:rPr lang="en-US" sz="2000" baseline="-25000" dirty="0" smtClean="0"/>
              <a:t>1</a:t>
            </a:r>
            <a:r>
              <a:rPr lang="en-US" sz="2000" baseline="-25000" dirty="0"/>
              <a:t>, </a:t>
            </a:r>
            <a:r>
              <a:rPr lang="en-US" sz="2000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, 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3 </a:t>
            </a:r>
            <a:r>
              <a:rPr lang="en-US" sz="2000" dirty="0"/>
              <a:t> </a:t>
            </a:r>
            <a:r>
              <a:rPr lang="en-US" sz="2000" dirty="0" smtClean="0"/>
              <a:t>are translated by vectors v</a:t>
            </a:r>
            <a:r>
              <a:rPr lang="en-US" sz="2000" baseline="-25000" dirty="0" smtClean="0"/>
              <a:t>1</a:t>
            </a:r>
            <a:r>
              <a:rPr lang="en-US" sz="2000" baseline="-25000" dirty="0"/>
              <a:t>,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2</a:t>
            </a:r>
            <a:r>
              <a:rPr lang="en-US" sz="2000" dirty="0"/>
              <a:t>,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3 </a:t>
            </a:r>
            <a:r>
              <a:rPr lang="en-US" sz="2000" dirty="0" smtClean="0"/>
              <a:t>to produce the translation matrix.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844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88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07067"/>
            <a:ext cx="9601200" cy="2048933"/>
          </a:xfrm>
        </p:spPr>
        <p:txBody>
          <a:bodyPr/>
          <a:lstStyle/>
          <a:p>
            <a:r>
              <a:rPr lang="en-US" dirty="0" smtClean="0"/>
              <a:t>A shear transformation is defined by T(</a:t>
            </a:r>
            <a:r>
              <a:rPr lang="en-US" b="1" dirty="0" smtClean="0"/>
              <a:t>x</a:t>
            </a:r>
            <a:r>
              <a:rPr lang="en-US" dirty="0" smtClean="0"/>
              <a:t>)</a:t>
            </a:r>
            <a:r>
              <a:rPr lang="en-US" b="1" dirty="0" smtClean="0"/>
              <a:t> = </a:t>
            </a:r>
            <a:r>
              <a:rPr lang="en-US" dirty="0" smtClean="0"/>
              <a:t>A</a:t>
            </a:r>
            <a:r>
              <a:rPr lang="en-US" b="1" dirty="0" smtClean="0"/>
              <a:t>x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Shearing a matrix causes each point, or each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ij</a:t>
            </a:r>
            <a:r>
              <a:rPr lang="en-US" i="1" baseline="-25000" dirty="0" smtClean="0"/>
              <a:t> </a:t>
            </a:r>
            <a:r>
              <a:rPr lang="en-US" dirty="0" smtClean="0"/>
              <a:t>, to be displaced in a fixed direction by an amount proportional to its distance from a line parallel to that direction.  </a:t>
            </a:r>
          </a:p>
          <a:p>
            <a:r>
              <a:rPr lang="en-US" dirty="0" smtClean="0"/>
              <a:t>Shearing can occur along the vertical or horizontal axes by a scalar k:</a:t>
            </a:r>
          </a:p>
          <a:p>
            <a:r>
              <a:rPr lang="en-US" dirty="0" smtClean="0"/>
              <a:t>As an example, let’s vertically shear the following matrix: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1771" y="355072"/>
            <a:ext cx="6265754" cy="9995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617" y="3687233"/>
            <a:ext cx="5101980" cy="12234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1600" y="526626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This has the effect of transforming the grey R into the lopsided red R seen to the right:  </a:t>
            </a:r>
            <a:endParaRPr lang="en-US" sz="2000" dirty="0"/>
          </a:p>
        </p:txBody>
      </p:sp>
      <p:pic>
        <p:nvPicPr>
          <p:cNvPr id="8" name="Picture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3556000"/>
            <a:ext cx="3522133" cy="27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334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2733"/>
          </a:xfrm>
        </p:spPr>
        <p:txBody>
          <a:bodyPr/>
          <a:lstStyle/>
          <a:p>
            <a:r>
              <a:rPr lang="en-US" dirty="0" smtClean="0"/>
              <a:t>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88533"/>
            <a:ext cx="9601200" cy="4478867"/>
          </a:xfrm>
        </p:spPr>
        <p:txBody>
          <a:bodyPr/>
          <a:lstStyle/>
          <a:p>
            <a:r>
              <a:rPr lang="en-US" dirty="0" smtClean="0"/>
              <a:t>There are two types of scaling: </a:t>
            </a:r>
            <a:r>
              <a:rPr lang="en-US" b="1" dirty="0" smtClean="0"/>
              <a:t>contraction</a:t>
            </a:r>
            <a:r>
              <a:rPr lang="en-US" dirty="0" smtClean="0"/>
              <a:t> and </a:t>
            </a:r>
            <a:r>
              <a:rPr lang="en-US" b="1" dirty="0" smtClean="0"/>
              <a:t>dilation</a:t>
            </a:r>
            <a:endParaRPr lang="en-US" dirty="0" smtClean="0"/>
          </a:p>
          <a:p>
            <a:r>
              <a:rPr lang="en-US" dirty="0" smtClean="0"/>
              <a:t>Contraction occurs when a matrix T is multiplied by a scalar k such that T(</a:t>
            </a:r>
            <a:r>
              <a:rPr lang="en-US" b="1" dirty="0" smtClean="0"/>
              <a:t>x</a:t>
            </a:r>
            <a:r>
              <a:rPr lang="en-US" dirty="0" smtClean="0"/>
              <a:t>) = </a:t>
            </a:r>
            <a:r>
              <a:rPr lang="en-US" dirty="0" err="1" smtClean="0"/>
              <a:t>k</a:t>
            </a:r>
            <a:r>
              <a:rPr lang="en-US" b="1" dirty="0" err="1" smtClean="0"/>
              <a:t>x</a:t>
            </a:r>
            <a:r>
              <a:rPr lang="en-US" dirty="0" smtClean="0"/>
              <a:t> when 0 </a:t>
            </a:r>
            <a:r>
              <a:rPr lang="en-US" dirty="0"/>
              <a:t>≤ k ≤ </a:t>
            </a:r>
            <a:r>
              <a:rPr lang="en-US" dirty="0" smtClean="0"/>
              <a:t>1</a:t>
            </a:r>
          </a:p>
          <a:p>
            <a:r>
              <a:rPr lang="en-US" dirty="0" smtClean="0"/>
              <a:t>Dilation occurs when matrix T is multiplied by k such that </a:t>
            </a:r>
            <a:r>
              <a:rPr lang="en-US" dirty="0"/>
              <a:t>T(</a:t>
            </a:r>
            <a:r>
              <a:rPr lang="en-US" b="1" dirty="0"/>
              <a:t>x</a:t>
            </a:r>
            <a:r>
              <a:rPr lang="en-US" dirty="0"/>
              <a:t>) = </a:t>
            </a:r>
            <a:r>
              <a:rPr lang="en-US" dirty="0" err="1"/>
              <a:t>k</a:t>
            </a:r>
            <a:r>
              <a:rPr lang="en-US" b="1" dirty="0" err="1"/>
              <a:t>x</a:t>
            </a:r>
            <a:r>
              <a:rPr lang="en-US" b="1" dirty="0"/>
              <a:t> </a:t>
            </a:r>
            <a:r>
              <a:rPr lang="en-US" dirty="0"/>
              <a:t>when k &gt; </a:t>
            </a:r>
            <a:r>
              <a:rPr lang="en-US" dirty="0" smtClean="0"/>
              <a:t>1</a:t>
            </a:r>
          </a:p>
          <a:p>
            <a:r>
              <a:rPr lang="en-US" dirty="0" smtClean="0"/>
              <a:t>Scaling means that the matrix and the image it represents either grows or shrinks.</a:t>
            </a:r>
          </a:p>
          <a:p>
            <a:r>
              <a:rPr lang="en-US" dirty="0" smtClean="0"/>
              <a:t>Scaling is </a:t>
            </a:r>
            <a:r>
              <a:rPr lang="en-US" b="1" dirty="0" smtClean="0"/>
              <a:t>uniform</a:t>
            </a:r>
            <a:r>
              <a:rPr lang="en-US" dirty="0" smtClean="0"/>
              <a:t> when the x and y values are both scaled by the same k.</a:t>
            </a:r>
          </a:p>
          <a:p>
            <a:r>
              <a:rPr lang="en-US" dirty="0" smtClean="0"/>
              <a:t>Take a simple 2x3 matrix and uniformly contract it by multiplying it by k = ½: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9" y="4332286"/>
            <a:ext cx="4876801" cy="984781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2604" y="4332286"/>
            <a:ext cx="2802996" cy="240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281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88533"/>
            <a:ext cx="9601200" cy="4478867"/>
          </a:xfrm>
        </p:spPr>
        <p:txBody>
          <a:bodyPr/>
          <a:lstStyle/>
          <a:p>
            <a:r>
              <a:rPr lang="en-US" dirty="0" smtClean="0"/>
              <a:t>Scaling does not have to be uniform.  Scaling can occur along any axis by applying the correct scaling matrix: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395" y="2178350"/>
            <a:ext cx="4894793" cy="72815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7446" y="3439901"/>
            <a:ext cx="4620154" cy="2960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3445" y="3439901"/>
            <a:ext cx="4281487" cy="2960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9197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533"/>
          </a:xfrm>
        </p:spPr>
        <p:txBody>
          <a:bodyPr/>
          <a:lstStyle/>
          <a:p>
            <a:r>
              <a:rPr lang="en-US" dirty="0" smtClean="0"/>
              <a:t>Rotating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25600"/>
                <a:ext cx="9601200" cy="1746779"/>
              </a:xfrm>
            </p:spPr>
            <p:txBody>
              <a:bodyPr/>
              <a:lstStyle/>
              <a:p>
                <a:r>
                  <a:rPr lang="en-US" dirty="0" smtClean="0"/>
                  <a:t>Images can be rotated counterclockwise around a central point (like the origin) through an angle θ.</a:t>
                </a:r>
              </a:p>
              <a:p>
                <a:r>
                  <a:rPr lang="en-US" dirty="0" smtClean="0"/>
                  <a:t>For example, let’s rotate some (x, y) values by 30 degrees. </a:t>
                </a:r>
              </a:p>
              <a:p>
                <a:r>
                  <a:rPr lang="en-US" dirty="0" smtClean="0"/>
                  <a:t>Remember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(30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)=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30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25600"/>
                <a:ext cx="9601200" cy="1746779"/>
              </a:xfrm>
              <a:blipFill rotWithShape="0">
                <a:blip r:embed="rId2"/>
                <a:stretch>
                  <a:fillRect l="-571" t="-3147" b="-1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3058" y="316441"/>
            <a:ext cx="2940908" cy="1122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3372379"/>
            <a:ext cx="5619494" cy="16658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1599" y="5334000"/>
            <a:ext cx="6536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This results in the grey R to the right being twisted about the origin by 30 degrees clockwise (represented by the red R):</a:t>
            </a:r>
            <a:endParaRPr lang="en-US" sz="2000" dirty="0"/>
          </a:p>
        </p:txBody>
      </p:sp>
      <p:pic>
        <p:nvPicPr>
          <p:cNvPr id="7" name="Picture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43334" y="2806933"/>
            <a:ext cx="3623734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7309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Reflecting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9601200" cy="4495800"/>
          </a:xfrm>
        </p:spPr>
        <p:txBody>
          <a:bodyPr/>
          <a:lstStyle/>
          <a:p>
            <a:r>
              <a:rPr lang="en-US" dirty="0" smtClean="0"/>
              <a:t>Reflection is the act of flipping the image across a designated line, such that it is a mirror image of the original.  </a:t>
            </a:r>
          </a:p>
          <a:p>
            <a:r>
              <a:rPr lang="en-US" dirty="0" smtClean="0"/>
              <a:t>Common types of reflections with their respective matrices are listed below: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721" y="2744881"/>
            <a:ext cx="4062412" cy="36371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74267" y="2524748"/>
            <a:ext cx="6417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As an example, let’s flip an arbitrary (</a:t>
            </a:r>
            <a:r>
              <a:rPr lang="en-US" sz="2000" dirty="0" err="1" smtClean="0"/>
              <a:t>x,y</a:t>
            </a:r>
            <a:r>
              <a:rPr lang="en-US" sz="2000" dirty="0" smtClean="0"/>
              <a:t>) value across x = y and translate it 2 units in each direction to center it: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3520985"/>
            <a:ext cx="5294128" cy="9525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7937" y="4563434"/>
            <a:ext cx="2636309" cy="2167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488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3416"/>
            <a:ext cx="9601200" cy="840317"/>
          </a:xfrm>
        </p:spPr>
        <p:txBody>
          <a:bodyPr/>
          <a:lstStyle/>
          <a:p>
            <a:r>
              <a:rPr lang="en-US" dirty="0" smtClean="0"/>
              <a:t>Transformations in 3-D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863600"/>
            <a:ext cx="9601200" cy="5003800"/>
          </a:xfrm>
        </p:spPr>
        <p:txBody>
          <a:bodyPr/>
          <a:lstStyle/>
          <a:p>
            <a:r>
              <a:rPr lang="en-US" dirty="0" smtClean="0"/>
              <a:t>Transformations in 3-D space follow the same rules as those in 2-D space, but with slightly more complicated matrices.  </a:t>
            </a:r>
          </a:p>
          <a:p>
            <a:r>
              <a:rPr lang="en-US" dirty="0" smtClean="0"/>
              <a:t>3-D transformations require the use of 4x4 matrices, which may seem odd – what’s the fourth dimension? </a:t>
            </a:r>
          </a:p>
          <a:p>
            <a:r>
              <a:rPr lang="en-US" dirty="0" smtClean="0"/>
              <a:t>4-D vectors define space along the x, y, and z axes as well as a fourth dimension </a:t>
            </a:r>
            <a:r>
              <a:rPr lang="en-US" b="1" dirty="0" smtClean="0"/>
              <a:t>w</a:t>
            </a:r>
            <a:r>
              <a:rPr lang="en-US" i="1" dirty="0" smtClean="0"/>
              <a:t>.</a:t>
            </a:r>
            <a:r>
              <a:rPr lang="en-US" dirty="0" smtClean="0"/>
              <a:t> This dimension is the </a:t>
            </a:r>
            <a:r>
              <a:rPr lang="en-US" b="1" dirty="0" smtClean="0"/>
              <a:t>projective space. </a:t>
            </a:r>
            <a:endParaRPr lang="en-US" dirty="0" smtClean="0"/>
          </a:p>
          <a:p>
            <a:r>
              <a:rPr lang="en-US" dirty="0" smtClean="0"/>
              <a:t>To better understand projective space, imagine it as a video projector that is showing a 2-D image; w is the distance from the projector to the screen and it affects the image size/scale.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842" y="243416"/>
            <a:ext cx="733892" cy="17208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5669" y="3778250"/>
            <a:ext cx="5470065" cy="27093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1599" y="4165600"/>
            <a:ext cx="51640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Since some 3-D transformations (like translations) require the use of w, while others do not (like rotation).  Remember that the rules of matrix multiplication dictate that a 4x4 matrix </a:t>
            </a:r>
            <a:r>
              <a:rPr lang="en-US" sz="2000" b="1" dirty="0" smtClean="0"/>
              <a:t>cannot</a:t>
            </a:r>
            <a:r>
              <a:rPr lang="en-US" sz="2000" dirty="0" smtClean="0"/>
              <a:t> be multiplied against a 3x3 matrix, so </a:t>
            </a:r>
            <a:r>
              <a:rPr lang="en-US" sz="2000" b="1" dirty="0"/>
              <a:t>all</a:t>
            </a:r>
            <a:r>
              <a:rPr lang="en-US" sz="2000" dirty="0"/>
              <a:t> 3-D transformations </a:t>
            </a:r>
            <a:r>
              <a:rPr lang="en-US" sz="2000" b="1" dirty="0"/>
              <a:t>must</a:t>
            </a:r>
            <a:r>
              <a:rPr lang="en-US" sz="2000" dirty="0"/>
              <a:t> use 4x4 </a:t>
            </a:r>
            <a:r>
              <a:rPr lang="en-US" sz="2000" dirty="0" smtClean="0"/>
              <a:t>matrices.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09490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68</TotalTime>
  <Words>898</Words>
  <Application>Microsoft Office PowerPoint</Application>
  <PresentationFormat>Widescreen</PresentationFormat>
  <Paragraphs>61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Cambria Math</vt:lpstr>
      <vt:lpstr>Franklin Gothic Book</vt:lpstr>
      <vt:lpstr>Wingdings</vt:lpstr>
      <vt:lpstr>Crop</vt:lpstr>
      <vt:lpstr>Image manipulation via matrices</vt:lpstr>
      <vt:lpstr>Linear Transformations </vt:lpstr>
      <vt:lpstr>Translating</vt:lpstr>
      <vt:lpstr>Shearing</vt:lpstr>
      <vt:lpstr>Scaling</vt:lpstr>
      <vt:lpstr>Scaling cont’d</vt:lpstr>
      <vt:lpstr>Rotating</vt:lpstr>
      <vt:lpstr>Reflecting</vt:lpstr>
      <vt:lpstr>Transformations in 3-D space</vt:lpstr>
      <vt:lpstr>3-D Transformation Matrices</vt:lpstr>
      <vt:lpstr>3-D transformation Example:</vt:lpstr>
      <vt:lpstr>Example cont’d &amp; Conclusion: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manipulation via matrices</dc:title>
  <dc:creator>NewProfile</dc:creator>
  <cp:lastModifiedBy>NewProfile</cp:lastModifiedBy>
  <cp:revision>10</cp:revision>
  <dcterms:created xsi:type="dcterms:W3CDTF">2018-04-16T17:01:46Z</dcterms:created>
  <dcterms:modified xsi:type="dcterms:W3CDTF">2018-04-16T18:14:45Z</dcterms:modified>
</cp:coreProperties>
</file>