
<file path=[Content_Types].xml><?xml version="1.0" encoding="utf-8"?>
<Types xmlns="http://schemas.openxmlformats.org/package/2006/content-types">
  <Default ContentType="image/jpeg" Extension="jpg"/>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1" name="Shape 121"/>
        <p:cNvGrpSpPr/>
        <p:nvPr/>
      </p:nvGrpSpPr>
      <p:grpSpPr>
        <a:xfrm>
          <a:off x="0" y="0"/>
          <a:ext cx="0" cy="0"/>
          <a:chOff x="0" y="0"/>
          <a:chExt cx="0" cy="0"/>
        </a:xfrm>
      </p:grpSpPr>
      <p:sp>
        <p:nvSpPr>
          <p:cNvPr id="122" name="Shape 12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3" name="Shape 12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9" name="Shape 129"/>
        <p:cNvGrpSpPr/>
        <p:nvPr/>
      </p:nvGrpSpPr>
      <p:grpSpPr>
        <a:xfrm>
          <a:off x="0" y="0"/>
          <a:ext cx="0" cy="0"/>
          <a:chOff x="0" y="0"/>
          <a:chExt cx="0" cy="0"/>
        </a:xfrm>
      </p:grpSpPr>
      <p:sp>
        <p:nvSpPr>
          <p:cNvPr id="130" name="Shape 1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1" name="Shape 13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7" name="Shape 137"/>
        <p:cNvGrpSpPr/>
        <p:nvPr/>
      </p:nvGrpSpPr>
      <p:grpSpPr>
        <a:xfrm>
          <a:off x="0" y="0"/>
          <a:ext cx="0" cy="0"/>
          <a:chOff x="0" y="0"/>
          <a:chExt cx="0" cy="0"/>
        </a:xfrm>
      </p:grpSpPr>
      <p:sp>
        <p:nvSpPr>
          <p:cNvPr id="138" name="Shape 1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9" name="Shape 13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Mandelbrot set demo</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5" name="Shape 145"/>
        <p:cNvGrpSpPr/>
        <p:nvPr/>
      </p:nvGrpSpPr>
      <p:grpSpPr>
        <a:xfrm>
          <a:off x="0" y="0"/>
          <a:ext cx="0" cy="0"/>
          <a:chOff x="0" y="0"/>
          <a:chExt cx="0" cy="0"/>
        </a:xfrm>
      </p:grpSpPr>
      <p:sp>
        <p:nvSpPr>
          <p:cNvPr id="146" name="Shape 1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7" name="Shape 14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7" name="Shape 157"/>
        <p:cNvGrpSpPr/>
        <p:nvPr/>
      </p:nvGrpSpPr>
      <p:grpSpPr>
        <a:xfrm>
          <a:off x="0" y="0"/>
          <a:ext cx="0" cy="0"/>
          <a:chOff x="0" y="0"/>
          <a:chExt cx="0" cy="0"/>
        </a:xfrm>
      </p:grpSpPr>
      <p:sp>
        <p:nvSpPr>
          <p:cNvPr id="158" name="Shape 15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9" name="Shape 159"/>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4" name="Shape 164"/>
        <p:cNvGrpSpPr/>
        <p:nvPr/>
      </p:nvGrpSpPr>
      <p:grpSpPr>
        <a:xfrm>
          <a:off x="0" y="0"/>
          <a:ext cx="0" cy="0"/>
          <a:chOff x="0" y="0"/>
          <a:chExt cx="0" cy="0"/>
        </a:xfrm>
      </p:grpSpPr>
      <p:sp>
        <p:nvSpPr>
          <p:cNvPr id="165" name="Shape 1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66" name="Shape 1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9" name="Shape 169"/>
        <p:cNvGrpSpPr/>
        <p:nvPr/>
      </p:nvGrpSpPr>
      <p:grpSpPr>
        <a:xfrm>
          <a:off x="0" y="0"/>
          <a:ext cx="0" cy="0"/>
          <a:chOff x="0" y="0"/>
          <a:chExt cx="0" cy="0"/>
        </a:xfrm>
      </p:grpSpPr>
      <p:sp>
        <p:nvSpPr>
          <p:cNvPr id="170" name="Shape 17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1" name="Shape 17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5" name="Shape 175"/>
        <p:cNvGrpSpPr/>
        <p:nvPr/>
      </p:nvGrpSpPr>
      <p:grpSpPr>
        <a:xfrm>
          <a:off x="0" y="0"/>
          <a:ext cx="0" cy="0"/>
          <a:chOff x="0" y="0"/>
          <a:chExt cx="0" cy="0"/>
        </a:xfrm>
      </p:grpSpPr>
      <p:sp>
        <p:nvSpPr>
          <p:cNvPr id="176" name="Shape 17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7" name="Shape 17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Shape 18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3" name="Shape 18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8" name="Shape 188"/>
        <p:cNvGrpSpPr/>
        <p:nvPr/>
      </p:nvGrpSpPr>
      <p:grpSpPr>
        <a:xfrm>
          <a:off x="0" y="0"/>
          <a:ext cx="0" cy="0"/>
          <a:chOff x="0" y="0"/>
          <a:chExt cx="0" cy="0"/>
        </a:xfrm>
      </p:grpSpPr>
      <p:sp>
        <p:nvSpPr>
          <p:cNvPr id="189" name="Shape 1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0" name="Shape 1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3" name="Shape 213"/>
        <p:cNvGrpSpPr/>
        <p:nvPr/>
      </p:nvGrpSpPr>
      <p:grpSpPr>
        <a:xfrm>
          <a:off x="0" y="0"/>
          <a:ext cx="0" cy="0"/>
          <a:chOff x="0" y="0"/>
          <a:chExt cx="0" cy="0"/>
        </a:xfrm>
      </p:grpSpPr>
      <p:sp>
        <p:nvSpPr>
          <p:cNvPr id="214" name="Shape 214"/>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5" name="Shape 215"/>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9" name="Shape 219"/>
        <p:cNvGrpSpPr/>
        <p:nvPr/>
      </p:nvGrpSpPr>
      <p:grpSpPr>
        <a:xfrm>
          <a:off x="0" y="0"/>
          <a:ext cx="0" cy="0"/>
          <a:chOff x="0" y="0"/>
          <a:chExt cx="0" cy="0"/>
        </a:xfrm>
      </p:grpSpPr>
      <p:sp>
        <p:nvSpPr>
          <p:cNvPr id="220" name="Shape 2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1" name="Shape 22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Shape 2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6" name="Shape 23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0" name="Shape 240"/>
        <p:cNvGrpSpPr/>
        <p:nvPr/>
      </p:nvGrpSpPr>
      <p:grpSpPr>
        <a:xfrm>
          <a:off x="0" y="0"/>
          <a:ext cx="0" cy="0"/>
          <a:chOff x="0" y="0"/>
          <a:chExt cx="0" cy="0"/>
        </a:xfrm>
      </p:grpSpPr>
      <p:sp>
        <p:nvSpPr>
          <p:cNvPr id="241" name="Shape 24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2" name="Shape 24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6" name="Shape 246"/>
        <p:cNvGrpSpPr/>
        <p:nvPr/>
      </p:nvGrpSpPr>
      <p:grpSpPr>
        <a:xfrm>
          <a:off x="0" y="0"/>
          <a:ext cx="0" cy="0"/>
          <a:chOff x="0" y="0"/>
          <a:chExt cx="0" cy="0"/>
        </a:xfrm>
      </p:grpSpPr>
      <p:sp>
        <p:nvSpPr>
          <p:cNvPr id="247" name="Shape 24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8" name="Shape 24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2" name="Shape 252"/>
        <p:cNvGrpSpPr/>
        <p:nvPr/>
      </p:nvGrpSpPr>
      <p:grpSpPr>
        <a:xfrm>
          <a:off x="0" y="0"/>
          <a:ext cx="0" cy="0"/>
          <a:chOff x="0" y="0"/>
          <a:chExt cx="0" cy="0"/>
        </a:xfrm>
      </p:grpSpPr>
      <p:sp>
        <p:nvSpPr>
          <p:cNvPr id="253" name="Shape 25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4" name="Shape 25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6" name="Shape 266"/>
        <p:cNvGrpSpPr/>
        <p:nvPr/>
      </p:nvGrpSpPr>
      <p:grpSpPr>
        <a:xfrm>
          <a:off x="0" y="0"/>
          <a:ext cx="0" cy="0"/>
          <a:chOff x="0" y="0"/>
          <a:chExt cx="0" cy="0"/>
        </a:xfrm>
      </p:grpSpPr>
      <p:sp>
        <p:nvSpPr>
          <p:cNvPr id="267" name="Shape 26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8" name="Shape 26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2" name="Shape 272"/>
        <p:cNvGrpSpPr/>
        <p:nvPr/>
      </p:nvGrpSpPr>
      <p:grpSpPr>
        <a:xfrm>
          <a:off x="0" y="0"/>
          <a:ext cx="0" cy="0"/>
          <a:chOff x="0" y="0"/>
          <a:chExt cx="0" cy="0"/>
        </a:xfrm>
      </p:grpSpPr>
      <p:sp>
        <p:nvSpPr>
          <p:cNvPr id="273" name="Shape 27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74" name="Shape 274"/>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0" name="Shape 280"/>
        <p:cNvGrpSpPr/>
        <p:nvPr/>
      </p:nvGrpSpPr>
      <p:grpSpPr>
        <a:xfrm>
          <a:off x="0" y="0"/>
          <a:ext cx="0" cy="0"/>
          <a:chOff x="0" y="0"/>
          <a:chExt cx="0" cy="0"/>
        </a:xfrm>
      </p:grpSpPr>
      <p:sp>
        <p:nvSpPr>
          <p:cNvPr id="281" name="Shape 2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82" name="Shape 282"/>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4" name="Shape 64"/>
        <p:cNvGrpSpPr/>
        <p:nvPr/>
      </p:nvGrpSpPr>
      <p:grpSpPr>
        <a:xfrm>
          <a:off x="0" y="0"/>
          <a:ext cx="0" cy="0"/>
          <a:chOff x="0" y="0"/>
          <a:chExt cx="0" cy="0"/>
        </a:xfrm>
      </p:grpSpPr>
      <p:sp>
        <p:nvSpPr>
          <p:cNvPr id="65" name="Shape 6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6" name="Shape 66"/>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1" name="Shape 71"/>
        <p:cNvGrpSpPr/>
        <p:nvPr/>
      </p:nvGrpSpPr>
      <p:grpSpPr>
        <a:xfrm>
          <a:off x="0" y="0"/>
          <a:ext cx="0" cy="0"/>
          <a:chOff x="0" y="0"/>
          <a:chExt cx="0" cy="0"/>
        </a:xfrm>
      </p:grpSpPr>
      <p:sp>
        <p:nvSpPr>
          <p:cNvPr id="72" name="Shape 7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3" name="Shape 73"/>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6" name="Shape 96"/>
        <p:cNvGrpSpPr/>
        <p:nvPr/>
      </p:nvGrpSpPr>
      <p:grpSpPr>
        <a:xfrm>
          <a:off x="0" y="0"/>
          <a:ext cx="0" cy="0"/>
          <a:chOff x="0" y="0"/>
          <a:chExt cx="0" cy="0"/>
        </a:xfrm>
      </p:grpSpPr>
      <p:sp>
        <p:nvSpPr>
          <p:cNvPr id="97" name="Shape 9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8" name="Shape 98"/>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5" name="Shape 115"/>
        <p:cNvGrpSpPr/>
        <p:nvPr/>
      </p:nvGrpSpPr>
      <p:grpSpPr>
        <a:xfrm>
          <a:off x="0" y="0"/>
          <a:ext cx="0" cy="0"/>
          <a:chOff x="0" y="0"/>
          <a:chExt cx="0" cy="0"/>
        </a:xfrm>
      </p:grpSpPr>
      <p:sp>
        <p:nvSpPr>
          <p:cNvPr id="116" name="Shape 11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7" name="Shape 117"/>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spcFirstLastPara="1" rIns="91425" wrap="square" tIns="91425"/>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Shape 12"/>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44" name="Shape 44"/>
        <p:cNvGrpSpPr/>
        <p:nvPr/>
      </p:nvGrpSpPr>
      <p:grpSpPr>
        <a:xfrm>
          <a:off x="0" y="0"/>
          <a:ext cx="0" cy="0"/>
          <a:chOff x="0" y="0"/>
          <a:chExt cx="0" cy="0"/>
        </a:xfrm>
      </p:grpSpPr>
      <p:sp>
        <p:nvSpPr>
          <p:cNvPr id="45" name="Shape 45"/>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Shape 46"/>
          <p:cNvSpPr txBox="1"/>
          <p:nvPr>
            <p:ph idx="1" type="body"/>
          </p:nvPr>
        </p:nvSpPr>
        <p:spPr>
          <a:xfrm>
            <a:off x="311700" y="3152225"/>
            <a:ext cx="8520600" cy="1300800"/>
          </a:xfrm>
          <a:prstGeom prst="rect">
            <a:avLst/>
          </a:prstGeom>
        </p:spPr>
        <p:txBody>
          <a:bodyPr anchorCtr="0" anchor="t" bIns="91425" lIns="91425" spcFirstLastPara="1" rIns="91425" wrap="square" tIns="91425"/>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47" name="Shape 4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spcFirstLastPara="1" rIns="91425" wrap="square" tIns="91425"/>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Shape 15"/>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spcFirstLastPara="1" rIns="91425" wrap="square" tIns="91425"/>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19" name="Shape 19"/>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spcFirstLastPara="1" rIns="91425" wrap="square" tIns="91425"/>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24" name="Shape 2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spcFirstLastPara="1" rIns="91425" wrap="square" tIns="91425"/>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Shape 2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spcFirstLastPara="1" rIns="91425" wrap="square" tIns="91425"/>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spcFirstLastPara="1" rIns="91425" wrap="square" tIns="91425"/>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1" name="Shape 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spcFirstLastPara="1" rIns="91425" wrap="square" tIns="91425"/>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Shape 34"/>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35" name="Shape 35"/>
        <p:cNvGrpSpPr/>
        <p:nvPr/>
      </p:nvGrpSpPr>
      <p:grpSpPr>
        <a:xfrm>
          <a:off x="0" y="0"/>
          <a:ext cx="0" cy="0"/>
          <a:chOff x="0" y="0"/>
          <a:chExt cx="0" cy="0"/>
        </a:xfrm>
      </p:grpSpPr>
      <p:sp>
        <p:nvSpPr>
          <p:cNvPr id="36" name="Shape 36"/>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spcFirstLastPara="1" rIns="91425" wrap="square" tIns="91425"/>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spcFirstLastPara="1" rIns="91425" wrap="square" tIns="91425"/>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Shape 39"/>
          <p:cNvSpPr txBox="1"/>
          <p:nvPr>
            <p:ph idx="2" type="body"/>
          </p:nvPr>
        </p:nvSpPr>
        <p:spPr>
          <a:xfrm>
            <a:off x="4939500" y="724200"/>
            <a:ext cx="3837000" cy="3695100"/>
          </a:xfrm>
          <a:prstGeom prst="rect">
            <a:avLst/>
          </a:prstGeom>
        </p:spPr>
        <p:txBody>
          <a:bodyPr anchorCtr="0" anchor="ctr" bIns="91425" lIns="91425" spcFirstLastPara="1" rIns="91425" wrap="square" tIns="91425"/>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1600"/>
              </a:spcBef>
              <a:spcAft>
                <a:spcPts val="0"/>
              </a:spcAft>
              <a:buClr>
                <a:schemeClr val="dk1"/>
              </a:buClr>
              <a:buSzPts val="1400"/>
              <a:buChar char="○"/>
              <a:defRPr>
                <a:solidFill>
                  <a:schemeClr val="dk1"/>
                </a:solidFill>
              </a:defRPr>
            </a:lvl2pPr>
            <a:lvl3pPr indent="-317500" lvl="2" marL="1371600">
              <a:spcBef>
                <a:spcPts val="1600"/>
              </a:spcBef>
              <a:spcAft>
                <a:spcPts val="0"/>
              </a:spcAft>
              <a:buClr>
                <a:schemeClr val="dk1"/>
              </a:buClr>
              <a:buSzPts val="1400"/>
              <a:buChar char="■"/>
              <a:defRPr>
                <a:solidFill>
                  <a:schemeClr val="dk1"/>
                </a:solidFill>
              </a:defRPr>
            </a:lvl3pPr>
            <a:lvl4pPr indent="-317500" lvl="3" marL="1828800">
              <a:spcBef>
                <a:spcPts val="1600"/>
              </a:spcBef>
              <a:spcAft>
                <a:spcPts val="0"/>
              </a:spcAft>
              <a:buClr>
                <a:schemeClr val="dk1"/>
              </a:buClr>
              <a:buSzPts val="1400"/>
              <a:buChar char="●"/>
              <a:defRPr>
                <a:solidFill>
                  <a:schemeClr val="dk1"/>
                </a:solidFill>
              </a:defRPr>
            </a:lvl4pPr>
            <a:lvl5pPr indent="-317500" lvl="4" marL="2286000">
              <a:spcBef>
                <a:spcPts val="1600"/>
              </a:spcBef>
              <a:spcAft>
                <a:spcPts val="0"/>
              </a:spcAft>
              <a:buClr>
                <a:schemeClr val="dk1"/>
              </a:buClr>
              <a:buSzPts val="1400"/>
              <a:buChar char="○"/>
              <a:defRPr>
                <a:solidFill>
                  <a:schemeClr val="dk1"/>
                </a:solidFill>
              </a:defRPr>
            </a:lvl5pPr>
            <a:lvl6pPr indent="-317500" lvl="5" marL="2743200">
              <a:spcBef>
                <a:spcPts val="1600"/>
              </a:spcBef>
              <a:spcAft>
                <a:spcPts val="0"/>
              </a:spcAft>
              <a:buClr>
                <a:schemeClr val="dk1"/>
              </a:buClr>
              <a:buSzPts val="1400"/>
              <a:buChar char="■"/>
              <a:defRPr>
                <a:solidFill>
                  <a:schemeClr val="dk1"/>
                </a:solidFill>
              </a:defRPr>
            </a:lvl6pPr>
            <a:lvl7pPr indent="-317500" lvl="6" marL="3200400">
              <a:spcBef>
                <a:spcPts val="1600"/>
              </a:spcBef>
              <a:spcAft>
                <a:spcPts val="0"/>
              </a:spcAft>
              <a:buClr>
                <a:schemeClr val="dk1"/>
              </a:buClr>
              <a:buSzPts val="1400"/>
              <a:buChar char="●"/>
              <a:defRPr>
                <a:solidFill>
                  <a:schemeClr val="dk1"/>
                </a:solidFill>
              </a:defRPr>
            </a:lvl7pPr>
            <a:lvl8pPr indent="-317500" lvl="7" marL="3657600">
              <a:spcBef>
                <a:spcPts val="1600"/>
              </a:spcBef>
              <a:spcAft>
                <a:spcPts val="0"/>
              </a:spcAft>
              <a:buClr>
                <a:schemeClr val="dk1"/>
              </a:buClr>
              <a:buSzPts val="1400"/>
              <a:buChar char="○"/>
              <a:defRPr>
                <a:solidFill>
                  <a:schemeClr val="dk1"/>
                </a:solidFill>
              </a:defRPr>
            </a:lvl8pPr>
            <a:lvl9pPr indent="-317500" lvl="8" marL="4114800">
              <a:spcBef>
                <a:spcPts val="1600"/>
              </a:spcBef>
              <a:spcAft>
                <a:spcPts val="1600"/>
              </a:spcAft>
              <a:buClr>
                <a:schemeClr val="dk1"/>
              </a:buClr>
              <a:buSzPts val="1400"/>
              <a:buChar char="■"/>
              <a:defRPr>
                <a:solidFill>
                  <a:schemeClr val="dk1"/>
                </a:solidFill>
              </a:defRPr>
            </a:lvl9pPr>
          </a:lstStyle>
          <a:p/>
        </p:txBody>
      </p:sp>
      <p:sp>
        <p:nvSpPr>
          <p:cNvPr id="40" name="Shape 4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spcFirstLastPara="1" rIns="91425" wrap="square" tIns="91425"/>
          <a:lstStyle>
            <a:lvl1pPr indent="-228600" lvl="0" marL="457200">
              <a:lnSpc>
                <a:spcPct val="100000"/>
              </a:lnSpc>
              <a:spcBef>
                <a:spcPts val="0"/>
              </a:spcBef>
              <a:spcAft>
                <a:spcPts val="0"/>
              </a:spcAft>
              <a:buSzPts val="1800"/>
              <a:buNone/>
              <a:defRPr/>
            </a:lvl1pPr>
          </a:lstStyle>
          <a:p/>
        </p:txBody>
      </p:sp>
      <p:sp>
        <p:nvSpPr>
          <p:cNvPr id="43" name="Shape 43"/>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imple-dark-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1600"/>
              </a:spcBef>
              <a:spcAft>
                <a:spcPts val="0"/>
              </a:spcAft>
              <a:buClr>
                <a:schemeClr val="lt2"/>
              </a:buClr>
              <a:buSzPts val="1400"/>
              <a:buChar char="○"/>
              <a:defRPr>
                <a:solidFill>
                  <a:schemeClr val="lt2"/>
                </a:solidFill>
              </a:defRPr>
            </a:lvl2pPr>
            <a:lvl3pPr indent="-317500" lvl="2" marL="1371600">
              <a:lnSpc>
                <a:spcPct val="115000"/>
              </a:lnSpc>
              <a:spcBef>
                <a:spcPts val="1600"/>
              </a:spcBef>
              <a:spcAft>
                <a:spcPts val="0"/>
              </a:spcAft>
              <a:buClr>
                <a:schemeClr val="lt2"/>
              </a:buClr>
              <a:buSzPts val="1400"/>
              <a:buChar char="■"/>
              <a:defRPr>
                <a:solidFill>
                  <a:schemeClr val="lt2"/>
                </a:solidFill>
              </a:defRPr>
            </a:lvl3pPr>
            <a:lvl4pPr indent="-317500" lvl="3" marL="1828800">
              <a:lnSpc>
                <a:spcPct val="115000"/>
              </a:lnSpc>
              <a:spcBef>
                <a:spcPts val="1600"/>
              </a:spcBef>
              <a:spcAft>
                <a:spcPts val="0"/>
              </a:spcAft>
              <a:buClr>
                <a:schemeClr val="lt2"/>
              </a:buClr>
              <a:buSzPts val="1400"/>
              <a:buChar char="●"/>
              <a:defRPr>
                <a:solidFill>
                  <a:schemeClr val="lt2"/>
                </a:solidFill>
              </a:defRPr>
            </a:lvl4pPr>
            <a:lvl5pPr indent="-317500" lvl="4" marL="2286000">
              <a:lnSpc>
                <a:spcPct val="115000"/>
              </a:lnSpc>
              <a:spcBef>
                <a:spcPts val="1600"/>
              </a:spcBef>
              <a:spcAft>
                <a:spcPts val="0"/>
              </a:spcAft>
              <a:buClr>
                <a:schemeClr val="lt2"/>
              </a:buClr>
              <a:buSzPts val="1400"/>
              <a:buChar char="○"/>
              <a:defRPr>
                <a:solidFill>
                  <a:schemeClr val="lt2"/>
                </a:solidFill>
              </a:defRPr>
            </a:lvl5pPr>
            <a:lvl6pPr indent="-317500" lvl="5" marL="2743200">
              <a:lnSpc>
                <a:spcPct val="115000"/>
              </a:lnSpc>
              <a:spcBef>
                <a:spcPts val="1600"/>
              </a:spcBef>
              <a:spcAft>
                <a:spcPts val="0"/>
              </a:spcAft>
              <a:buClr>
                <a:schemeClr val="lt2"/>
              </a:buClr>
              <a:buSzPts val="1400"/>
              <a:buChar char="■"/>
              <a:defRPr>
                <a:solidFill>
                  <a:schemeClr val="lt2"/>
                </a:solidFill>
              </a:defRPr>
            </a:lvl6pPr>
            <a:lvl7pPr indent="-317500" lvl="6" marL="3200400">
              <a:lnSpc>
                <a:spcPct val="115000"/>
              </a:lnSpc>
              <a:spcBef>
                <a:spcPts val="1600"/>
              </a:spcBef>
              <a:spcAft>
                <a:spcPts val="0"/>
              </a:spcAft>
              <a:buClr>
                <a:schemeClr val="lt2"/>
              </a:buClr>
              <a:buSzPts val="1400"/>
              <a:buChar char="●"/>
              <a:defRPr>
                <a:solidFill>
                  <a:schemeClr val="lt2"/>
                </a:solidFill>
              </a:defRPr>
            </a:lvl7pPr>
            <a:lvl8pPr indent="-317500" lvl="7" marL="3657600">
              <a:lnSpc>
                <a:spcPct val="115000"/>
              </a:lnSpc>
              <a:spcBef>
                <a:spcPts val="1600"/>
              </a:spcBef>
              <a:spcAft>
                <a:spcPts val="0"/>
              </a:spcAft>
              <a:buClr>
                <a:schemeClr val="lt2"/>
              </a:buClr>
              <a:buSzPts val="1400"/>
              <a:buChar char="○"/>
              <a:defRPr>
                <a:solidFill>
                  <a:schemeClr val="lt2"/>
                </a:solidFill>
              </a:defRPr>
            </a:lvl8pPr>
            <a:lvl9pPr indent="-317500" lvl="8" marL="4114800">
              <a:lnSpc>
                <a:spcPct val="115000"/>
              </a:lnSpc>
              <a:spcBef>
                <a:spcPts val="1600"/>
              </a:spcBef>
              <a:spcAft>
                <a:spcPts val="1600"/>
              </a:spcAft>
              <a:buClr>
                <a:schemeClr val="lt2"/>
              </a:buClr>
              <a:buSzPts val="1400"/>
              <a:buChar char="■"/>
              <a:defRPr>
                <a:solidFill>
                  <a:schemeClr val="lt2"/>
                </a:solidFill>
              </a:defRPr>
            </a:lvl9pPr>
          </a:lstStyle>
          <a:p/>
        </p:txBody>
      </p:sp>
      <p:sp>
        <p:nvSpPr>
          <p:cNvPr id="8" name="Shape 8"/>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13.png"/><Relationship Id="rId4"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 Id="rId3" Type="http://schemas.openxmlformats.org/officeDocument/2006/relationships/image" Target="../media/image16.pn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15.png"/><Relationship Id="rId4" Type="http://schemas.openxmlformats.org/officeDocument/2006/relationships/image" Target="../media/image19.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image" Target="../media/image22.png"/><Relationship Id="rId4" Type="http://schemas.openxmlformats.org/officeDocument/2006/relationships/image" Target="../media/image30.png"/><Relationship Id="rId5" Type="http://schemas.openxmlformats.org/officeDocument/2006/relationships/image" Target="../media/image20.png"/><Relationship Id="rId6" Type="http://schemas.openxmlformats.org/officeDocument/2006/relationships/image" Target="../media/image18.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23.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hyperlink" Target="http://www.youtube.com/watch?v=0jGaio87u3A" TargetMode="External"/><Relationship Id="rId4" Type="http://schemas.openxmlformats.org/officeDocument/2006/relationships/image" Target="../media/image2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 Id="rId3" Type="http://schemas.openxmlformats.org/officeDocument/2006/relationships/image" Target="../media/image24.gi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7.png"/><Relationship Id="rId10" Type="http://schemas.openxmlformats.org/officeDocument/2006/relationships/image" Target="../media/image32.png"/><Relationship Id="rId9" Type="http://schemas.openxmlformats.org/officeDocument/2006/relationships/image" Target="../media/image33.png"/><Relationship Id="rId5" Type="http://schemas.openxmlformats.org/officeDocument/2006/relationships/image" Target="../media/image28.png"/><Relationship Id="rId6" Type="http://schemas.openxmlformats.org/officeDocument/2006/relationships/image" Target="../media/image31.png"/><Relationship Id="rId7" Type="http://schemas.openxmlformats.org/officeDocument/2006/relationships/image" Target="../media/image29.png"/><Relationship Id="rId8" Type="http://schemas.openxmlformats.org/officeDocument/2006/relationships/image" Target="../media/image26.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image" Target="../media/image2.jpg"/><Relationship Id="rId4" Type="http://schemas.openxmlformats.org/officeDocument/2006/relationships/image" Target="../media/image1.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34.png"/><Relationship Id="rId4" Type="http://schemas.openxmlformats.org/officeDocument/2006/relationships/image" Target="../media/image35.png"/><Relationship Id="rId5" Type="http://schemas.openxmlformats.org/officeDocument/2006/relationships/image" Target="../media/image37.png"/><Relationship Id="rId6" Type="http://schemas.openxmlformats.org/officeDocument/2006/relationships/image" Target="../media/image40.png"/><Relationship Id="rId7" Type="http://schemas.openxmlformats.org/officeDocument/2006/relationships/image" Target="../media/image36.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22.xml"/><Relationship Id="rId3" Type="http://schemas.openxmlformats.org/officeDocument/2006/relationships/image" Target="../media/image39.gif"/><Relationship Id="rId4" Type="http://schemas.openxmlformats.org/officeDocument/2006/relationships/hyperlink" Target="http://mathworld.wolfram.com/KochSnowflake.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 Id="rId3" Type="http://schemas.openxmlformats.org/officeDocument/2006/relationships/image" Target="../media/image45.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 Id="rId3" Type="http://schemas.openxmlformats.org/officeDocument/2006/relationships/image" Target="../media/image41.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 Id="rId3" Type="http://schemas.openxmlformats.org/officeDocument/2006/relationships/image" Target="../media/image38.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4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8.xml"/><Relationship Id="rId3" Type="http://schemas.openxmlformats.org/officeDocument/2006/relationships/image" Target="../media/image43.jpg"/><Relationship Id="rId4" Type="http://schemas.openxmlformats.org/officeDocument/2006/relationships/image" Target="../media/image47.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9.xml"/><Relationship Id="rId3" Type="http://schemas.openxmlformats.org/officeDocument/2006/relationships/image" Target="../media/image46.jpg"/><Relationship Id="rId4" Type="http://schemas.openxmlformats.org/officeDocument/2006/relationships/image" Target="../media/image4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4.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8.gif"/><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 Id="rId3" Type="http://schemas.openxmlformats.org/officeDocument/2006/relationships/image" Target="../media/image10.png"/><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www.youtube.com/watch?v=QXbWCrzWJo4" TargetMode="External"/><Relationship Id="rId4" Type="http://schemas.openxmlformats.org/officeDocument/2006/relationships/image" Target="../media/image11.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spcFirstLastPara="1" rIns="91425" wrap="square" tIns="91425">
            <a:noAutofit/>
          </a:bodyPr>
          <a:lstStyle/>
          <a:p>
            <a:pPr indent="0" lvl="0" marL="0" rtl="0">
              <a:spcBef>
                <a:spcPts val="0"/>
              </a:spcBef>
              <a:spcAft>
                <a:spcPts val="0"/>
              </a:spcAft>
              <a:buNone/>
            </a:pPr>
            <a:r>
              <a:rPr lang="en"/>
              <a:t>Fractals: </a:t>
            </a:r>
            <a:endParaRPr/>
          </a:p>
          <a:p>
            <a:pPr indent="0" lvl="0" marL="0" rtl="0">
              <a:spcBef>
                <a:spcPts val="0"/>
              </a:spcBef>
              <a:spcAft>
                <a:spcPts val="0"/>
              </a:spcAft>
              <a:buNone/>
            </a:pPr>
            <a:r>
              <a:rPr lang="en" sz="3600"/>
              <a:t>A Visual Display of Mathematics</a:t>
            </a:r>
            <a:endParaRPr sz="3600"/>
          </a:p>
        </p:txBody>
      </p:sp>
      <p:sp>
        <p:nvSpPr>
          <p:cNvPr id="55" name="Shape 55"/>
          <p:cNvSpPr txBox="1"/>
          <p:nvPr>
            <p:ph idx="1" type="subTitle"/>
          </p:nvPr>
        </p:nvSpPr>
        <p:spPr>
          <a:xfrm>
            <a:off x="311700" y="2834125"/>
            <a:ext cx="8520600" cy="7926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Laura, Molly, Montana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4" name="Shape 124"/>
        <p:cNvGrpSpPr/>
        <p:nvPr/>
      </p:nvGrpSpPr>
      <p:grpSpPr>
        <a:xfrm>
          <a:off x="0" y="0"/>
          <a:ext cx="0" cy="0"/>
          <a:chOff x="0" y="0"/>
          <a:chExt cx="0" cy="0"/>
        </a:xfrm>
      </p:grpSpPr>
      <p:sp>
        <p:nvSpPr>
          <p:cNvPr id="125" name="Shape 12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How they work</a:t>
            </a:r>
            <a:endParaRPr/>
          </a:p>
        </p:txBody>
      </p:sp>
      <p:sp>
        <p:nvSpPr>
          <p:cNvPr id="126" name="Shape 12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Self-similarity as a result of affine transformations</a:t>
            </a:r>
            <a:endParaRPr/>
          </a:p>
          <a:p>
            <a:pPr indent="-342900" lvl="0" marL="457200" rtl="0">
              <a:spcBef>
                <a:spcPts val="0"/>
              </a:spcBef>
              <a:spcAft>
                <a:spcPts val="0"/>
              </a:spcAft>
              <a:buSzPts val="1800"/>
              <a:buChar char="●"/>
            </a:pPr>
            <a:r>
              <a:rPr lang="en"/>
              <a:t>Recursion to compute these transformations</a:t>
            </a:r>
            <a:endParaRPr/>
          </a:p>
          <a:p>
            <a:pPr indent="0" lvl="0" marL="0">
              <a:spcBef>
                <a:spcPts val="1600"/>
              </a:spcBef>
              <a:spcAft>
                <a:spcPts val="1600"/>
              </a:spcAft>
              <a:buNone/>
            </a:pPr>
            <a:r>
              <a:t/>
            </a:r>
            <a:endParaRPr/>
          </a:p>
        </p:txBody>
      </p:sp>
      <p:pic>
        <p:nvPicPr>
          <p:cNvPr id="127" name="Shape 127"/>
          <p:cNvPicPr preferRelativeResize="0"/>
          <p:nvPr/>
        </p:nvPicPr>
        <p:blipFill rotWithShape="1">
          <a:blip r:embed="rId3">
            <a:alphaModFix/>
          </a:blip>
          <a:srcRect b="0" l="0" r="0" t="22803"/>
          <a:stretch/>
        </p:blipFill>
        <p:spPr>
          <a:xfrm>
            <a:off x="311700" y="2126875"/>
            <a:ext cx="3574525" cy="2353225"/>
          </a:xfrm>
          <a:prstGeom prst="rect">
            <a:avLst/>
          </a:prstGeom>
          <a:noFill/>
          <a:ln>
            <a:noFill/>
          </a:ln>
        </p:spPr>
      </p:pic>
      <p:pic>
        <p:nvPicPr>
          <p:cNvPr id="128" name="Shape 128"/>
          <p:cNvPicPr preferRelativeResize="0"/>
          <p:nvPr/>
        </p:nvPicPr>
        <p:blipFill>
          <a:blip r:embed="rId4">
            <a:alphaModFix/>
          </a:blip>
          <a:stretch>
            <a:fillRect/>
          </a:stretch>
        </p:blipFill>
        <p:spPr>
          <a:xfrm>
            <a:off x="4076050" y="2808025"/>
            <a:ext cx="4290125" cy="9075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2" name="Shape 132"/>
        <p:cNvGrpSpPr/>
        <p:nvPr/>
      </p:nvGrpSpPr>
      <p:grpSpPr>
        <a:xfrm>
          <a:off x="0" y="0"/>
          <a:ext cx="0" cy="0"/>
          <a:chOff x="0" y="0"/>
          <a:chExt cx="0" cy="0"/>
        </a:xfrm>
      </p:grpSpPr>
      <p:sp>
        <p:nvSpPr>
          <p:cNvPr id="133" name="Shape 13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Koch Curve</a:t>
            </a:r>
            <a:endParaRPr/>
          </a:p>
        </p:txBody>
      </p:sp>
      <p:sp>
        <p:nvSpPr>
          <p:cNvPr id="134" name="Shape 134"/>
          <p:cNvSpPr txBox="1"/>
          <p:nvPr>
            <p:ph idx="1" type="body"/>
          </p:nvPr>
        </p:nvSpPr>
        <p:spPr>
          <a:xfrm>
            <a:off x="311700" y="1152475"/>
            <a:ext cx="30252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Curve gets longer and each section more complex and jagged</a:t>
            </a:r>
            <a:endParaRPr/>
          </a:p>
          <a:p>
            <a:pPr indent="-342900" lvl="0" marL="457200" rtl="0">
              <a:spcBef>
                <a:spcPts val="0"/>
              </a:spcBef>
              <a:spcAft>
                <a:spcPts val="0"/>
              </a:spcAft>
              <a:buSzPts val="1800"/>
              <a:buChar char="●"/>
            </a:pPr>
            <a:r>
              <a:rPr lang="en"/>
              <a:t>Bounded curve of infinite length</a:t>
            </a:r>
            <a:endParaRPr/>
          </a:p>
          <a:p>
            <a:pPr indent="-317500" lvl="1" marL="914400">
              <a:spcBef>
                <a:spcPts val="0"/>
              </a:spcBef>
              <a:spcAft>
                <a:spcPts val="0"/>
              </a:spcAft>
              <a:buSzPts val="1400"/>
              <a:buChar char="○"/>
            </a:pPr>
            <a:r>
              <a:rPr lang="en"/>
              <a:t>Only possible with fractals</a:t>
            </a:r>
            <a:endParaRPr/>
          </a:p>
        </p:txBody>
      </p:sp>
      <p:pic>
        <p:nvPicPr>
          <p:cNvPr id="135" name="Shape 135"/>
          <p:cNvPicPr preferRelativeResize="0"/>
          <p:nvPr/>
        </p:nvPicPr>
        <p:blipFill>
          <a:blip r:embed="rId3">
            <a:alphaModFix/>
          </a:blip>
          <a:stretch>
            <a:fillRect/>
          </a:stretch>
        </p:blipFill>
        <p:spPr>
          <a:xfrm>
            <a:off x="3529838" y="1158600"/>
            <a:ext cx="2611850" cy="3298824"/>
          </a:xfrm>
          <a:prstGeom prst="rect">
            <a:avLst/>
          </a:prstGeom>
          <a:noFill/>
          <a:ln>
            <a:noFill/>
          </a:ln>
        </p:spPr>
      </p:pic>
      <p:pic>
        <p:nvPicPr>
          <p:cNvPr descr="Image result for koch curve" id="136" name="Shape 136"/>
          <p:cNvPicPr preferRelativeResize="0"/>
          <p:nvPr/>
        </p:nvPicPr>
        <p:blipFill>
          <a:blip r:embed="rId4">
            <a:alphaModFix/>
          </a:blip>
          <a:stretch>
            <a:fillRect/>
          </a:stretch>
        </p:blipFill>
        <p:spPr>
          <a:xfrm>
            <a:off x="6334625" y="1306200"/>
            <a:ext cx="2611850" cy="3003628"/>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0" name="Shape 140"/>
        <p:cNvGrpSpPr/>
        <p:nvPr/>
      </p:nvGrpSpPr>
      <p:grpSpPr>
        <a:xfrm>
          <a:off x="0" y="0"/>
          <a:ext cx="0" cy="0"/>
          <a:chOff x="0" y="0"/>
          <a:chExt cx="0" cy="0"/>
        </a:xfrm>
      </p:grpSpPr>
      <p:sp>
        <p:nvSpPr>
          <p:cNvPr id="141" name="Shape 14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Mandelbrot Set</a:t>
            </a:r>
            <a:endParaRPr/>
          </a:p>
        </p:txBody>
      </p:sp>
      <p:sp>
        <p:nvSpPr>
          <p:cNvPr id="142" name="Shape 142"/>
          <p:cNvSpPr txBox="1"/>
          <p:nvPr>
            <p:ph idx="1" type="body"/>
          </p:nvPr>
        </p:nvSpPr>
        <p:spPr>
          <a:xfrm>
            <a:off x="3672525" y="1152475"/>
            <a:ext cx="51597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Computed in the complex plane (utilizing imaginary numbers)</a:t>
            </a:r>
            <a:endParaRPr/>
          </a:p>
          <a:p>
            <a:pPr indent="-317500" lvl="1" marL="914400" rtl="0">
              <a:spcBef>
                <a:spcPts val="0"/>
              </a:spcBef>
              <a:spcAft>
                <a:spcPts val="0"/>
              </a:spcAft>
              <a:buSzPts val="1400"/>
              <a:buChar char="○"/>
            </a:pPr>
            <a:r>
              <a:rPr lang="en"/>
              <a:t>C = a +bi</a:t>
            </a:r>
            <a:endParaRPr/>
          </a:p>
          <a:p>
            <a:pPr indent="-342900" lvl="0" marL="457200">
              <a:spcBef>
                <a:spcPts val="0"/>
              </a:spcBef>
              <a:spcAft>
                <a:spcPts val="0"/>
              </a:spcAft>
              <a:buSzPts val="1800"/>
              <a:buChar char="●"/>
            </a:pPr>
            <a:r>
              <a:rPr lang="en"/>
              <a:t>Just a few simple lines of recursive code</a:t>
            </a:r>
            <a:endParaRPr/>
          </a:p>
        </p:txBody>
      </p:sp>
      <p:pic>
        <p:nvPicPr>
          <p:cNvPr id="143" name="Shape 143"/>
          <p:cNvPicPr preferRelativeResize="0"/>
          <p:nvPr/>
        </p:nvPicPr>
        <p:blipFill>
          <a:blip r:embed="rId3">
            <a:alphaModFix/>
          </a:blip>
          <a:stretch>
            <a:fillRect/>
          </a:stretch>
        </p:blipFill>
        <p:spPr>
          <a:xfrm>
            <a:off x="547300" y="1199750"/>
            <a:ext cx="2582250" cy="953450"/>
          </a:xfrm>
          <a:prstGeom prst="rect">
            <a:avLst/>
          </a:prstGeom>
          <a:noFill/>
          <a:ln>
            <a:noFill/>
          </a:ln>
        </p:spPr>
      </p:pic>
      <p:pic>
        <p:nvPicPr>
          <p:cNvPr id="144" name="Shape 144"/>
          <p:cNvPicPr preferRelativeResize="0"/>
          <p:nvPr/>
        </p:nvPicPr>
        <p:blipFill>
          <a:blip r:embed="rId4">
            <a:alphaModFix/>
          </a:blip>
          <a:stretch>
            <a:fillRect/>
          </a:stretch>
        </p:blipFill>
        <p:spPr>
          <a:xfrm>
            <a:off x="547300" y="2578275"/>
            <a:ext cx="5796000" cy="208937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8" name="Shape 148"/>
        <p:cNvGrpSpPr/>
        <p:nvPr/>
      </p:nvGrpSpPr>
      <p:grpSpPr>
        <a:xfrm>
          <a:off x="0" y="0"/>
          <a:ext cx="0" cy="0"/>
          <a:chOff x="0" y="0"/>
          <a:chExt cx="0" cy="0"/>
        </a:xfrm>
      </p:grpSpPr>
      <p:pic>
        <p:nvPicPr>
          <p:cNvPr id="149" name="Shape 149"/>
          <p:cNvPicPr preferRelativeResize="0"/>
          <p:nvPr/>
        </p:nvPicPr>
        <p:blipFill>
          <a:blip r:embed="rId3">
            <a:alphaModFix/>
          </a:blip>
          <a:stretch>
            <a:fillRect/>
          </a:stretch>
        </p:blipFill>
        <p:spPr>
          <a:xfrm>
            <a:off x="44400" y="1411725"/>
            <a:ext cx="2158950" cy="1774976"/>
          </a:xfrm>
          <a:prstGeom prst="rect">
            <a:avLst/>
          </a:prstGeom>
          <a:noFill/>
          <a:ln>
            <a:noFill/>
          </a:ln>
        </p:spPr>
      </p:pic>
      <p:pic>
        <p:nvPicPr>
          <p:cNvPr id="150" name="Shape 150"/>
          <p:cNvPicPr preferRelativeResize="0"/>
          <p:nvPr/>
        </p:nvPicPr>
        <p:blipFill>
          <a:blip r:embed="rId4">
            <a:alphaModFix/>
          </a:blip>
          <a:stretch>
            <a:fillRect/>
          </a:stretch>
        </p:blipFill>
        <p:spPr>
          <a:xfrm>
            <a:off x="2328508" y="1411725"/>
            <a:ext cx="2158950" cy="1772424"/>
          </a:xfrm>
          <a:prstGeom prst="rect">
            <a:avLst/>
          </a:prstGeom>
          <a:noFill/>
          <a:ln>
            <a:noFill/>
          </a:ln>
        </p:spPr>
      </p:pic>
      <p:pic>
        <p:nvPicPr>
          <p:cNvPr id="151" name="Shape 151"/>
          <p:cNvPicPr preferRelativeResize="0"/>
          <p:nvPr/>
        </p:nvPicPr>
        <p:blipFill>
          <a:blip r:embed="rId5">
            <a:alphaModFix/>
          </a:blip>
          <a:stretch>
            <a:fillRect/>
          </a:stretch>
        </p:blipFill>
        <p:spPr>
          <a:xfrm>
            <a:off x="4612617" y="1410300"/>
            <a:ext cx="2158950" cy="1774967"/>
          </a:xfrm>
          <a:prstGeom prst="rect">
            <a:avLst/>
          </a:prstGeom>
          <a:noFill/>
          <a:ln>
            <a:noFill/>
          </a:ln>
        </p:spPr>
      </p:pic>
      <p:pic>
        <p:nvPicPr>
          <p:cNvPr id="152" name="Shape 152"/>
          <p:cNvPicPr preferRelativeResize="0"/>
          <p:nvPr/>
        </p:nvPicPr>
        <p:blipFill>
          <a:blip r:embed="rId6">
            <a:alphaModFix/>
          </a:blip>
          <a:stretch>
            <a:fillRect/>
          </a:stretch>
        </p:blipFill>
        <p:spPr>
          <a:xfrm>
            <a:off x="6896725" y="1411238"/>
            <a:ext cx="2161014" cy="1775950"/>
          </a:xfrm>
          <a:prstGeom prst="rect">
            <a:avLst/>
          </a:prstGeom>
          <a:noFill/>
          <a:ln>
            <a:noFill/>
          </a:ln>
        </p:spPr>
      </p:pic>
      <p:sp>
        <p:nvSpPr>
          <p:cNvPr id="153" name="Shape 153"/>
          <p:cNvSpPr txBox="1"/>
          <p:nvPr/>
        </p:nvSpPr>
        <p:spPr>
          <a:xfrm>
            <a:off x="311475" y="3315475"/>
            <a:ext cx="1624800" cy="4557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sz="1800">
                <a:solidFill>
                  <a:srgbClr val="FFFFFF"/>
                </a:solidFill>
              </a:rPr>
              <a:t>Iteration: 5</a:t>
            </a:r>
            <a:endParaRPr sz="1800">
              <a:solidFill>
                <a:srgbClr val="FFFFFF"/>
              </a:solidFill>
            </a:endParaRPr>
          </a:p>
        </p:txBody>
      </p:sp>
      <p:sp>
        <p:nvSpPr>
          <p:cNvPr id="154" name="Shape 154"/>
          <p:cNvSpPr txBox="1"/>
          <p:nvPr/>
        </p:nvSpPr>
        <p:spPr>
          <a:xfrm>
            <a:off x="2595575" y="3315475"/>
            <a:ext cx="1624800" cy="4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Iteration: 10</a:t>
            </a:r>
            <a:endParaRPr sz="1800">
              <a:solidFill>
                <a:srgbClr val="FFFFFF"/>
              </a:solidFill>
            </a:endParaRPr>
          </a:p>
        </p:txBody>
      </p:sp>
      <p:sp>
        <p:nvSpPr>
          <p:cNvPr id="155" name="Shape 155"/>
          <p:cNvSpPr txBox="1"/>
          <p:nvPr/>
        </p:nvSpPr>
        <p:spPr>
          <a:xfrm>
            <a:off x="4836575" y="3315475"/>
            <a:ext cx="1624800" cy="4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Iteration: 15</a:t>
            </a:r>
            <a:endParaRPr sz="1800">
              <a:solidFill>
                <a:srgbClr val="FFFFFF"/>
              </a:solidFill>
            </a:endParaRPr>
          </a:p>
        </p:txBody>
      </p:sp>
      <p:sp>
        <p:nvSpPr>
          <p:cNvPr id="156" name="Shape 156"/>
          <p:cNvSpPr txBox="1"/>
          <p:nvPr/>
        </p:nvSpPr>
        <p:spPr>
          <a:xfrm>
            <a:off x="7164838" y="3315475"/>
            <a:ext cx="1624800" cy="455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sz="1800">
                <a:solidFill>
                  <a:srgbClr val="FFFFFF"/>
                </a:solidFill>
              </a:rPr>
              <a:t>Iteration: 20</a:t>
            </a:r>
            <a:endParaRPr sz="18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0" name="Shape 160"/>
        <p:cNvGrpSpPr/>
        <p:nvPr/>
      </p:nvGrpSpPr>
      <p:grpSpPr>
        <a:xfrm>
          <a:off x="0" y="0"/>
          <a:ext cx="0" cy="0"/>
          <a:chOff x="0" y="0"/>
          <a:chExt cx="0" cy="0"/>
        </a:xfrm>
      </p:grpSpPr>
      <p:sp>
        <p:nvSpPr>
          <p:cNvPr id="161" name="Shape 161"/>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Mandelbrot set</a:t>
            </a:r>
            <a:endParaRPr/>
          </a:p>
        </p:txBody>
      </p:sp>
      <p:sp>
        <p:nvSpPr>
          <p:cNvPr id="162" name="Shape 162"/>
          <p:cNvSpPr txBox="1"/>
          <p:nvPr>
            <p:ph idx="1" type="body"/>
          </p:nvPr>
        </p:nvSpPr>
        <p:spPr>
          <a:xfrm>
            <a:off x="311700" y="1152475"/>
            <a:ext cx="3814800" cy="3416400"/>
          </a:xfrm>
          <a:prstGeom prst="rect">
            <a:avLst/>
          </a:prstGeom>
        </p:spPr>
        <p:txBody>
          <a:bodyPr anchorCtr="0" anchor="t" bIns="91425" lIns="91425" spcFirstLastPara="1" rIns="91425" wrap="square" tIns="91425">
            <a:noAutofit/>
          </a:bodyPr>
          <a:lstStyle/>
          <a:p>
            <a:pPr indent="-317500" lvl="0" marL="457200" rtl="0">
              <a:lnSpc>
                <a:spcPct val="150000"/>
              </a:lnSpc>
              <a:spcBef>
                <a:spcPts val="0"/>
              </a:spcBef>
              <a:spcAft>
                <a:spcPts val="0"/>
              </a:spcAft>
              <a:buSzPts val="1400"/>
              <a:buChar char="●"/>
            </a:pPr>
            <a:r>
              <a:rPr lang="en" sz="1400"/>
              <a:t>The Mandelbrot set is the black section in the center of the picture. The color of the pixels outside indicate how many iterations it took for each of those pixels until the distance between that point and the origin exceed the square root of 5, and it is considered outside of the set.</a:t>
            </a:r>
            <a:br>
              <a:rPr lang="en" sz="1400"/>
            </a:br>
            <a:br>
              <a:rPr lang="en" sz="1400"/>
            </a:br>
            <a:endParaRPr sz="1400"/>
          </a:p>
          <a:p>
            <a:pPr indent="0" lvl="0" marL="0" rtl="0">
              <a:lnSpc>
                <a:spcPct val="150000"/>
              </a:lnSpc>
              <a:spcBef>
                <a:spcPts val="0"/>
              </a:spcBef>
              <a:spcAft>
                <a:spcPts val="0"/>
              </a:spcAft>
              <a:buNone/>
            </a:pPr>
            <a:r>
              <a:t/>
            </a:r>
            <a:endParaRPr sz="1200">
              <a:latin typeface="Times New Roman"/>
              <a:ea typeface="Times New Roman"/>
              <a:cs typeface="Times New Roman"/>
              <a:sym typeface="Times New Roman"/>
            </a:endParaRPr>
          </a:p>
        </p:txBody>
      </p:sp>
      <p:pic>
        <p:nvPicPr>
          <p:cNvPr descr="Image result for mandelbrot curve" id="163" name="Shape 163"/>
          <p:cNvPicPr preferRelativeResize="0"/>
          <p:nvPr/>
        </p:nvPicPr>
        <p:blipFill>
          <a:blip r:embed="rId3">
            <a:alphaModFix/>
          </a:blip>
          <a:stretch>
            <a:fillRect/>
          </a:stretch>
        </p:blipFill>
        <p:spPr>
          <a:xfrm>
            <a:off x="4294425" y="1152475"/>
            <a:ext cx="4441608" cy="33269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7" name="Shape 167"/>
        <p:cNvGrpSpPr/>
        <p:nvPr/>
      </p:nvGrpSpPr>
      <p:grpSpPr>
        <a:xfrm>
          <a:off x="0" y="0"/>
          <a:ext cx="0" cy="0"/>
          <a:chOff x="0" y="0"/>
          <a:chExt cx="0" cy="0"/>
        </a:xfrm>
      </p:grpSpPr>
      <p:sp>
        <p:nvSpPr>
          <p:cNvPr descr="Music is &quot;Research Lab&quot; by Dark Flow ( http://itunes.apple.com/us/album/suburban-films/id305508932 , http://amzn.com/B001U9YCG8 )  Read more geeky details and download the full-resolution video at http://fractaljourney.blogspot.com  Details: The final magnification is 2.1x10^275 (or 2^915). I believe that this is the deepest zoom animation of the Mandelbrot set produced to date (January 2010).  Each frame was individually rendered at 640x480 resolution and strung together at 30 frames per second. No frame interpolation was used. All images were lovingly rendered by 12 CPU cores running 24/7 for 6 months.  Self-similarity (mini-brots) can be seen at 1:16, 2:30, and at the end 5:00." id="168" name="Shape 168" title="Deepest Mandelbrot Set Zoom Animation ever - a New Record! 10^275 (2.1E275 or 2^915)">
            <a:hlinkClick r:id="rId3"/>
          </p:cNvPr>
          <p:cNvSpPr/>
          <p:nvPr/>
        </p:nvSpPr>
        <p:spPr>
          <a:xfrm>
            <a:off x="1142999" y="0"/>
            <a:ext cx="6789550" cy="5092175"/>
          </a:xfrm>
          <a:prstGeom prst="rect">
            <a:avLst/>
          </a:prstGeom>
          <a:blipFill>
            <a:blip r:embed="rId4">
              <a:alphaModFix/>
            </a:blip>
            <a:stretch>
              <a:fillRect/>
            </a:stretch>
          </a:blipFill>
          <a:ln>
            <a:noFill/>
          </a:ln>
        </p:spPr>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2" name="Shape 172"/>
        <p:cNvGrpSpPr/>
        <p:nvPr/>
      </p:nvGrpSpPr>
      <p:grpSpPr>
        <a:xfrm>
          <a:off x="0" y="0"/>
          <a:ext cx="0" cy="0"/>
          <a:chOff x="0" y="0"/>
          <a:chExt cx="0" cy="0"/>
        </a:xfrm>
      </p:grpSpPr>
      <p:sp>
        <p:nvSpPr>
          <p:cNvPr id="173" name="Shape 17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Types of Fractals</a:t>
            </a:r>
            <a:endParaRPr/>
          </a:p>
        </p:txBody>
      </p:sp>
      <p:sp>
        <p:nvSpPr>
          <p:cNvPr id="174" name="Shape 174"/>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533400" lvl="0" marL="457200" rtl="0" algn="ctr">
              <a:spcBef>
                <a:spcPts val="0"/>
              </a:spcBef>
              <a:spcAft>
                <a:spcPts val="0"/>
              </a:spcAft>
              <a:buSzPts val="4800"/>
              <a:buAutoNum type="arabicPeriod"/>
            </a:pPr>
            <a:r>
              <a:rPr lang="en" sz="4800"/>
              <a:t>Sierpinski Triangle</a:t>
            </a:r>
            <a:endParaRPr sz="4800"/>
          </a:p>
          <a:p>
            <a:pPr indent="-533400" lvl="0" marL="457200" rtl="0" algn="ctr">
              <a:spcBef>
                <a:spcPts val="0"/>
              </a:spcBef>
              <a:spcAft>
                <a:spcPts val="0"/>
              </a:spcAft>
              <a:buSzPts val="4800"/>
              <a:buAutoNum type="arabicPeriod"/>
            </a:pPr>
            <a:r>
              <a:rPr lang="en" sz="4800"/>
              <a:t> Koch</a:t>
            </a:r>
            <a:endParaRPr sz="4800"/>
          </a:p>
          <a:p>
            <a:pPr indent="-533400" lvl="0" marL="457200" rtl="0" algn="ctr">
              <a:spcBef>
                <a:spcPts val="0"/>
              </a:spcBef>
              <a:spcAft>
                <a:spcPts val="0"/>
              </a:spcAft>
              <a:buSzPts val="4800"/>
              <a:buAutoNum type="arabicPeriod"/>
            </a:pPr>
            <a:r>
              <a:rPr lang="en" sz="4800"/>
              <a:t>Galaxies</a:t>
            </a:r>
            <a:endParaRPr sz="4800"/>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8" name="Shape 178"/>
        <p:cNvGrpSpPr/>
        <p:nvPr/>
      </p:nvGrpSpPr>
      <p:grpSpPr>
        <a:xfrm>
          <a:off x="0" y="0"/>
          <a:ext cx="0" cy="0"/>
          <a:chOff x="0" y="0"/>
          <a:chExt cx="0" cy="0"/>
        </a:xfrm>
      </p:grpSpPr>
      <p:sp>
        <p:nvSpPr>
          <p:cNvPr id="179" name="Shape 17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Sierpinski Triangle</a:t>
            </a:r>
            <a:endParaRPr/>
          </a:p>
        </p:txBody>
      </p:sp>
      <p:sp>
        <p:nvSpPr>
          <p:cNvPr id="180" name="Shape 180"/>
          <p:cNvSpPr txBox="1"/>
          <p:nvPr>
            <p:ph idx="1" type="body"/>
          </p:nvPr>
        </p:nvSpPr>
        <p:spPr>
          <a:xfrm>
            <a:off x="311700" y="1017725"/>
            <a:ext cx="8520600" cy="3416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Font typeface="Times New Roman"/>
              <a:buChar char="●"/>
            </a:pPr>
            <a:r>
              <a:rPr b="1" lang="en">
                <a:latin typeface="Times New Roman"/>
                <a:ea typeface="Times New Roman"/>
                <a:cs typeface="Times New Roman"/>
                <a:sym typeface="Times New Roman"/>
              </a:rPr>
              <a:t>Sierpinski Triangle</a:t>
            </a:r>
            <a:r>
              <a:rPr lang="en">
                <a:latin typeface="Times New Roman"/>
                <a:ea typeface="Times New Roman"/>
                <a:cs typeface="Times New Roman"/>
                <a:sym typeface="Times New Roman"/>
              </a:rPr>
              <a:t> was named after Waclaw Sierpinski, who is a famous mathematician based in Poland. The basic idea of creating this type of triangle is through the use of recursion. The process is recursively dividing a triangle into smaller divisions of triangles creating an image composed of triangles within each other and layered next to each other. </a:t>
            </a:r>
            <a:endParaRPr>
              <a:latin typeface="Times New Roman"/>
              <a:ea typeface="Times New Roman"/>
              <a:cs typeface="Times New Roman"/>
              <a:sym typeface="Times New Roman"/>
            </a:endParaRPr>
          </a:p>
          <a:p>
            <a:pPr indent="-342900" lvl="0" marL="457200" rtl="0">
              <a:lnSpc>
                <a:spcPct val="150000"/>
              </a:lnSpc>
              <a:spcBef>
                <a:spcPts val="0"/>
              </a:spcBef>
              <a:spcAft>
                <a:spcPts val="0"/>
              </a:spcAft>
              <a:buSzPts val="1800"/>
              <a:buFont typeface="Times New Roman"/>
              <a:buChar char="●"/>
            </a:pPr>
            <a:r>
              <a:rPr lang="en">
                <a:latin typeface="Times New Roman"/>
                <a:ea typeface="Times New Roman"/>
                <a:cs typeface="Times New Roman"/>
                <a:sym typeface="Times New Roman"/>
              </a:rPr>
              <a:t>However, an important idea of this fractal is the main and largest triangle is upward and the rest of the triangles within the largest triangle are upside down. All of the triangles drawn within the largest one must have corners touching the midpoint of the triangles surrounding them.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Shape 18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800">
                <a:solidFill>
                  <a:schemeClr val="lt2"/>
                </a:solidFill>
                <a:latin typeface="Times New Roman"/>
                <a:ea typeface="Times New Roman"/>
                <a:cs typeface="Times New Roman"/>
                <a:sym typeface="Times New Roman"/>
              </a:rPr>
              <a:t>http://ecademy.agnesscott.edu/~lriddle/ifs/siertri/siertri.htm</a:t>
            </a:r>
            <a:endParaRPr sz="1800">
              <a:solidFill>
                <a:schemeClr val="lt2"/>
              </a:solidFill>
            </a:endParaRPr>
          </a:p>
        </p:txBody>
      </p:sp>
      <p:sp>
        <p:nvSpPr>
          <p:cNvPr id="186" name="Shape 18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t/>
            </a:r>
            <a:endParaRPr/>
          </a:p>
        </p:txBody>
      </p:sp>
      <p:pic>
        <p:nvPicPr>
          <p:cNvPr descr="Image result for what is the sierpinski triangle" id="187" name="Shape 187"/>
          <p:cNvPicPr preferRelativeResize="0"/>
          <p:nvPr/>
        </p:nvPicPr>
        <p:blipFill>
          <a:blip r:embed="rId3">
            <a:alphaModFix/>
          </a:blip>
          <a:stretch>
            <a:fillRect/>
          </a:stretch>
        </p:blipFill>
        <p:spPr>
          <a:xfrm>
            <a:off x="2716200" y="1497975"/>
            <a:ext cx="3238500" cy="28575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1" name="Shape 191"/>
        <p:cNvGrpSpPr/>
        <p:nvPr/>
      </p:nvGrpSpPr>
      <p:grpSpPr>
        <a:xfrm>
          <a:off x="0" y="0"/>
          <a:ext cx="0" cy="0"/>
          <a:chOff x="0" y="0"/>
          <a:chExt cx="0" cy="0"/>
        </a:xfrm>
      </p:grpSpPr>
      <p:sp>
        <p:nvSpPr>
          <p:cNvPr id="192" name="Shape 192"/>
          <p:cNvSpPr txBox="1"/>
          <p:nvPr>
            <p:ph type="title"/>
          </p:nvPr>
        </p:nvSpPr>
        <p:spPr>
          <a:xfrm>
            <a:off x="311700" y="92150"/>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SIERPINSKI TRIANGLE</a:t>
            </a:r>
            <a:endParaRPr/>
          </a:p>
        </p:txBody>
      </p:sp>
      <p:grpSp>
        <p:nvGrpSpPr>
          <p:cNvPr id="193" name="Shape 193"/>
          <p:cNvGrpSpPr/>
          <p:nvPr/>
        </p:nvGrpSpPr>
        <p:grpSpPr>
          <a:xfrm>
            <a:off x="106400" y="808675"/>
            <a:ext cx="2199653" cy="2110750"/>
            <a:chOff x="214725" y="1283525"/>
            <a:chExt cx="2199653" cy="2110750"/>
          </a:xfrm>
        </p:grpSpPr>
        <p:pic>
          <p:nvPicPr>
            <p:cNvPr id="194" name="Shape 194"/>
            <p:cNvPicPr preferRelativeResize="0"/>
            <p:nvPr/>
          </p:nvPicPr>
          <p:blipFill>
            <a:blip r:embed="rId3">
              <a:alphaModFix/>
            </a:blip>
            <a:stretch>
              <a:fillRect/>
            </a:stretch>
          </p:blipFill>
          <p:spPr>
            <a:xfrm>
              <a:off x="214725" y="1283525"/>
              <a:ext cx="2199653" cy="1846050"/>
            </a:xfrm>
            <a:prstGeom prst="rect">
              <a:avLst/>
            </a:prstGeom>
            <a:noFill/>
            <a:ln>
              <a:noFill/>
            </a:ln>
          </p:spPr>
        </p:pic>
        <p:sp>
          <p:nvSpPr>
            <p:cNvPr id="195" name="Shape 195"/>
            <p:cNvSpPr txBox="1"/>
            <p:nvPr/>
          </p:nvSpPr>
          <p:spPr>
            <a:xfrm>
              <a:off x="508450" y="3059475"/>
              <a:ext cx="1612200" cy="334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Iteration: 0</a:t>
              </a:r>
              <a:endParaRPr>
                <a:solidFill>
                  <a:srgbClr val="FFFFFF"/>
                </a:solidFill>
              </a:endParaRPr>
            </a:p>
          </p:txBody>
        </p:sp>
      </p:grpSp>
      <p:grpSp>
        <p:nvGrpSpPr>
          <p:cNvPr id="196" name="Shape 196"/>
          <p:cNvGrpSpPr/>
          <p:nvPr/>
        </p:nvGrpSpPr>
        <p:grpSpPr>
          <a:xfrm>
            <a:off x="2433047" y="840275"/>
            <a:ext cx="2128665" cy="2047550"/>
            <a:chOff x="2621388" y="1283525"/>
            <a:chExt cx="2128665" cy="2047550"/>
          </a:xfrm>
        </p:grpSpPr>
        <p:pic>
          <p:nvPicPr>
            <p:cNvPr id="197" name="Shape 197"/>
            <p:cNvPicPr preferRelativeResize="0"/>
            <p:nvPr/>
          </p:nvPicPr>
          <p:blipFill>
            <a:blip r:embed="rId4">
              <a:alphaModFix/>
            </a:blip>
            <a:stretch>
              <a:fillRect/>
            </a:stretch>
          </p:blipFill>
          <p:spPr>
            <a:xfrm>
              <a:off x="2621388" y="1283525"/>
              <a:ext cx="2128665" cy="1821550"/>
            </a:xfrm>
            <a:prstGeom prst="rect">
              <a:avLst/>
            </a:prstGeom>
            <a:noFill/>
            <a:ln>
              <a:noFill/>
            </a:ln>
          </p:spPr>
        </p:pic>
        <p:sp>
          <p:nvSpPr>
            <p:cNvPr id="198" name="Shape 198"/>
            <p:cNvSpPr txBox="1"/>
            <p:nvPr/>
          </p:nvSpPr>
          <p:spPr>
            <a:xfrm>
              <a:off x="2793975" y="3050575"/>
              <a:ext cx="1783500" cy="2805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Iteration: 1</a:t>
              </a:r>
              <a:endParaRPr>
                <a:solidFill>
                  <a:srgbClr val="FFFFFF"/>
                </a:solidFill>
              </a:endParaRPr>
            </a:p>
          </p:txBody>
        </p:sp>
      </p:grpSp>
      <p:grpSp>
        <p:nvGrpSpPr>
          <p:cNvPr id="199" name="Shape 199"/>
          <p:cNvGrpSpPr/>
          <p:nvPr/>
        </p:nvGrpSpPr>
        <p:grpSpPr>
          <a:xfrm>
            <a:off x="7015351" y="2919413"/>
            <a:ext cx="2128651" cy="2047550"/>
            <a:chOff x="6265476" y="1283525"/>
            <a:chExt cx="2128651" cy="2047550"/>
          </a:xfrm>
        </p:grpSpPr>
        <p:pic>
          <p:nvPicPr>
            <p:cNvPr id="200" name="Shape 200"/>
            <p:cNvPicPr preferRelativeResize="0"/>
            <p:nvPr/>
          </p:nvPicPr>
          <p:blipFill>
            <a:blip r:embed="rId5">
              <a:alphaModFix/>
            </a:blip>
            <a:stretch>
              <a:fillRect/>
            </a:stretch>
          </p:blipFill>
          <p:spPr>
            <a:xfrm>
              <a:off x="6265476" y="1283525"/>
              <a:ext cx="2128651" cy="1812773"/>
            </a:xfrm>
            <a:prstGeom prst="rect">
              <a:avLst/>
            </a:prstGeom>
            <a:noFill/>
            <a:ln>
              <a:noFill/>
            </a:ln>
          </p:spPr>
        </p:pic>
        <p:sp>
          <p:nvSpPr>
            <p:cNvPr id="201" name="Shape 201"/>
            <p:cNvSpPr txBox="1"/>
            <p:nvPr/>
          </p:nvSpPr>
          <p:spPr>
            <a:xfrm>
              <a:off x="6551000" y="3004075"/>
              <a:ext cx="1557600" cy="3270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Iteration: 7</a:t>
              </a:r>
              <a:endParaRPr>
                <a:solidFill>
                  <a:srgbClr val="FFFFFF"/>
                </a:solidFill>
              </a:endParaRPr>
            </a:p>
          </p:txBody>
        </p:sp>
      </p:grpSp>
      <p:sp>
        <p:nvSpPr>
          <p:cNvPr id="202" name="Shape 202"/>
          <p:cNvSpPr txBox="1"/>
          <p:nvPr/>
        </p:nvSpPr>
        <p:spPr>
          <a:xfrm>
            <a:off x="2190163" y="4280275"/>
            <a:ext cx="1185000" cy="3504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 . . .</a:t>
            </a:r>
            <a:r>
              <a:rPr lang="en">
                <a:solidFill>
                  <a:srgbClr val="FFFFFF"/>
                </a:solidFill>
              </a:rPr>
              <a:t> .</a:t>
            </a:r>
            <a:endParaRPr>
              <a:solidFill>
                <a:srgbClr val="FFFFFF"/>
              </a:solidFill>
            </a:endParaRPr>
          </a:p>
        </p:txBody>
      </p:sp>
      <p:pic>
        <p:nvPicPr>
          <p:cNvPr id="203" name="Shape 203"/>
          <p:cNvPicPr preferRelativeResize="0"/>
          <p:nvPr/>
        </p:nvPicPr>
        <p:blipFill>
          <a:blip r:embed="rId6">
            <a:alphaModFix/>
          </a:blip>
          <a:stretch>
            <a:fillRect/>
          </a:stretch>
        </p:blipFill>
        <p:spPr>
          <a:xfrm>
            <a:off x="4688705" y="840275"/>
            <a:ext cx="2199650" cy="1867028"/>
          </a:xfrm>
          <a:prstGeom prst="rect">
            <a:avLst/>
          </a:prstGeom>
          <a:noFill/>
          <a:ln>
            <a:noFill/>
          </a:ln>
        </p:spPr>
      </p:pic>
      <p:pic>
        <p:nvPicPr>
          <p:cNvPr id="204" name="Shape 204"/>
          <p:cNvPicPr preferRelativeResize="0"/>
          <p:nvPr/>
        </p:nvPicPr>
        <p:blipFill>
          <a:blip r:embed="rId7">
            <a:alphaModFix/>
          </a:blip>
          <a:stretch>
            <a:fillRect/>
          </a:stretch>
        </p:blipFill>
        <p:spPr>
          <a:xfrm>
            <a:off x="7015349" y="866225"/>
            <a:ext cx="2128651" cy="1815134"/>
          </a:xfrm>
          <a:prstGeom prst="rect">
            <a:avLst/>
          </a:prstGeom>
          <a:noFill/>
          <a:ln>
            <a:noFill/>
          </a:ln>
        </p:spPr>
      </p:pic>
      <p:pic>
        <p:nvPicPr>
          <p:cNvPr id="205" name="Shape 205"/>
          <p:cNvPicPr preferRelativeResize="0"/>
          <p:nvPr/>
        </p:nvPicPr>
        <p:blipFill>
          <a:blip r:embed="rId8">
            <a:alphaModFix/>
          </a:blip>
          <a:stretch>
            <a:fillRect/>
          </a:stretch>
        </p:blipFill>
        <p:spPr>
          <a:xfrm>
            <a:off x="141900" y="2919425"/>
            <a:ext cx="2128650" cy="1812413"/>
          </a:xfrm>
          <a:prstGeom prst="rect">
            <a:avLst/>
          </a:prstGeom>
          <a:noFill/>
          <a:ln>
            <a:noFill/>
          </a:ln>
        </p:spPr>
      </p:pic>
      <p:pic>
        <p:nvPicPr>
          <p:cNvPr id="206" name="Shape 206"/>
          <p:cNvPicPr preferRelativeResize="0"/>
          <p:nvPr/>
        </p:nvPicPr>
        <p:blipFill>
          <a:blip r:embed="rId9">
            <a:alphaModFix/>
          </a:blip>
          <a:stretch>
            <a:fillRect/>
          </a:stretch>
        </p:blipFill>
        <p:spPr>
          <a:xfrm>
            <a:off x="2489050" y="2909975"/>
            <a:ext cx="2128650" cy="1831317"/>
          </a:xfrm>
          <a:prstGeom prst="rect">
            <a:avLst/>
          </a:prstGeom>
          <a:noFill/>
          <a:ln>
            <a:noFill/>
          </a:ln>
        </p:spPr>
      </p:pic>
      <p:pic>
        <p:nvPicPr>
          <p:cNvPr id="207" name="Shape 207"/>
          <p:cNvPicPr preferRelativeResize="0"/>
          <p:nvPr/>
        </p:nvPicPr>
        <p:blipFill>
          <a:blip r:embed="rId10">
            <a:alphaModFix/>
          </a:blip>
          <a:stretch>
            <a:fillRect/>
          </a:stretch>
        </p:blipFill>
        <p:spPr>
          <a:xfrm>
            <a:off x="4716700" y="2919425"/>
            <a:ext cx="2199649" cy="1874592"/>
          </a:xfrm>
          <a:prstGeom prst="rect">
            <a:avLst/>
          </a:prstGeom>
          <a:noFill/>
          <a:ln>
            <a:noFill/>
          </a:ln>
        </p:spPr>
      </p:pic>
      <p:sp>
        <p:nvSpPr>
          <p:cNvPr id="208" name="Shape 208"/>
          <p:cNvSpPr txBox="1"/>
          <p:nvPr/>
        </p:nvSpPr>
        <p:spPr>
          <a:xfrm>
            <a:off x="4931125" y="2631025"/>
            <a:ext cx="1714800" cy="256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b="1" lang="en">
                <a:solidFill>
                  <a:srgbClr val="FFFFFF"/>
                </a:solidFill>
              </a:rPr>
              <a:t>Iteration: 2</a:t>
            </a:r>
            <a:endParaRPr b="1">
              <a:solidFill>
                <a:srgbClr val="FFFFFF"/>
              </a:solidFill>
            </a:endParaRPr>
          </a:p>
        </p:txBody>
      </p:sp>
      <p:sp>
        <p:nvSpPr>
          <p:cNvPr id="209" name="Shape 209"/>
          <p:cNvSpPr txBox="1"/>
          <p:nvPr/>
        </p:nvSpPr>
        <p:spPr>
          <a:xfrm>
            <a:off x="7269075" y="2631025"/>
            <a:ext cx="1714800" cy="2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Iteration: 3</a:t>
            </a:r>
            <a:endParaRPr b="1">
              <a:solidFill>
                <a:srgbClr val="FFFFFF"/>
              </a:solidFill>
            </a:endParaRPr>
          </a:p>
        </p:txBody>
      </p:sp>
      <p:sp>
        <p:nvSpPr>
          <p:cNvPr id="210" name="Shape 210"/>
          <p:cNvSpPr txBox="1"/>
          <p:nvPr/>
        </p:nvSpPr>
        <p:spPr>
          <a:xfrm>
            <a:off x="348825" y="4763450"/>
            <a:ext cx="1714800" cy="2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Iteration: 4</a:t>
            </a:r>
            <a:endParaRPr b="1">
              <a:solidFill>
                <a:srgbClr val="FFFFFF"/>
              </a:solidFill>
            </a:endParaRPr>
          </a:p>
        </p:txBody>
      </p:sp>
      <p:sp>
        <p:nvSpPr>
          <p:cNvPr id="211" name="Shape 211"/>
          <p:cNvSpPr txBox="1"/>
          <p:nvPr/>
        </p:nvSpPr>
        <p:spPr>
          <a:xfrm>
            <a:off x="2781350" y="4763450"/>
            <a:ext cx="1714800" cy="2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Iteration: 5</a:t>
            </a:r>
            <a:endParaRPr b="1">
              <a:solidFill>
                <a:srgbClr val="FFFFFF"/>
              </a:solidFill>
            </a:endParaRPr>
          </a:p>
          <a:p>
            <a:pPr indent="0" lvl="0" marL="0" rtl="0" algn="l">
              <a:spcBef>
                <a:spcPts val="0"/>
              </a:spcBef>
              <a:spcAft>
                <a:spcPts val="0"/>
              </a:spcAft>
              <a:buNone/>
            </a:pPr>
            <a:r>
              <a:t/>
            </a:r>
            <a:endParaRPr b="1">
              <a:solidFill>
                <a:srgbClr val="FFFFFF"/>
              </a:solidFill>
            </a:endParaRPr>
          </a:p>
        </p:txBody>
      </p:sp>
      <p:sp>
        <p:nvSpPr>
          <p:cNvPr id="212" name="Shape 212"/>
          <p:cNvSpPr txBox="1"/>
          <p:nvPr/>
        </p:nvSpPr>
        <p:spPr>
          <a:xfrm>
            <a:off x="4959125" y="4763450"/>
            <a:ext cx="1714800" cy="256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a:solidFill>
                  <a:srgbClr val="FFFFFF"/>
                </a:solidFill>
              </a:rPr>
              <a:t>Iteration: 6</a:t>
            </a:r>
            <a:endParaRPr b="1">
              <a:solidFill>
                <a:srgbClr val="FFFFFF"/>
              </a:solidFill>
            </a:endParaRPr>
          </a:p>
          <a:p>
            <a:pPr indent="0" lvl="0" marL="0" rtl="0" algn="l">
              <a:spcBef>
                <a:spcPts val="0"/>
              </a:spcBef>
              <a:spcAft>
                <a:spcPts val="0"/>
              </a:spcAft>
              <a:buNone/>
            </a:pPr>
            <a:r>
              <a:t/>
            </a:r>
            <a:endParaRPr b="1">
              <a:solidFill>
                <a:srgbClr val="FFFFFF"/>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Intro:</a:t>
            </a:r>
            <a:endParaRPr/>
          </a:p>
        </p:txBody>
      </p:sp>
      <p:sp>
        <p:nvSpPr>
          <p:cNvPr id="61" name="Shape 61"/>
          <p:cNvSpPr txBox="1"/>
          <p:nvPr>
            <p:ph idx="1" type="body"/>
          </p:nvPr>
        </p:nvSpPr>
        <p:spPr>
          <a:xfrm>
            <a:off x="311700" y="1141750"/>
            <a:ext cx="85206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Fractals are infinite patterns that look similar at all levels of magnification and exist between the normal dimensions.</a:t>
            </a:r>
            <a:endParaRPr/>
          </a:p>
        </p:txBody>
      </p:sp>
      <p:pic>
        <p:nvPicPr>
          <p:cNvPr descr="Image result for fractals" id="62" name="Shape 62"/>
          <p:cNvPicPr preferRelativeResize="0"/>
          <p:nvPr/>
        </p:nvPicPr>
        <p:blipFill>
          <a:blip r:embed="rId3">
            <a:alphaModFix/>
          </a:blip>
          <a:stretch>
            <a:fillRect/>
          </a:stretch>
        </p:blipFill>
        <p:spPr>
          <a:xfrm>
            <a:off x="434575" y="2066776"/>
            <a:ext cx="3811325" cy="2134350"/>
          </a:xfrm>
          <a:prstGeom prst="rect">
            <a:avLst/>
          </a:prstGeom>
          <a:noFill/>
          <a:ln>
            <a:noFill/>
          </a:ln>
        </p:spPr>
      </p:pic>
      <p:pic>
        <p:nvPicPr>
          <p:cNvPr descr="Image result for fractals" id="63" name="Shape 63"/>
          <p:cNvPicPr preferRelativeResize="0"/>
          <p:nvPr/>
        </p:nvPicPr>
        <p:blipFill>
          <a:blip r:embed="rId4">
            <a:alphaModFix/>
          </a:blip>
          <a:stretch>
            <a:fillRect/>
          </a:stretch>
        </p:blipFill>
        <p:spPr>
          <a:xfrm>
            <a:off x="5038300" y="1829100"/>
            <a:ext cx="3356725" cy="2514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6" name="Shape 216"/>
        <p:cNvGrpSpPr/>
        <p:nvPr/>
      </p:nvGrpSpPr>
      <p:grpSpPr>
        <a:xfrm>
          <a:off x="0" y="0"/>
          <a:ext cx="0" cy="0"/>
          <a:chOff x="0" y="0"/>
          <a:chExt cx="0" cy="0"/>
        </a:xfrm>
      </p:grpSpPr>
      <p:sp>
        <p:nvSpPr>
          <p:cNvPr id="217" name="Shape 217"/>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Koch</a:t>
            </a:r>
            <a:endParaRPr/>
          </a:p>
        </p:txBody>
      </p:sp>
      <p:sp>
        <p:nvSpPr>
          <p:cNvPr id="218" name="Shape 218"/>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b="1" lang="en" sz="1600">
                <a:latin typeface="Times New Roman"/>
                <a:ea typeface="Times New Roman"/>
                <a:cs typeface="Times New Roman"/>
                <a:sym typeface="Times New Roman"/>
              </a:rPr>
              <a:t>Koch</a:t>
            </a:r>
            <a:r>
              <a:rPr lang="en" sz="1600">
                <a:latin typeface="Times New Roman"/>
                <a:ea typeface="Times New Roman"/>
                <a:cs typeface="Times New Roman"/>
                <a:sym typeface="Times New Roman"/>
              </a:rPr>
              <a:t> was originally visualized by Helge von Koch. Recursion curve with triangle like formations branching off from one another. The inside of the shapes tend to stay hollow with only the outer layer showing. There is a specific formation pattern for this fractal. In order to create this fractal, an equilateral triangle must become the starting point. Every side of the triangle is split into thirds, and the middle third is replaced with another equilateral triangle. The splitting and replacing becomes recursive. Every equilateral triangle will go through this effect until the recursion loop stops. </a:t>
            </a:r>
            <a:endParaRPr sz="16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2" name="Shape 222"/>
        <p:cNvGrpSpPr/>
        <p:nvPr/>
      </p:nvGrpSpPr>
      <p:grpSpPr>
        <a:xfrm>
          <a:off x="0" y="0"/>
          <a:ext cx="0" cy="0"/>
          <a:chOff x="0" y="0"/>
          <a:chExt cx="0" cy="0"/>
        </a:xfrm>
      </p:grpSpPr>
      <p:sp>
        <p:nvSpPr>
          <p:cNvPr id="223" name="Shape 223"/>
          <p:cNvSpPr txBox="1"/>
          <p:nvPr>
            <p:ph type="title"/>
          </p:nvPr>
        </p:nvSpPr>
        <p:spPr>
          <a:xfrm>
            <a:off x="311700" y="199125"/>
            <a:ext cx="8520600" cy="841800"/>
          </a:xfrm>
          <a:prstGeom prst="rect">
            <a:avLst/>
          </a:prstGeom>
        </p:spPr>
        <p:txBody>
          <a:bodyPr anchorCtr="0" anchor="ctr" bIns="91425" lIns="91425" spcFirstLastPara="1" rIns="91425" wrap="square" tIns="91425">
            <a:noAutofit/>
          </a:bodyPr>
          <a:lstStyle/>
          <a:p>
            <a:pPr indent="0" lvl="0" marL="0" rtl="0">
              <a:spcBef>
                <a:spcPts val="0"/>
              </a:spcBef>
              <a:spcAft>
                <a:spcPts val="0"/>
              </a:spcAft>
              <a:buNone/>
            </a:pPr>
            <a:r>
              <a:rPr lang="en"/>
              <a:t>THE KOCH TRIANGLE</a:t>
            </a:r>
            <a:endParaRPr/>
          </a:p>
        </p:txBody>
      </p:sp>
      <p:pic>
        <p:nvPicPr>
          <p:cNvPr id="224" name="Shape 224"/>
          <p:cNvPicPr preferRelativeResize="0"/>
          <p:nvPr/>
        </p:nvPicPr>
        <p:blipFill>
          <a:blip r:embed="rId3">
            <a:alphaModFix/>
          </a:blip>
          <a:stretch>
            <a:fillRect/>
          </a:stretch>
        </p:blipFill>
        <p:spPr>
          <a:xfrm>
            <a:off x="66725" y="1115450"/>
            <a:ext cx="2184226" cy="1858750"/>
          </a:xfrm>
          <a:prstGeom prst="rect">
            <a:avLst/>
          </a:prstGeom>
          <a:noFill/>
          <a:ln>
            <a:noFill/>
          </a:ln>
        </p:spPr>
      </p:pic>
      <p:pic>
        <p:nvPicPr>
          <p:cNvPr id="225" name="Shape 225"/>
          <p:cNvPicPr preferRelativeResize="0"/>
          <p:nvPr/>
        </p:nvPicPr>
        <p:blipFill>
          <a:blip r:embed="rId4">
            <a:alphaModFix/>
          </a:blip>
          <a:stretch>
            <a:fillRect/>
          </a:stretch>
        </p:blipFill>
        <p:spPr>
          <a:xfrm>
            <a:off x="2336625" y="1111150"/>
            <a:ext cx="2184226" cy="1867350"/>
          </a:xfrm>
          <a:prstGeom prst="rect">
            <a:avLst/>
          </a:prstGeom>
          <a:noFill/>
          <a:ln>
            <a:noFill/>
          </a:ln>
        </p:spPr>
      </p:pic>
      <p:pic>
        <p:nvPicPr>
          <p:cNvPr id="226" name="Shape 226"/>
          <p:cNvPicPr preferRelativeResize="0"/>
          <p:nvPr/>
        </p:nvPicPr>
        <p:blipFill>
          <a:blip r:embed="rId5">
            <a:alphaModFix/>
          </a:blip>
          <a:stretch>
            <a:fillRect/>
          </a:stretch>
        </p:blipFill>
        <p:spPr>
          <a:xfrm>
            <a:off x="4606526" y="1115450"/>
            <a:ext cx="2184226" cy="1898793"/>
          </a:xfrm>
          <a:prstGeom prst="rect">
            <a:avLst/>
          </a:prstGeom>
          <a:noFill/>
          <a:ln>
            <a:noFill/>
          </a:ln>
        </p:spPr>
      </p:pic>
      <p:pic>
        <p:nvPicPr>
          <p:cNvPr id="227" name="Shape 227"/>
          <p:cNvPicPr preferRelativeResize="0"/>
          <p:nvPr/>
        </p:nvPicPr>
        <p:blipFill>
          <a:blip r:embed="rId6">
            <a:alphaModFix/>
          </a:blip>
          <a:stretch>
            <a:fillRect/>
          </a:stretch>
        </p:blipFill>
        <p:spPr>
          <a:xfrm>
            <a:off x="6876425" y="1115450"/>
            <a:ext cx="2225909" cy="1898800"/>
          </a:xfrm>
          <a:prstGeom prst="rect">
            <a:avLst/>
          </a:prstGeom>
          <a:noFill/>
          <a:ln>
            <a:noFill/>
          </a:ln>
        </p:spPr>
      </p:pic>
      <p:pic>
        <p:nvPicPr>
          <p:cNvPr id="228" name="Shape 228"/>
          <p:cNvPicPr preferRelativeResize="0"/>
          <p:nvPr/>
        </p:nvPicPr>
        <p:blipFill>
          <a:blip r:embed="rId7">
            <a:alphaModFix/>
          </a:blip>
          <a:stretch>
            <a:fillRect/>
          </a:stretch>
        </p:blipFill>
        <p:spPr>
          <a:xfrm>
            <a:off x="3707251" y="3133025"/>
            <a:ext cx="2184225" cy="1862141"/>
          </a:xfrm>
          <a:prstGeom prst="rect">
            <a:avLst/>
          </a:prstGeom>
          <a:noFill/>
          <a:ln>
            <a:noFill/>
          </a:ln>
        </p:spPr>
      </p:pic>
      <p:sp>
        <p:nvSpPr>
          <p:cNvPr id="229" name="Shape 229"/>
          <p:cNvSpPr txBox="1"/>
          <p:nvPr/>
        </p:nvSpPr>
        <p:spPr>
          <a:xfrm>
            <a:off x="599725" y="2974200"/>
            <a:ext cx="1183800" cy="334800"/>
          </a:xfrm>
          <a:prstGeom prst="rect">
            <a:avLst/>
          </a:prstGeom>
          <a:noFill/>
          <a:ln>
            <a:noFill/>
          </a:ln>
        </p:spPr>
        <p:txBody>
          <a:bodyPr anchorCtr="0" anchor="t" bIns="91425" lIns="91425" spcFirstLastPara="1" rIns="91425" wrap="square" tIns="91425">
            <a:noAutofit/>
          </a:bodyPr>
          <a:lstStyle/>
          <a:p>
            <a:pPr indent="0" lvl="0" marL="0" algn="ctr">
              <a:spcBef>
                <a:spcPts val="0"/>
              </a:spcBef>
              <a:spcAft>
                <a:spcPts val="0"/>
              </a:spcAft>
              <a:buNone/>
            </a:pPr>
            <a:r>
              <a:rPr lang="en">
                <a:solidFill>
                  <a:srgbClr val="FFFFFF"/>
                </a:solidFill>
              </a:rPr>
              <a:t>Iteration: 0</a:t>
            </a:r>
            <a:endParaRPr>
              <a:solidFill>
                <a:srgbClr val="FFFFFF"/>
              </a:solidFill>
            </a:endParaRPr>
          </a:p>
        </p:txBody>
      </p:sp>
      <p:sp>
        <p:nvSpPr>
          <p:cNvPr id="230" name="Shape 230"/>
          <p:cNvSpPr txBox="1"/>
          <p:nvPr/>
        </p:nvSpPr>
        <p:spPr>
          <a:xfrm>
            <a:off x="2418925" y="3048725"/>
            <a:ext cx="1183800" cy="33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Iteration: 1</a:t>
            </a:r>
            <a:endParaRPr>
              <a:solidFill>
                <a:srgbClr val="FFFFFF"/>
              </a:solidFill>
            </a:endParaRPr>
          </a:p>
          <a:p>
            <a:pPr indent="0" lvl="0" marL="0" rtl="0" algn="ctr">
              <a:spcBef>
                <a:spcPts val="0"/>
              </a:spcBef>
              <a:spcAft>
                <a:spcPts val="0"/>
              </a:spcAft>
              <a:buNone/>
            </a:pPr>
            <a:r>
              <a:t/>
            </a:r>
            <a:endParaRPr>
              <a:solidFill>
                <a:srgbClr val="FFFFFF"/>
              </a:solidFill>
            </a:endParaRPr>
          </a:p>
        </p:txBody>
      </p:sp>
      <p:sp>
        <p:nvSpPr>
          <p:cNvPr id="231" name="Shape 231"/>
          <p:cNvSpPr txBox="1"/>
          <p:nvPr/>
        </p:nvSpPr>
        <p:spPr>
          <a:xfrm>
            <a:off x="5996000" y="3133025"/>
            <a:ext cx="1183800" cy="33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Iteration: 2</a:t>
            </a:r>
            <a:endParaRPr>
              <a:solidFill>
                <a:srgbClr val="FFFFFF"/>
              </a:solidFill>
            </a:endParaRPr>
          </a:p>
          <a:p>
            <a:pPr indent="0" lvl="0" marL="0" rtl="0" algn="ctr">
              <a:spcBef>
                <a:spcPts val="0"/>
              </a:spcBef>
              <a:spcAft>
                <a:spcPts val="0"/>
              </a:spcAft>
              <a:buNone/>
            </a:pPr>
            <a:r>
              <a:t/>
            </a:r>
            <a:endParaRPr>
              <a:solidFill>
                <a:srgbClr val="FFFFFF"/>
              </a:solidFill>
            </a:endParaRPr>
          </a:p>
        </p:txBody>
      </p:sp>
      <p:sp>
        <p:nvSpPr>
          <p:cNvPr id="232" name="Shape 232"/>
          <p:cNvSpPr txBox="1"/>
          <p:nvPr/>
        </p:nvSpPr>
        <p:spPr>
          <a:xfrm>
            <a:off x="7615050" y="3133025"/>
            <a:ext cx="1183800" cy="33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Iteration: 3</a:t>
            </a:r>
            <a:endParaRPr>
              <a:solidFill>
                <a:srgbClr val="FFFFFF"/>
              </a:solidFill>
            </a:endParaRPr>
          </a:p>
          <a:p>
            <a:pPr indent="0" lvl="0" marL="0" rtl="0" algn="ctr">
              <a:spcBef>
                <a:spcPts val="0"/>
              </a:spcBef>
              <a:spcAft>
                <a:spcPts val="0"/>
              </a:spcAft>
              <a:buNone/>
            </a:pPr>
            <a:r>
              <a:t/>
            </a:r>
            <a:endParaRPr>
              <a:solidFill>
                <a:srgbClr val="FFFFFF"/>
              </a:solidFill>
            </a:endParaRPr>
          </a:p>
        </p:txBody>
      </p:sp>
      <p:sp>
        <p:nvSpPr>
          <p:cNvPr id="233" name="Shape 233"/>
          <p:cNvSpPr txBox="1"/>
          <p:nvPr/>
        </p:nvSpPr>
        <p:spPr>
          <a:xfrm>
            <a:off x="2418925" y="4660375"/>
            <a:ext cx="1183800" cy="3348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
                <a:solidFill>
                  <a:srgbClr val="FFFFFF"/>
                </a:solidFill>
              </a:rPr>
              <a:t>Iteration: 4</a:t>
            </a:r>
            <a:endParaRPr>
              <a:solidFill>
                <a:srgbClr val="FFFFFF"/>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7" name="Shape 237"/>
        <p:cNvGrpSpPr/>
        <p:nvPr/>
      </p:nvGrpSpPr>
      <p:grpSpPr>
        <a:xfrm>
          <a:off x="0" y="0"/>
          <a:ext cx="0" cy="0"/>
          <a:chOff x="0" y="0"/>
          <a:chExt cx="0" cy="0"/>
        </a:xfrm>
      </p:grpSpPr>
      <p:pic>
        <p:nvPicPr>
          <p:cNvPr descr="KochFrillFlake3" id="238" name="Shape 238"/>
          <p:cNvPicPr preferRelativeResize="0"/>
          <p:nvPr/>
        </p:nvPicPr>
        <p:blipFill>
          <a:blip r:embed="rId3">
            <a:alphaModFix/>
          </a:blip>
          <a:stretch>
            <a:fillRect/>
          </a:stretch>
        </p:blipFill>
        <p:spPr>
          <a:xfrm>
            <a:off x="33000" y="88700"/>
            <a:ext cx="4330250" cy="4829275"/>
          </a:xfrm>
          <a:prstGeom prst="rect">
            <a:avLst/>
          </a:prstGeom>
          <a:noFill/>
          <a:ln>
            <a:noFill/>
          </a:ln>
        </p:spPr>
      </p:pic>
      <p:sp>
        <p:nvSpPr>
          <p:cNvPr id="239" name="Shape 23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p>
            <a:pPr indent="0" lvl="0" marL="0" rtl="0">
              <a:lnSpc>
                <a:spcPct val="150000"/>
              </a:lnSpc>
              <a:spcBef>
                <a:spcPts val="0"/>
              </a:spcBef>
              <a:spcAft>
                <a:spcPts val="0"/>
              </a:spcAft>
              <a:buNone/>
            </a:pPr>
            <a:r>
              <a:rPr lang="en" sz="1600">
                <a:solidFill>
                  <a:schemeClr val="lt2"/>
                </a:solidFill>
                <a:latin typeface="Times New Roman"/>
                <a:ea typeface="Times New Roman"/>
                <a:cs typeface="Times New Roman"/>
                <a:sym typeface="Times New Roman"/>
              </a:rPr>
              <a:t>The example specifically involves the shape of a snowflake koch found on the website: </a:t>
            </a:r>
            <a:r>
              <a:rPr lang="en" sz="1600" u="sng">
                <a:solidFill>
                  <a:schemeClr val="lt2"/>
                </a:solidFill>
                <a:latin typeface="Times New Roman"/>
                <a:ea typeface="Times New Roman"/>
                <a:cs typeface="Times New Roman"/>
                <a:sym typeface="Times New Roman"/>
                <a:hlinkClick r:id="rId4"/>
              </a:rPr>
              <a:t>http://mathworld.wolfram.com/KochSnowflake.html</a:t>
            </a:r>
            <a:r>
              <a:rPr lang="en" sz="1600">
                <a:solidFill>
                  <a:schemeClr val="lt2"/>
                </a:solidFill>
                <a:latin typeface="Times New Roman"/>
                <a:ea typeface="Times New Roman"/>
                <a:cs typeface="Times New Roman"/>
                <a:sym typeface="Times New Roman"/>
              </a:rPr>
              <a:t>. The snowflake pattern involves using triangles in a different pattern described above but the same recursive method and use of triangles.</a:t>
            </a:r>
            <a:endParaRPr sz="1600">
              <a:solidFill>
                <a:schemeClr val="lt2"/>
              </a:solidFill>
            </a:endParaRPr>
          </a:p>
          <a:p>
            <a:pPr indent="0" lvl="0" marL="0">
              <a:spcBef>
                <a:spcPts val="0"/>
              </a:spcBef>
              <a:spcAft>
                <a:spcPts val="1600"/>
              </a:spcAft>
              <a:buNone/>
            </a:pPr>
            <a:r>
              <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3" name="Shape 243"/>
        <p:cNvGrpSpPr/>
        <p:nvPr/>
      </p:nvGrpSpPr>
      <p:grpSpPr>
        <a:xfrm>
          <a:off x="0" y="0"/>
          <a:ext cx="0" cy="0"/>
          <a:chOff x="0" y="0"/>
          <a:chExt cx="0" cy="0"/>
        </a:xfrm>
      </p:grpSpPr>
      <p:sp>
        <p:nvSpPr>
          <p:cNvPr id="244" name="Shape 24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Galaxies</a:t>
            </a:r>
            <a:endParaRPr/>
          </a:p>
        </p:txBody>
      </p:sp>
      <p:sp>
        <p:nvSpPr>
          <p:cNvPr id="245" name="Shape 245"/>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b="1" lang="en">
                <a:latin typeface="Times New Roman"/>
                <a:ea typeface="Times New Roman"/>
                <a:cs typeface="Times New Roman"/>
                <a:sym typeface="Times New Roman"/>
              </a:rPr>
              <a:t>Galaxies</a:t>
            </a:r>
            <a:r>
              <a:rPr lang="en">
                <a:latin typeface="Times New Roman"/>
                <a:ea typeface="Times New Roman"/>
                <a:cs typeface="Times New Roman"/>
                <a:sym typeface="Times New Roman"/>
              </a:rPr>
              <a:t> are widely speculated to be a fractal like pattern. There is no factual evidence that proves this theory, but observations and education hypothesis create very convincing arguments supporting this theory. The clusters within the sky from stars, meteorites, and the mysteries of space bring a fractal like formation to the galaxy. Our specific galaxy has the sun and planets revolving around it. There are galaxies similar to our galaxy out there in the universe. The similarities in the galaxies is evidence of the fractal patterns. </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9" name="Shape 249"/>
        <p:cNvGrpSpPr/>
        <p:nvPr/>
      </p:nvGrpSpPr>
      <p:grpSpPr>
        <a:xfrm>
          <a:off x="0" y="0"/>
          <a:ext cx="0" cy="0"/>
          <a:chOff x="0" y="0"/>
          <a:chExt cx="0" cy="0"/>
        </a:xfrm>
      </p:grpSpPr>
      <p:sp>
        <p:nvSpPr>
          <p:cNvPr id="250" name="Shape 25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rtl="0">
              <a:lnSpc>
                <a:spcPct val="150000"/>
              </a:lnSpc>
              <a:spcBef>
                <a:spcPts val="0"/>
              </a:spcBef>
              <a:spcAft>
                <a:spcPts val="0"/>
              </a:spcAft>
              <a:buNone/>
            </a:pPr>
            <a:r>
              <a:rPr lang="en" sz="1400">
                <a:solidFill>
                  <a:schemeClr val="lt2"/>
                </a:solidFill>
                <a:latin typeface="Times New Roman"/>
                <a:ea typeface="Times New Roman"/>
                <a:cs typeface="Times New Roman"/>
                <a:sym typeface="Times New Roman"/>
              </a:rPr>
              <a:t>https://www.newscientist.com/article/dn14200-galaxy-map-hints-at-fractal-universe/</a:t>
            </a:r>
            <a:endParaRPr sz="1400">
              <a:solidFill>
                <a:schemeClr val="lt2"/>
              </a:solidFill>
            </a:endParaRPr>
          </a:p>
        </p:txBody>
      </p:sp>
      <p:pic>
        <p:nvPicPr>
          <p:cNvPr descr="Galaxy map hints at fractal universe" id="251" name="Shape 251" title="Galaxy map hints at fractal universe"/>
          <p:cNvPicPr preferRelativeResize="0"/>
          <p:nvPr/>
        </p:nvPicPr>
        <p:blipFill>
          <a:blip r:embed="rId3">
            <a:alphaModFix/>
          </a:blip>
          <a:stretch>
            <a:fillRect/>
          </a:stretch>
        </p:blipFill>
        <p:spPr>
          <a:xfrm>
            <a:off x="1728900" y="1017725"/>
            <a:ext cx="5341425" cy="3995375"/>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5" name="Shape 255"/>
        <p:cNvGrpSpPr/>
        <p:nvPr/>
      </p:nvGrpSpPr>
      <p:grpSpPr>
        <a:xfrm>
          <a:off x="0" y="0"/>
          <a:ext cx="0" cy="0"/>
          <a:chOff x="0" y="0"/>
          <a:chExt cx="0" cy="0"/>
        </a:xfrm>
      </p:grpSpPr>
      <p:sp>
        <p:nvSpPr>
          <p:cNvPr id="256" name="Shape 25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Fractals in Nature</a:t>
            </a:r>
            <a:endParaRPr/>
          </a:p>
        </p:txBody>
      </p:sp>
      <p:sp>
        <p:nvSpPr>
          <p:cNvPr id="257" name="Shape 257"/>
          <p:cNvSpPr txBox="1"/>
          <p:nvPr>
            <p:ph idx="1" type="body"/>
          </p:nvPr>
        </p:nvSpPr>
        <p:spPr>
          <a:xfrm>
            <a:off x="311700" y="1152475"/>
            <a:ext cx="3420000" cy="34164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Many geographic features are the result of fractal patterns—mountains, coastlines, rivers, canyons, etc.</a:t>
            </a:r>
            <a:endParaRPr/>
          </a:p>
          <a:p>
            <a:pPr indent="0" lvl="0" marL="0">
              <a:spcBef>
                <a:spcPts val="1600"/>
              </a:spcBef>
              <a:spcAft>
                <a:spcPts val="1600"/>
              </a:spcAft>
              <a:buNone/>
            </a:pPr>
            <a:r>
              <a:rPr lang="en"/>
              <a:t>To the right is an aerial view of the Himalayas. The movement of the tectonic plates forms the mountains with fractal trends.</a:t>
            </a:r>
            <a:endParaRPr/>
          </a:p>
        </p:txBody>
      </p:sp>
      <p:pic>
        <p:nvPicPr>
          <p:cNvPr descr="Mountains" id="258" name="Shape 258" title="Mountains"/>
          <p:cNvPicPr preferRelativeResize="0"/>
          <p:nvPr/>
        </p:nvPicPr>
        <p:blipFill>
          <a:blip r:embed="rId3">
            <a:alphaModFix/>
          </a:blip>
          <a:stretch>
            <a:fillRect/>
          </a:stretch>
        </p:blipFill>
        <p:spPr>
          <a:xfrm>
            <a:off x="3884150" y="993013"/>
            <a:ext cx="5156725" cy="3735325"/>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Fractals in Nature</a:t>
            </a:r>
            <a:endParaRPr/>
          </a:p>
        </p:txBody>
      </p:sp>
      <p:sp>
        <p:nvSpPr>
          <p:cNvPr id="264" name="Shape 264"/>
          <p:cNvSpPr txBox="1"/>
          <p:nvPr>
            <p:ph idx="1" type="body"/>
          </p:nvPr>
        </p:nvSpPr>
        <p:spPr>
          <a:xfrm>
            <a:off x="311700" y="1300575"/>
            <a:ext cx="38052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Romanesco, the cousin of broccoli, is a great example of fractal patterns in nature. It is a natural representation of the Fibonacci or golden spiral, a logarithmic spiral where every quarter turn is farther from the origin by a factor of phi, the golden ratio  </a:t>
            </a:r>
            <a:endParaRPr/>
          </a:p>
        </p:txBody>
      </p:sp>
      <p:pic>
        <p:nvPicPr>
          <p:cNvPr descr="Image result for romanescu" id="265" name="Shape 265"/>
          <p:cNvPicPr preferRelativeResize="0"/>
          <p:nvPr/>
        </p:nvPicPr>
        <p:blipFill>
          <a:blip r:embed="rId3">
            <a:alphaModFix/>
          </a:blip>
          <a:stretch>
            <a:fillRect/>
          </a:stretch>
        </p:blipFill>
        <p:spPr>
          <a:xfrm>
            <a:off x="4116900" y="1456425"/>
            <a:ext cx="4722299" cy="2656293"/>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Shape 270"/>
          <p:cNvSpPr txBox="1"/>
          <p:nvPr>
            <p:ph type="title"/>
          </p:nvPr>
        </p:nvSpPr>
        <p:spPr>
          <a:xfrm>
            <a:off x="311700" y="2150850"/>
            <a:ext cx="8520600" cy="841800"/>
          </a:xfrm>
          <a:prstGeom prst="rect">
            <a:avLst/>
          </a:prstGeom>
        </p:spPr>
        <p:txBody>
          <a:bodyPr anchorCtr="0" anchor="ctr" bIns="91425" lIns="91425" spcFirstLastPara="1" rIns="91425" wrap="square" tIns="91425">
            <a:noAutofit/>
          </a:bodyPr>
          <a:lstStyle/>
          <a:p>
            <a:pPr indent="0" lvl="0" marL="0">
              <a:spcBef>
                <a:spcPts val="0"/>
              </a:spcBef>
              <a:spcAft>
                <a:spcPts val="0"/>
              </a:spcAft>
              <a:buNone/>
            </a:pPr>
            <a:r>
              <a:rPr lang="en"/>
              <a:t>SHOW THE TREE</a:t>
            </a:r>
            <a:endParaRPr/>
          </a:p>
          <a:p>
            <a:pPr indent="0" lvl="0" marL="0" rtl="0">
              <a:spcBef>
                <a:spcPts val="0"/>
              </a:spcBef>
              <a:spcAft>
                <a:spcPts val="0"/>
              </a:spcAft>
              <a:buNone/>
            </a:pPr>
            <a:r>
              <a:rPr lang="en"/>
              <a:t> CODING DEMO</a:t>
            </a:r>
            <a:endParaRPr/>
          </a:p>
        </p:txBody>
      </p:sp>
      <p:pic>
        <p:nvPicPr>
          <p:cNvPr id="271" name="Shape 271"/>
          <p:cNvPicPr preferRelativeResize="0"/>
          <p:nvPr/>
        </p:nvPicPr>
        <p:blipFill>
          <a:blip r:embed="rId3">
            <a:alphaModFix/>
          </a:blip>
          <a:stretch>
            <a:fillRect/>
          </a:stretch>
        </p:blipFill>
        <p:spPr>
          <a:xfrm>
            <a:off x="2429850" y="0"/>
            <a:ext cx="4202699" cy="5143501"/>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5" name="Shape 275"/>
        <p:cNvGrpSpPr/>
        <p:nvPr/>
      </p:nvGrpSpPr>
      <p:grpSpPr>
        <a:xfrm>
          <a:off x="0" y="0"/>
          <a:ext cx="0" cy="0"/>
          <a:chOff x="0" y="0"/>
          <a:chExt cx="0" cy="0"/>
        </a:xfrm>
      </p:grpSpPr>
      <p:sp>
        <p:nvSpPr>
          <p:cNvPr id="276" name="Shape 276"/>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Fractals in Nature</a:t>
            </a:r>
            <a:endParaRPr/>
          </a:p>
        </p:txBody>
      </p:sp>
      <p:sp>
        <p:nvSpPr>
          <p:cNvPr id="277" name="Shape 277"/>
          <p:cNvSpPr txBox="1"/>
          <p:nvPr>
            <p:ph idx="1" type="body"/>
          </p:nvPr>
        </p:nvSpPr>
        <p:spPr>
          <a:xfrm>
            <a:off x="4610400" y="2416750"/>
            <a:ext cx="4111800" cy="22311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weather puts on fantastic displays of fractals in cloud, lightning, hurricanes, and more.</a:t>
            </a:r>
            <a:endParaRPr/>
          </a:p>
        </p:txBody>
      </p:sp>
      <p:pic>
        <p:nvPicPr>
          <p:cNvPr id="278" name="Shape 278" title="fractal_3b"/>
          <p:cNvPicPr preferRelativeResize="0"/>
          <p:nvPr/>
        </p:nvPicPr>
        <p:blipFill>
          <a:blip r:embed="rId3">
            <a:alphaModFix/>
          </a:blip>
          <a:stretch>
            <a:fillRect/>
          </a:stretch>
        </p:blipFill>
        <p:spPr>
          <a:xfrm>
            <a:off x="3906275" y="182025"/>
            <a:ext cx="4926024" cy="1926200"/>
          </a:xfrm>
          <a:prstGeom prst="rect">
            <a:avLst/>
          </a:prstGeom>
          <a:noFill/>
          <a:ln>
            <a:noFill/>
          </a:ln>
        </p:spPr>
      </p:pic>
      <p:pic>
        <p:nvPicPr>
          <p:cNvPr id="279" name="Shape 279" title="fractal_8b"/>
          <p:cNvPicPr preferRelativeResize="0"/>
          <p:nvPr/>
        </p:nvPicPr>
        <p:blipFill>
          <a:blip r:embed="rId4">
            <a:alphaModFix/>
          </a:blip>
          <a:stretch>
            <a:fillRect/>
          </a:stretch>
        </p:blipFill>
        <p:spPr>
          <a:xfrm>
            <a:off x="311700" y="2189700"/>
            <a:ext cx="4025875" cy="284520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3" name="Shape 283"/>
        <p:cNvGrpSpPr/>
        <p:nvPr/>
      </p:nvGrpSpPr>
      <p:grpSpPr>
        <a:xfrm>
          <a:off x="0" y="0"/>
          <a:ext cx="0" cy="0"/>
          <a:chOff x="0" y="0"/>
          <a:chExt cx="0" cy="0"/>
        </a:xfrm>
      </p:grpSpPr>
      <p:sp>
        <p:nvSpPr>
          <p:cNvPr id="284" name="Shape 284"/>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Fractals in Nature</a:t>
            </a:r>
            <a:endParaRPr/>
          </a:p>
        </p:txBody>
      </p:sp>
      <p:sp>
        <p:nvSpPr>
          <p:cNvPr id="285" name="Shape 285"/>
          <p:cNvSpPr txBox="1"/>
          <p:nvPr>
            <p:ph idx="1" type="body"/>
          </p:nvPr>
        </p:nvSpPr>
        <p:spPr>
          <a:xfrm>
            <a:off x="311700" y="1152475"/>
            <a:ext cx="4496100" cy="3416400"/>
          </a:xfrm>
          <a:prstGeom prst="rect">
            <a:avLst/>
          </a:prstGeom>
        </p:spPr>
        <p:txBody>
          <a:bodyPr anchorCtr="0" anchor="t" bIns="91425" lIns="91425" spcFirstLastPara="1" rIns="91425" wrap="square" tIns="91425">
            <a:noAutofit/>
          </a:bodyPr>
          <a:lstStyle/>
          <a:p>
            <a:pPr indent="0" lvl="0" marL="0">
              <a:spcBef>
                <a:spcPts val="0"/>
              </a:spcBef>
              <a:spcAft>
                <a:spcPts val="1600"/>
              </a:spcAft>
              <a:buNone/>
            </a:pPr>
            <a:r>
              <a:rPr lang="en"/>
              <a:t>The study of fractals opened up a whole new world in regard to the study of the human body. Fractals are everywhere inside of us. Kidneys, blood vessels, </a:t>
            </a:r>
            <a:endParaRPr/>
          </a:p>
        </p:txBody>
      </p:sp>
      <p:pic>
        <p:nvPicPr>
          <p:cNvPr descr="Image result for human lung fractal diagram" id="286" name="Shape 286"/>
          <p:cNvPicPr preferRelativeResize="0"/>
          <p:nvPr/>
        </p:nvPicPr>
        <p:blipFill>
          <a:blip r:embed="rId3">
            <a:alphaModFix/>
          </a:blip>
          <a:stretch>
            <a:fillRect/>
          </a:stretch>
        </p:blipFill>
        <p:spPr>
          <a:xfrm>
            <a:off x="4901000" y="445025"/>
            <a:ext cx="3990975" cy="3990975"/>
          </a:xfrm>
          <a:prstGeom prst="rect">
            <a:avLst/>
          </a:prstGeom>
          <a:noFill/>
          <a:ln>
            <a:noFill/>
          </a:ln>
        </p:spPr>
      </p:pic>
      <p:pic>
        <p:nvPicPr>
          <p:cNvPr descr="Image result for blood vessels fractal" id="287" name="Shape 287"/>
          <p:cNvPicPr preferRelativeResize="0"/>
          <p:nvPr/>
        </p:nvPicPr>
        <p:blipFill>
          <a:blip r:embed="rId4">
            <a:alphaModFix/>
          </a:blip>
          <a:stretch>
            <a:fillRect/>
          </a:stretch>
        </p:blipFill>
        <p:spPr>
          <a:xfrm>
            <a:off x="1765900" y="2545825"/>
            <a:ext cx="2886075" cy="2324100"/>
          </a:xfrm>
          <a:prstGeom prst="rect">
            <a:avLst/>
          </a:prstGeom>
          <a:noFill/>
          <a:ln>
            <a:noFill/>
          </a:ln>
        </p:spPr>
      </p:pic>
      <p:sp>
        <p:nvSpPr>
          <p:cNvPr id="288" name="Shape 288"/>
          <p:cNvSpPr txBox="1"/>
          <p:nvPr/>
        </p:nvSpPr>
        <p:spPr>
          <a:xfrm>
            <a:off x="311700" y="2436525"/>
            <a:ext cx="1396200" cy="23241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800">
                <a:solidFill>
                  <a:schemeClr val="lt2"/>
                </a:solidFill>
              </a:rPr>
              <a:t>lungs, even our brain exhibit fractal formations.</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7" name="Shape 67"/>
        <p:cNvGrpSpPr/>
        <p:nvPr/>
      </p:nvGrpSpPr>
      <p:grpSpPr>
        <a:xfrm>
          <a:off x="0" y="0"/>
          <a:ext cx="0" cy="0"/>
          <a:chOff x="0" y="0"/>
          <a:chExt cx="0" cy="0"/>
        </a:xfrm>
      </p:grpSpPr>
      <p:sp>
        <p:nvSpPr>
          <p:cNvPr id="68" name="Shape 68"/>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Topics:</a:t>
            </a:r>
            <a:endParaRPr/>
          </a:p>
        </p:txBody>
      </p:sp>
      <p:sp>
        <p:nvSpPr>
          <p:cNvPr id="69" name="Shape 69"/>
          <p:cNvSpPr txBox="1"/>
          <p:nvPr>
            <p:ph idx="1" type="body"/>
          </p:nvPr>
        </p:nvSpPr>
        <p:spPr>
          <a:xfrm>
            <a:off x="311700" y="1360400"/>
            <a:ext cx="4634400" cy="3416400"/>
          </a:xfrm>
          <a:prstGeom prst="rect">
            <a:avLst/>
          </a:prstGeom>
        </p:spPr>
        <p:txBody>
          <a:bodyPr anchorCtr="0" anchor="t" bIns="91425" lIns="91425" spcFirstLastPara="1" rIns="91425" wrap="square" tIns="91425">
            <a:noAutofit/>
          </a:bodyPr>
          <a:lstStyle/>
          <a:p>
            <a:pPr indent="-342900" lvl="0" marL="457200" rtl="0">
              <a:lnSpc>
                <a:spcPct val="150000"/>
              </a:lnSpc>
              <a:spcBef>
                <a:spcPts val="0"/>
              </a:spcBef>
              <a:spcAft>
                <a:spcPts val="0"/>
              </a:spcAft>
              <a:buSzPts val="1800"/>
              <a:buChar char="●"/>
            </a:pPr>
            <a:r>
              <a:rPr lang="en"/>
              <a:t>A Brief History</a:t>
            </a:r>
            <a:endParaRPr/>
          </a:p>
          <a:p>
            <a:pPr indent="-342900" lvl="0" marL="457200" rtl="0">
              <a:lnSpc>
                <a:spcPct val="150000"/>
              </a:lnSpc>
              <a:spcBef>
                <a:spcPts val="0"/>
              </a:spcBef>
              <a:spcAft>
                <a:spcPts val="0"/>
              </a:spcAft>
              <a:buSzPts val="1800"/>
              <a:buChar char="●"/>
            </a:pPr>
            <a:r>
              <a:rPr lang="en"/>
              <a:t>How Fractals Work with Linear Algebra</a:t>
            </a:r>
            <a:endParaRPr/>
          </a:p>
          <a:p>
            <a:pPr indent="-342900" lvl="0" marL="457200" rtl="0">
              <a:lnSpc>
                <a:spcPct val="150000"/>
              </a:lnSpc>
              <a:spcBef>
                <a:spcPts val="0"/>
              </a:spcBef>
              <a:spcAft>
                <a:spcPts val="0"/>
              </a:spcAft>
              <a:buSzPts val="1800"/>
              <a:buChar char="●"/>
            </a:pPr>
            <a:r>
              <a:rPr lang="en"/>
              <a:t>Types of Fractal Sets</a:t>
            </a:r>
            <a:endParaRPr/>
          </a:p>
          <a:p>
            <a:pPr indent="-342900" lvl="0" marL="457200" rtl="0">
              <a:lnSpc>
                <a:spcPct val="150000"/>
              </a:lnSpc>
              <a:spcBef>
                <a:spcPts val="0"/>
              </a:spcBef>
              <a:spcAft>
                <a:spcPts val="0"/>
              </a:spcAft>
              <a:buSzPts val="1800"/>
              <a:buChar char="●"/>
            </a:pPr>
            <a:r>
              <a:rPr lang="en"/>
              <a:t>Fractals in Nature</a:t>
            </a:r>
            <a:endParaRPr/>
          </a:p>
        </p:txBody>
      </p:sp>
      <p:pic>
        <p:nvPicPr>
          <p:cNvPr descr="Image result for romanesco" id="70" name="Shape 70"/>
          <p:cNvPicPr preferRelativeResize="0"/>
          <p:nvPr/>
        </p:nvPicPr>
        <p:blipFill>
          <a:blip r:embed="rId3">
            <a:alphaModFix/>
          </a:blip>
          <a:stretch>
            <a:fillRect/>
          </a:stretch>
        </p:blipFill>
        <p:spPr>
          <a:xfrm>
            <a:off x="5034875" y="1360400"/>
            <a:ext cx="3484600" cy="34846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4" name="Shape 74"/>
        <p:cNvGrpSpPr/>
        <p:nvPr/>
      </p:nvGrpSpPr>
      <p:grpSpPr>
        <a:xfrm>
          <a:off x="0" y="0"/>
          <a:ext cx="0" cy="0"/>
          <a:chOff x="0" y="0"/>
          <a:chExt cx="0" cy="0"/>
        </a:xfrm>
      </p:grpSpPr>
      <p:sp>
        <p:nvSpPr>
          <p:cNvPr id="75" name="Shape 75"/>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Relationship of Fractals and Linear Algebra</a:t>
            </a:r>
            <a:endParaRPr/>
          </a:p>
        </p:txBody>
      </p:sp>
      <p:sp>
        <p:nvSpPr>
          <p:cNvPr id="76" name="Shape 76"/>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Fractals can be created by using affine transformations </a:t>
            </a:r>
            <a:endParaRPr/>
          </a:p>
          <a:p>
            <a:pPr indent="-342900" lvl="0" marL="457200" rtl="0">
              <a:spcBef>
                <a:spcPts val="0"/>
              </a:spcBef>
              <a:spcAft>
                <a:spcPts val="0"/>
              </a:spcAft>
              <a:buSzPts val="1800"/>
              <a:buChar char="●"/>
            </a:pPr>
            <a:r>
              <a:rPr lang="en"/>
              <a:t>An affine transformation is comprised of a linear mapping/transformation and a translation</a:t>
            </a:r>
            <a:endParaRPr/>
          </a:p>
          <a:p>
            <a:pPr indent="-342900" lvl="0" marL="457200" rtl="0">
              <a:spcBef>
                <a:spcPts val="0"/>
              </a:spcBef>
              <a:spcAft>
                <a:spcPts val="0"/>
              </a:spcAft>
              <a:buSzPts val="1800"/>
              <a:buChar char="●"/>
            </a:pPr>
            <a:r>
              <a:rPr lang="en"/>
              <a:t>Affine transformations</a:t>
            </a:r>
            <a:endParaRPr/>
          </a:p>
          <a:p>
            <a:pPr indent="-317500" lvl="1" marL="914400" rtl="0">
              <a:spcBef>
                <a:spcPts val="0"/>
              </a:spcBef>
              <a:spcAft>
                <a:spcPts val="0"/>
              </a:spcAft>
              <a:buSzPts val="1400"/>
              <a:buChar char="○"/>
            </a:pPr>
            <a:r>
              <a:rPr lang="en"/>
              <a:t>Are a function between affine spaces which preserves points, straight lines, and planes</a:t>
            </a:r>
            <a:endParaRPr/>
          </a:p>
          <a:p>
            <a:pPr indent="-317500" lvl="1" marL="914400" rtl="0">
              <a:spcBef>
                <a:spcPts val="0"/>
              </a:spcBef>
              <a:spcAft>
                <a:spcPts val="0"/>
              </a:spcAft>
              <a:buSzPts val="1400"/>
              <a:buChar char="○"/>
            </a:pPr>
            <a:r>
              <a:rPr lang="en"/>
              <a:t>Allow parallel lines to remain parallel</a:t>
            </a:r>
            <a:endParaRPr/>
          </a:p>
          <a:p>
            <a:pPr indent="-317500" lvl="1" marL="914400" rtl="0">
              <a:spcBef>
                <a:spcPts val="0"/>
              </a:spcBef>
              <a:spcAft>
                <a:spcPts val="0"/>
              </a:spcAft>
              <a:buSzPts val="1400"/>
              <a:buChar char="○"/>
            </a:pPr>
            <a:r>
              <a:rPr lang="en"/>
              <a:t>Do not need to map origin to origin</a:t>
            </a:r>
            <a:endParaRPr/>
          </a:p>
          <a:p>
            <a:pPr indent="-317500" lvl="1" marL="914400" rtl="0">
              <a:spcBef>
                <a:spcPts val="0"/>
              </a:spcBef>
              <a:spcAft>
                <a:spcPts val="0"/>
              </a:spcAft>
              <a:buSzPts val="1400"/>
              <a:buChar char="○"/>
            </a:pPr>
            <a:r>
              <a:rPr lang="en"/>
              <a:t>Examples: translation, reflection, shear mapping, rotation</a:t>
            </a:r>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pic>
        <p:nvPicPr>
          <p:cNvPr id="77" name="Shape 77"/>
          <p:cNvPicPr preferRelativeResize="0"/>
          <p:nvPr/>
        </p:nvPicPr>
        <p:blipFill>
          <a:blip r:embed="rId3">
            <a:alphaModFix/>
          </a:blip>
          <a:stretch>
            <a:fillRect/>
          </a:stretch>
        </p:blipFill>
        <p:spPr>
          <a:xfrm>
            <a:off x="1979250" y="3561850"/>
            <a:ext cx="3896800" cy="14345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sp>
        <p:nvSpPr>
          <p:cNvPr id="82" name="Shape 82"/>
          <p:cNvSpPr txBox="1"/>
          <p:nvPr>
            <p:ph type="title"/>
          </p:nvPr>
        </p:nvSpPr>
        <p:spPr>
          <a:xfrm>
            <a:off x="311700" y="329800"/>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Affine Transformation Example</a:t>
            </a:r>
            <a:endParaRPr/>
          </a:p>
        </p:txBody>
      </p:sp>
      <p:sp>
        <p:nvSpPr>
          <p:cNvPr id="83" name="Shape 83"/>
          <p:cNvSpPr txBox="1"/>
          <p:nvPr>
            <p:ph idx="1" type="body"/>
          </p:nvPr>
        </p:nvSpPr>
        <p:spPr>
          <a:xfrm>
            <a:off x="3754663" y="1017725"/>
            <a:ext cx="5077500" cy="17064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In </a:t>
            </a:r>
            <a:r>
              <a:rPr lang="en"/>
              <a:t>R</a:t>
            </a:r>
            <a:r>
              <a:rPr baseline="30000" lang="en"/>
              <a:t>2</a:t>
            </a:r>
            <a:r>
              <a:rPr lang="en"/>
              <a:t>, the transformation from the red triangle to the blue is given by this matrix</a:t>
            </a:r>
            <a:endParaRPr/>
          </a:p>
          <a:p>
            <a:pPr indent="0" lvl="0" marL="0" rtl="0">
              <a:spcBef>
                <a:spcPts val="1600"/>
              </a:spcBef>
              <a:spcAft>
                <a:spcPts val="0"/>
              </a:spcAft>
              <a:buNone/>
            </a:pPr>
            <a:r>
              <a:t/>
            </a:r>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pic>
        <p:nvPicPr>
          <p:cNvPr id="84" name="Shape 84"/>
          <p:cNvPicPr preferRelativeResize="0"/>
          <p:nvPr/>
        </p:nvPicPr>
        <p:blipFill>
          <a:blip r:embed="rId3">
            <a:alphaModFix/>
          </a:blip>
          <a:stretch>
            <a:fillRect/>
          </a:stretch>
        </p:blipFill>
        <p:spPr>
          <a:xfrm>
            <a:off x="186001" y="1089625"/>
            <a:ext cx="3179051" cy="3796125"/>
          </a:xfrm>
          <a:prstGeom prst="rect">
            <a:avLst/>
          </a:prstGeom>
          <a:noFill/>
          <a:ln>
            <a:noFill/>
          </a:ln>
        </p:spPr>
      </p:pic>
      <p:pic>
        <p:nvPicPr>
          <p:cNvPr id="85" name="Shape 85"/>
          <p:cNvPicPr preferRelativeResize="0"/>
          <p:nvPr/>
        </p:nvPicPr>
        <p:blipFill>
          <a:blip r:embed="rId4">
            <a:alphaModFix/>
          </a:blip>
          <a:stretch>
            <a:fillRect/>
          </a:stretch>
        </p:blipFill>
        <p:spPr>
          <a:xfrm>
            <a:off x="4705775" y="1732600"/>
            <a:ext cx="3409950" cy="876300"/>
          </a:xfrm>
          <a:prstGeom prst="rect">
            <a:avLst/>
          </a:prstGeom>
          <a:noFill/>
          <a:ln>
            <a:noFill/>
          </a:ln>
        </p:spPr>
      </p:pic>
      <p:pic>
        <p:nvPicPr>
          <p:cNvPr id="86" name="Shape 86"/>
          <p:cNvPicPr preferRelativeResize="0"/>
          <p:nvPr/>
        </p:nvPicPr>
        <p:blipFill>
          <a:blip r:embed="rId5">
            <a:alphaModFix/>
          </a:blip>
          <a:stretch>
            <a:fillRect/>
          </a:stretch>
        </p:blipFill>
        <p:spPr>
          <a:xfrm>
            <a:off x="5504807" y="2724125"/>
            <a:ext cx="1577225" cy="2352250"/>
          </a:xfrm>
          <a:prstGeom prst="rect">
            <a:avLst/>
          </a:prstGeom>
          <a:noFill/>
          <a:ln>
            <a:noFill/>
          </a:ln>
        </p:spPr>
      </p:pic>
      <p:sp>
        <p:nvSpPr>
          <p:cNvPr id="87" name="Shape 87"/>
          <p:cNvSpPr/>
          <p:nvPr/>
        </p:nvSpPr>
        <p:spPr>
          <a:xfrm>
            <a:off x="3490750" y="1242025"/>
            <a:ext cx="282900" cy="240900"/>
          </a:xfrm>
          <a:prstGeom prst="left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a:spcBef>
                <a:spcPts val="0"/>
              </a:spcBef>
              <a:spcAft>
                <a:spcPts val="0"/>
              </a:spcAft>
              <a:buNone/>
            </a:pPr>
            <a:r>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History</a:t>
            </a:r>
            <a:endParaRPr/>
          </a:p>
        </p:txBody>
      </p:sp>
      <p:sp>
        <p:nvSpPr>
          <p:cNvPr id="93" name="Shape 93"/>
          <p:cNvSpPr txBox="1"/>
          <p:nvPr>
            <p:ph idx="1" type="body"/>
          </p:nvPr>
        </p:nvSpPr>
        <p:spPr>
          <a:xfrm>
            <a:off x="311700" y="1152475"/>
            <a:ext cx="39513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Self-similarity: t</a:t>
            </a:r>
            <a:r>
              <a:rPr lang="en"/>
              <a:t>he property of having a substructure analagous or identical to an </a:t>
            </a:r>
            <a:r>
              <a:rPr lang="en"/>
              <a:t>overall structure</a:t>
            </a:r>
            <a:r>
              <a:rPr lang="en"/>
              <a:t>.</a:t>
            </a:r>
            <a:endParaRPr/>
          </a:p>
          <a:p>
            <a:pPr indent="-317500" lvl="1" marL="914400" rtl="0">
              <a:spcBef>
                <a:spcPts val="0"/>
              </a:spcBef>
              <a:spcAft>
                <a:spcPts val="0"/>
              </a:spcAft>
              <a:buSzPts val="1400"/>
              <a:buChar char="○"/>
            </a:pPr>
            <a:r>
              <a:rPr lang="en"/>
              <a:t>Liebniz 17th century</a:t>
            </a:r>
            <a:endParaRPr/>
          </a:p>
          <a:p>
            <a:pPr indent="-317500" lvl="1" marL="914400" rtl="0">
              <a:spcBef>
                <a:spcPts val="0"/>
              </a:spcBef>
              <a:spcAft>
                <a:spcPts val="0"/>
              </a:spcAft>
              <a:buSzPts val="1400"/>
              <a:buChar char="○"/>
            </a:pPr>
            <a:r>
              <a:rPr lang="en"/>
              <a:t>Weierstrauss 19th century</a:t>
            </a:r>
            <a:endParaRPr/>
          </a:p>
          <a:p>
            <a:pPr indent="-317500" lvl="1" marL="914400" rtl="0">
              <a:spcBef>
                <a:spcPts val="0"/>
              </a:spcBef>
              <a:spcAft>
                <a:spcPts val="0"/>
              </a:spcAft>
              <a:buSzPts val="1400"/>
              <a:buChar char="○"/>
            </a:pPr>
            <a:r>
              <a:rPr lang="en"/>
              <a:t>Sierpinski 19th century</a:t>
            </a:r>
            <a:endParaRPr/>
          </a:p>
          <a:p>
            <a:pPr indent="-317500" lvl="1" marL="914400" rtl="0">
              <a:spcBef>
                <a:spcPts val="0"/>
              </a:spcBef>
              <a:spcAft>
                <a:spcPts val="0"/>
              </a:spcAft>
              <a:buSzPts val="1400"/>
              <a:buChar char="○"/>
            </a:pPr>
            <a:r>
              <a:rPr lang="en"/>
              <a:t>Koch 19th century</a:t>
            </a:r>
            <a:endParaRPr/>
          </a:p>
          <a:p>
            <a:pPr indent="0" lvl="0" marL="0" rtl="0">
              <a:spcBef>
                <a:spcPts val="1600"/>
              </a:spcBef>
              <a:spcAft>
                <a:spcPts val="0"/>
              </a:spcAft>
              <a:buNone/>
            </a:pPr>
            <a:r>
              <a:t/>
            </a:r>
            <a:endParaRPr/>
          </a:p>
          <a:p>
            <a:pPr indent="0" lvl="0" marL="0">
              <a:spcBef>
                <a:spcPts val="1600"/>
              </a:spcBef>
              <a:spcAft>
                <a:spcPts val="1600"/>
              </a:spcAft>
              <a:buNone/>
            </a:pPr>
            <a:r>
              <a:t/>
            </a:r>
            <a:endParaRPr/>
          </a:p>
        </p:txBody>
      </p:sp>
      <p:pic>
        <p:nvPicPr>
          <p:cNvPr id="94" name="Shape 94"/>
          <p:cNvPicPr preferRelativeResize="0"/>
          <p:nvPr/>
        </p:nvPicPr>
        <p:blipFill>
          <a:blip r:embed="rId3">
            <a:alphaModFix/>
          </a:blip>
          <a:stretch>
            <a:fillRect/>
          </a:stretch>
        </p:blipFill>
        <p:spPr>
          <a:xfrm>
            <a:off x="4413900" y="319325"/>
            <a:ext cx="3951300" cy="2478556"/>
          </a:xfrm>
          <a:prstGeom prst="rect">
            <a:avLst/>
          </a:prstGeom>
          <a:noFill/>
          <a:ln>
            <a:noFill/>
          </a:ln>
        </p:spPr>
      </p:pic>
      <p:pic>
        <p:nvPicPr>
          <p:cNvPr id="95" name="Shape 95"/>
          <p:cNvPicPr preferRelativeResize="0"/>
          <p:nvPr/>
        </p:nvPicPr>
        <p:blipFill>
          <a:blip r:embed="rId4">
            <a:alphaModFix/>
          </a:blip>
          <a:stretch>
            <a:fillRect/>
          </a:stretch>
        </p:blipFill>
        <p:spPr>
          <a:xfrm>
            <a:off x="4834250" y="2908381"/>
            <a:ext cx="3110604" cy="204081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9" name="Shape 99"/>
        <p:cNvGrpSpPr/>
        <p:nvPr/>
      </p:nvGrpSpPr>
      <p:grpSpPr>
        <a:xfrm>
          <a:off x="0" y="0"/>
          <a:ext cx="0" cy="0"/>
          <a:chOff x="0" y="0"/>
          <a:chExt cx="0" cy="0"/>
        </a:xfrm>
      </p:grpSpPr>
      <p:sp>
        <p:nvSpPr>
          <p:cNvPr id="100" name="Shape 100"/>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spcBef>
                <a:spcPts val="0"/>
              </a:spcBef>
              <a:spcAft>
                <a:spcPts val="0"/>
              </a:spcAft>
              <a:buNone/>
            </a:pPr>
            <a:r>
              <a:rPr lang="en"/>
              <a:t>Hausdorff Dimension</a:t>
            </a:r>
            <a:endParaRPr/>
          </a:p>
        </p:txBody>
      </p:sp>
      <p:sp>
        <p:nvSpPr>
          <p:cNvPr id="101" name="Shape 101"/>
          <p:cNvSpPr txBox="1"/>
          <p:nvPr>
            <p:ph idx="1" type="body"/>
          </p:nvPr>
        </p:nvSpPr>
        <p:spPr>
          <a:xfrm>
            <a:off x="311700" y="1152475"/>
            <a:ext cx="8520600" cy="34164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Measures roughness</a:t>
            </a:r>
            <a:endParaRPr/>
          </a:p>
          <a:p>
            <a:pPr indent="-342900" lvl="0" marL="457200" rtl="0">
              <a:spcBef>
                <a:spcPts val="0"/>
              </a:spcBef>
              <a:spcAft>
                <a:spcPts val="0"/>
              </a:spcAft>
              <a:buSzPts val="1800"/>
              <a:buChar char="●"/>
            </a:pPr>
            <a:r>
              <a:rPr lang="en"/>
              <a:t>Integer dimensions</a:t>
            </a:r>
            <a:endParaRPr/>
          </a:p>
          <a:p>
            <a:pPr indent="-317500" lvl="1" marL="914400" rtl="0">
              <a:spcBef>
                <a:spcPts val="0"/>
              </a:spcBef>
              <a:spcAft>
                <a:spcPts val="0"/>
              </a:spcAft>
              <a:buSzPts val="1400"/>
              <a:buChar char="○"/>
            </a:pPr>
            <a:r>
              <a:rPr lang="en"/>
              <a:t>Single point = 0</a:t>
            </a:r>
            <a:endParaRPr/>
          </a:p>
          <a:p>
            <a:pPr indent="-317500" lvl="1" marL="914400" rtl="0">
              <a:spcBef>
                <a:spcPts val="0"/>
              </a:spcBef>
              <a:spcAft>
                <a:spcPts val="0"/>
              </a:spcAft>
              <a:buSzPts val="1400"/>
              <a:buChar char="○"/>
            </a:pPr>
            <a:r>
              <a:rPr lang="en"/>
              <a:t>Line = 1</a:t>
            </a:r>
            <a:endParaRPr/>
          </a:p>
          <a:p>
            <a:pPr indent="-317500" lvl="1" marL="914400" rtl="0">
              <a:spcBef>
                <a:spcPts val="0"/>
              </a:spcBef>
              <a:spcAft>
                <a:spcPts val="0"/>
              </a:spcAft>
              <a:buSzPts val="1400"/>
              <a:buChar char="○"/>
            </a:pPr>
            <a:r>
              <a:rPr lang="en"/>
              <a:t>Square = 2</a:t>
            </a:r>
            <a:endParaRPr/>
          </a:p>
          <a:p>
            <a:pPr indent="-317500" lvl="1" marL="914400" rtl="0">
              <a:spcBef>
                <a:spcPts val="0"/>
              </a:spcBef>
              <a:spcAft>
                <a:spcPts val="0"/>
              </a:spcAft>
              <a:buSzPts val="1400"/>
              <a:buChar char="○"/>
            </a:pPr>
            <a:r>
              <a:rPr lang="en"/>
              <a:t>Cube = 3</a:t>
            </a:r>
            <a:endParaRPr/>
          </a:p>
          <a:p>
            <a:pPr indent="-342900" lvl="0" marL="457200" rtl="0">
              <a:spcBef>
                <a:spcPts val="0"/>
              </a:spcBef>
              <a:spcAft>
                <a:spcPts val="0"/>
              </a:spcAft>
              <a:buSzPts val="1800"/>
              <a:buChar char="●"/>
            </a:pPr>
            <a:r>
              <a:rPr lang="en"/>
              <a:t>Non-Integer Dimensions</a:t>
            </a:r>
            <a:endParaRPr/>
          </a:p>
          <a:p>
            <a:pPr indent="-317500" lvl="1" marL="914400" rtl="0">
              <a:spcBef>
                <a:spcPts val="0"/>
              </a:spcBef>
              <a:spcAft>
                <a:spcPts val="0"/>
              </a:spcAft>
              <a:buSzPts val="1400"/>
              <a:buChar char="○"/>
            </a:pPr>
            <a:r>
              <a:rPr lang="en"/>
              <a:t>Sierpinski Triangle = 1.58</a:t>
            </a:r>
            <a:endParaRPr/>
          </a:p>
          <a:p>
            <a:pPr indent="-317500" lvl="1" marL="914400" rtl="0">
              <a:spcBef>
                <a:spcPts val="0"/>
              </a:spcBef>
              <a:spcAft>
                <a:spcPts val="0"/>
              </a:spcAft>
              <a:buSzPts val="1400"/>
              <a:buChar char="○"/>
            </a:pPr>
            <a:r>
              <a:rPr lang="en"/>
              <a:t>Koch Curve = 1.26</a:t>
            </a:r>
            <a:endParaRPr/>
          </a:p>
          <a:p>
            <a:pPr indent="0" lvl="0" marL="0" rtl="0">
              <a:spcBef>
                <a:spcPts val="1600"/>
              </a:spcBef>
              <a:spcAft>
                <a:spcPts val="0"/>
              </a:spcAft>
              <a:buNone/>
            </a:pPr>
            <a:r>
              <a:rPr lang="en"/>
              <a:t>Dimension = </a:t>
            </a:r>
            <a:r>
              <a:rPr lang="en" u="sng"/>
              <a:t>log (number of self-similar pieces)</a:t>
            </a:r>
            <a:endParaRPr u="sng"/>
          </a:p>
          <a:p>
            <a:pPr indent="0" lvl="0" marL="0" rtl="0">
              <a:spcBef>
                <a:spcPts val="1600"/>
              </a:spcBef>
              <a:spcAft>
                <a:spcPts val="1600"/>
              </a:spcAft>
              <a:buNone/>
            </a:pPr>
            <a:r>
              <a:rPr lang="en" u="sng"/>
              <a:t>		</a:t>
            </a:r>
            <a:endParaRPr/>
          </a:p>
        </p:txBody>
      </p:sp>
      <p:pic>
        <p:nvPicPr>
          <p:cNvPr id="102" name="Shape 102"/>
          <p:cNvPicPr preferRelativeResize="0"/>
          <p:nvPr/>
        </p:nvPicPr>
        <p:blipFill>
          <a:blip r:embed="rId3">
            <a:alphaModFix/>
          </a:blip>
          <a:stretch>
            <a:fillRect/>
          </a:stretch>
        </p:blipFill>
        <p:spPr>
          <a:xfrm>
            <a:off x="4551175" y="370651"/>
            <a:ext cx="4122700" cy="2168149"/>
          </a:xfrm>
          <a:prstGeom prst="rect">
            <a:avLst/>
          </a:prstGeom>
          <a:noFill/>
          <a:ln>
            <a:noFill/>
          </a:ln>
        </p:spPr>
      </p:pic>
      <p:pic>
        <p:nvPicPr>
          <p:cNvPr id="103" name="Shape 103"/>
          <p:cNvPicPr preferRelativeResize="0"/>
          <p:nvPr/>
        </p:nvPicPr>
        <p:blipFill>
          <a:blip r:embed="rId4">
            <a:alphaModFix/>
          </a:blip>
          <a:stretch>
            <a:fillRect/>
          </a:stretch>
        </p:blipFill>
        <p:spPr>
          <a:xfrm>
            <a:off x="5484733" y="2667550"/>
            <a:ext cx="2255575" cy="2168150"/>
          </a:xfrm>
          <a:prstGeom prst="rect">
            <a:avLst/>
          </a:prstGeom>
          <a:noFill/>
          <a:ln>
            <a:noFill/>
          </a:ln>
        </p:spPr>
      </p:pic>
      <p:sp>
        <p:nvSpPr>
          <p:cNvPr id="104" name="Shape 104"/>
          <p:cNvSpPr txBox="1"/>
          <p:nvPr/>
        </p:nvSpPr>
        <p:spPr>
          <a:xfrm>
            <a:off x="2073900" y="4045075"/>
            <a:ext cx="2943300" cy="523800"/>
          </a:xfrm>
          <a:prstGeom prst="rect">
            <a:avLst/>
          </a:prstGeom>
          <a:noFill/>
          <a:ln>
            <a:noFill/>
          </a:ln>
        </p:spPr>
        <p:txBody>
          <a:bodyPr anchorCtr="0" anchor="t" bIns="91425" lIns="91425" spcFirstLastPara="1" rIns="91425" wrap="square" tIns="91425">
            <a:noAutofit/>
          </a:bodyPr>
          <a:lstStyle/>
          <a:p>
            <a:pPr indent="0" lvl="0" marL="0" rtl="0">
              <a:lnSpc>
                <a:spcPct val="115000"/>
              </a:lnSpc>
              <a:spcBef>
                <a:spcPts val="0"/>
              </a:spcBef>
              <a:spcAft>
                <a:spcPts val="1600"/>
              </a:spcAft>
              <a:buNone/>
            </a:pPr>
            <a:r>
              <a:rPr lang="en" sz="1800">
                <a:solidFill>
                  <a:schemeClr val="lt2"/>
                </a:solidFill>
              </a:rPr>
              <a:t>l</a:t>
            </a:r>
            <a:r>
              <a:rPr lang="en" sz="1800">
                <a:solidFill>
                  <a:schemeClr val="lt2"/>
                </a:solidFill>
              </a:rPr>
              <a:t>og (magnification factor)</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249925" y="2133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Benoit Mandelbrot</a:t>
            </a:r>
            <a:endParaRPr/>
          </a:p>
        </p:txBody>
      </p:sp>
      <p:sp>
        <p:nvSpPr>
          <p:cNvPr id="110" name="Shape 110"/>
          <p:cNvSpPr txBox="1"/>
          <p:nvPr>
            <p:ph idx="1" type="body"/>
          </p:nvPr>
        </p:nvSpPr>
        <p:spPr>
          <a:xfrm>
            <a:off x="249925" y="662475"/>
            <a:ext cx="8520600" cy="1768200"/>
          </a:xfrm>
          <a:prstGeom prst="rect">
            <a:avLst/>
          </a:prstGeom>
        </p:spPr>
        <p:txBody>
          <a:bodyPr anchorCtr="0" anchor="t" bIns="91425" lIns="91425" spcFirstLastPara="1" rIns="91425" wrap="square" tIns="91425">
            <a:noAutofit/>
          </a:bodyPr>
          <a:lstStyle/>
          <a:p>
            <a:pPr indent="-342900" lvl="0" marL="457200" rtl="0">
              <a:lnSpc>
                <a:spcPct val="100000"/>
              </a:lnSpc>
              <a:spcBef>
                <a:spcPts val="0"/>
              </a:spcBef>
              <a:spcAft>
                <a:spcPts val="0"/>
              </a:spcAft>
              <a:buSzPts val="1800"/>
              <a:buChar char="●"/>
            </a:pPr>
            <a:r>
              <a:rPr lang="en"/>
              <a:t>coined</a:t>
            </a:r>
            <a:r>
              <a:rPr lang="en" sz="1200">
                <a:solidFill>
                  <a:srgbClr val="000000"/>
                </a:solidFill>
                <a:latin typeface="Times New Roman"/>
                <a:ea typeface="Times New Roman"/>
                <a:cs typeface="Times New Roman"/>
                <a:sym typeface="Times New Roman"/>
              </a:rPr>
              <a:t> </a:t>
            </a:r>
            <a:r>
              <a:rPr lang="en"/>
              <a:t>and defined the term fractal which stems from the Latin word “fractus” and means “to break” and “irregular”</a:t>
            </a:r>
            <a:endParaRPr/>
          </a:p>
          <a:p>
            <a:pPr indent="-342900" lvl="0" marL="457200" rtl="0">
              <a:spcBef>
                <a:spcPts val="0"/>
              </a:spcBef>
              <a:spcAft>
                <a:spcPts val="0"/>
              </a:spcAft>
              <a:buSzPts val="1800"/>
              <a:buChar char="●"/>
            </a:pPr>
            <a:r>
              <a:rPr lang="en"/>
              <a:t>defined fractals to be a set for which the Hausdorff dimension strictly exceeds the topological dimension</a:t>
            </a:r>
            <a:endParaRPr/>
          </a:p>
          <a:p>
            <a:pPr indent="-342900" lvl="0" marL="457200" rtl="0">
              <a:spcBef>
                <a:spcPts val="0"/>
              </a:spcBef>
              <a:spcAft>
                <a:spcPts val="0"/>
              </a:spcAft>
              <a:buSzPts val="1800"/>
              <a:buChar char="●"/>
            </a:pPr>
            <a:r>
              <a:rPr lang="en">
                <a:solidFill>
                  <a:srgbClr val="6AA84F"/>
                </a:solidFill>
              </a:rPr>
              <a:t>D</a:t>
            </a:r>
            <a:r>
              <a:rPr lang="en"/>
              <a:t> &gt; </a:t>
            </a:r>
            <a:r>
              <a:rPr lang="en">
                <a:solidFill>
                  <a:srgbClr val="3D85C6"/>
                </a:solidFill>
              </a:rPr>
              <a:t>D</a:t>
            </a:r>
            <a:r>
              <a:rPr baseline="-25000" lang="en">
                <a:solidFill>
                  <a:srgbClr val="3D85C6"/>
                </a:solidFill>
              </a:rPr>
              <a:t>T</a:t>
            </a:r>
            <a:endParaRPr baseline="-25000">
              <a:solidFill>
                <a:srgbClr val="3D85C6"/>
              </a:solidFill>
            </a:endParaRPr>
          </a:p>
          <a:p>
            <a:pPr indent="-342900" lvl="0" marL="457200" rtl="0">
              <a:spcBef>
                <a:spcPts val="0"/>
              </a:spcBef>
              <a:spcAft>
                <a:spcPts val="0"/>
              </a:spcAft>
              <a:buSzPts val="1800"/>
              <a:buChar char="●"/>
            </a:pPr>
            <a:r>
              <a:rPr lang="en"/>
              <a:t>Cantor set: </a:t>
            </a:r>
            <a:r>
              <a:rPr lang="en">
                <a:solidFill>
                  <a:srgbClr val="6AA84F"/>
                </a:solidFill>
              </a:rPr>
              <a:t>D = log(2)/log(3) ~ 0.6309</a:t>
            </a:r>
            <a:r>
              <a:rPr lang="en"/>
              <a:t> &gt; </a:t>
            </a:r>
            <a:r>
              <a:rPr lang="en">
                <a:solidFill>
                  <a:srgbClr val="3D85C6"/>
                </a:solidFill>
              </a:rPr>
              <a:t>0 = D</a:t>
            </a:r>
            <a:r>
              <a:rPr baseline="-25000" lang="en">
                <a:solidFill>
                  <a:srgbClr val="3D85C6"/>
                </a:solidFill>
              </a:rPr>
              <a:t>T</a:t>
            </a:r>
            <a:endParaRPr baseline="-25000">
              <a:solidFill>
                <a:srgbClr val="3D85C6"/>
              </a:solidFill>
            </a:endParaRPr>
          </a:p>
          <a:p>
            <a:pPr indent="-342900" lvl="0" marL="457200" rtl="0">
              <a:spcBef>
                <a:spcPts val="0"/>
              </a:spcBef>
              <a:spcAft>
                <a:spcPts val="0"/>
              </a:spcAft>
              <a:buSzPts val="1800"/>
              <a:buChar char="●"/>
            </a:pPr>
            <a:r>
              <a:rPr lang="en"/>
              <a:t>Koch curve: </a:t>
            </a:r>
            <a:r>
              <a:rPr lang="en">
                <a:solidFill>
                  <a:srgbClr val="6AA84F"/>
                </a:solidFill>
              </a:rPr>
              <a:t>D = log(4)/log(3) ~ 1.2618</a:t>
            </a:r>
            <a:r>
              <a:rPr lang="en"/>
              <a:t> &gt; </a:t>
            </a:r>
            <a:r>
              <a:rPr lang="en">
                <a:solidFill>
                  <a:srgbClr val="3D85C6"/>
                </a:solidFill>
              </a:rPr>
              <a:t>1 = D</a:t>
            </a:r>
            <a:r>
              <a:rPr baseline="-25000" lang="en">
                <a:solidFill>
                  <a:srgbClr val="3D85C6"/>
                </a:solidFill>
              </a:rPr>
              <a:t>T</a:t>
            </a:r>
            <a:endParaRPr baseline="-25000">
              <a:solidFill>
                <a:srgbClr val="3D85C6"/>
              </a:solidFill>
            </a:endParaRPr>
          </a:p>
          <a:p>
            <a:pPr indent="0" lvl="0" marL="0" rtl="0">
              <a:spcBef>
                <a:spcPts val="1600"/>
              </a:spcBef>
              <a:spcAft>
                <a:spcPts val="1600"/>
              </a:spcAft>
              <a:buNone/>
            </a:pPr>
            <a:r>
              <a:t/>
            </a:r>
            <a:endParaRPr/>
          </a:p>
        </p:txBody>
      </p:sp>
      <p:sp>
        <p:nvSpPr>
          <p:cNvPr id="111" name="Shape 111"/>
          <p:cNvSpPr txBox="1"/>
          <p:nvPr>
            <p:ph type="title"/>
          </p:nvPr>
        </p:nvSpPr>
        <p:spPr>
          <a:xfrm>
            <a:off x="249925" y="383417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Loren Carpenter</a:t>
            </a:r>
            <a:endParaRPr/>
          </a:p>
        </p:txBody>
      </p:sp>
      <p:sp>
        <p:nvSpPr>
          <p:cNvPr id="112" name="Shape 112"/>
          <p:cNvSpPr txBox="1"/>
          <p:nvPr>
            <p:ph idx="1" type="body"/>
          </p:nvPr>
        </p:nvSpPr>
        <p:spPr>
          <a:xfrm>
            <a:off x="249925" y="3308350"/>
            <a:ext cx="8520600" cy="732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Worked to visualize fractals using computers</a:t>
            </a:r>
            <a:endParaRPr/>
          </a:p>
          <a:p>
            <a:pPr indent="-342900" lvl="0" marL="457200" rtl="0">
              <a:spcBef>
                <a:spcPts val="0"/>
              </a:spcBef>
              <a:spcAft>
                <a:spcPts val="0"/>
              </a:spcAft>
              <a:buSzPts val="1800"/>
              <a:buChar char="●"/>
            </a:pPr>
            <a:r>
              <a:rPr lang="en"/>
              <a:t>University of Utah computer science equipment 1980s</a:t>
            </a:r>
            <a:endParaRPr/>
          </a:p>
        </p:txBody>
      </p:sp>
      <p:sp>
        <p:nvSpPr>
          <p:cNvPr id="113" name="Shape 113"/>
          <p:cNvSpPr txBox="1"/>
          <p:nvPr>
            <p:ph type="title"/>
          </p:nvPr>
        </p:nvSpPr>
        <p:spPr>
          <a:xfrm>
            <a:off x="249925" y="2798425"/>
            <a:ext cx="8520600" cy="572700"/>
          </a:xfrm>
          <a:prstGeom prst="rect">
            <a:avLst/>
          </a:prstGeom>
        </p:spPr>
        <p:txBody>
          <a:bodyPr anchorCtr="0" anchor="t" bIns="91425" lIns="91425" spcFirstLastPara="1" rIns="91425" wrap="square" tIns="91425">
            <a:noAutofit/>
          </a:bodyPr>
          <a:lstStyle/>
          <a:p>
            <a:pPr indent="0" lvl="0" marL="0" rtl="0">
              <a:spcBef>
                <a:spcPts val="0"/>
              </a:spcBef>
              <a:spcAft>
                <a:spcPts val="0"/>
              </a:spcAft>
              <a:buNone/>
            </a:pPr>
            <a:r>
              <a:rPr lang="en"/>
              <a:t>Heinz-Otto Peitgen</a:t>
            </a:r>
            <a:endParaRPr/>
          </a:p>
        </p:txBody>
      </p:sp>
      <p:sp>
        <p:nvSpPr>
          <p:cNvPr id="114" name="Shape 114"/>
          <p:cNvSpPr txBox="1"/>
          <p:nvPr>
            <p:ph idx="1" type="body"/>
          </p:nvPr>
        </p:nvSpPr>
        <p:spPr>
          <a:xfrm>
            <a:off x="249925" y="4249500"/>
            <a:ext cx="8520600" cy="732300"/>
          </a:xfrm>
          <a:prstGeom prst="rect">
            <a:avLst/>
          </a:prstGeom>
        </p:spPr>
        <p:txBody>
          <a:bodyPr anchorCtr="0" anchor="t" bIns="91425" lIns="91425" spcFirstLastPara="1" rIns="91425" wrap="square" tIns="91425">
            <a:noAutofit/>
          </a:bodyPr>
          <a:lstStyle/>
          <a:p>
            <a:pPr indent="-342900" lvl="0" marL="457200" rtl="0">
              <a:spcBef>
                <a:spcPts val="0"/>
              </a:spcBef>
              <a:spcAft>
                <a:spcPts val="0"/>
              </a:spcAft>
              <a:buSzPts val="1800"/>
              <a:buChar char="●"/>
            </a:pPr>
            <a:r>
              <a:rPr lang="en"/>
              <a:t>Mandelbrot book inspired the idea to use fractals to create computer-generated landscapes</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8" name="Shape 118"/>
        <p:cNvGrpSpPr/>
        <p:nvPr/>
      </p:nvGrpSpPr>
      <p:grpSpPr>
        <a:xfrm>
          <a:off x="0" y="0"/>
          <a:ext cx="0" cy="0"/>
          <a:chOff x="0" y="0"/>
          <a:chExt cx="0" cy="0"/>
        </a:xfrm>
      </p:grpSpPr>
      <p:sp>
        <p:nvSpPr>
          <p:cNvPr id="119" name="Shape 119"/>
          <p:cNvSpPr txBox="1"/>
          <p:nvPr>
            <p:ph type="title"/>
          </p:nvPr>
        </p:nvSpPr>
        <p:spPr>
          <a:xfrm>
            <a:off x="311700" y="445025"/>
            <a:ext cx="8520600" cy="572700"/>
          </a:xfrm>
          <a:prstGeom prst="rect">
            <a:avLst/>
          </a:prstGeom>
        </p:spPr>
        <p:txBody>
          <a:bodyPr anchorCtr="0" anchor="t" bIns="91425" lIns="91425" spcFirstLastPara="1" rIns="91425" wrap="square" tIns="91425">
            <a:noAutofit/>
          </a:bodyPr>
          <a:lstStyle/>
          <a:p>
            <a:pPr indent="0" lvl="0" marL="0" algn="ctr">
              <a:spcBef>
                <a:spcPts val="0"/>
              </a:spcBef>
              <a:spcAft>
                <a:spcPts val="0"/>
              </a:spcAft>
              <a:buNone/>
            </a:pPr>
            <a:r>
              <a:rPr lang="en"/>
              <a:t>Wrath of Khan - Genesis Effect</a:t>
            </a:r>
            <a:endParaRPr/>
          </a:p>
        </p:txBody>
      </p:sp>
      <p:sp>
        <p:nvSpPr>
          <p:cNvPr descr="ILM computer graphics division develops &quot;Genesis effect&quot; for Star Trek II - The Wrath of Khan" id="120" name="Shape 120" title="&quot;Genesis effect&quot; for Star Trek II - The Wrath of Khan">
            <a:hlinkClick r:id="rId3"/>
          </p:cNvPr>
          <p:cNvSpPr/>
          <p:nvPr/>
        </p:nvSpPr>
        <p:spPr>
          <a:xfrm>
            <a:off x="2158600" y="1249275"/>
            <a:ext cx="4572000" cy="3429000"/>
          </a:xfrm>
          <a:prstGeom prst="rect">
            <a:avLst/>
          </a:prstGeom>
          <a:blipFill>
            <a:blip r:embed="rId4">
              <a:alphaModFix/>
            </a:blip>
            <a:stretch>
              <a:fillRect/>
            </a:stretch>
          </a:blipFill>
          <a:ln>
            <a:noFill/>
          </a:ln>
        </p:spPr>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