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264" r:id="rId4"/>
    <p:sldId id="257" r:id="rId5"/>
    <p:sldId id="261" r:id="rId6"/>
    <p:sldId id="262" r:id="rId7"/>
    <p:sldId id="263" r:id="rId8"/>
    <p:sldId id="300" r:id="rId9"/>
    <p:sldId id="267" r:id="rId10"/>
    <p:sldId id="265" r:id="rId11"/>
    <p:sldId id="266" r:id="rId12"/>
    <p:sldId id="269" r:id="rId13"/>
    <p:sldId id="268" r:id="rId14"/>
    <p:sldId id="270" r:id="rId15"/>
    <p:sldId id="271" r:id="rId16"/>
    <p:sldId id="258" r:id="rId17"/>
    <p:sldId id="302" r:id="rId18"/>
    <p:sldId id="286" r:id="rId19"/>
    <p:sldId id="287" r:id="rId20"/>
    <p:sldId id="272" r:id="rId21"/>
    <p:sldId id="285" r:id="rId22"/>
    <p:sldId id="303" r:id="rId23"/>
    <p:sldId id="304" r:id="rId24"/>
    <p:sldId id="259" r:id="rId25"/>
    <p:sldId id="273" r:id="rId26"/>
    <p:sldId id="274" r:id="rId27"/>
    <p:sldId id="275" r:id="rId28"/>
    <p:sldId id="276" r:id="rId29"/>
    <p:sldId id="277" r:id="rId30"/>
    <p:sldId id="278" r:id="rId31"/>
    <p:sldId id="288" r:id="rId32"/>
    <p:sldId id="279" r:id="rId33"/>
    <p:sldId id="280" r:id="rId34"/>
    <p:sldId id="281" r:id="rId35"/>
    <p:sldId id="282" r:id="rId36"/>
    <p:sldId id="28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72"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EA7CC-FFDC-4EED-8D93-0607BE9CB32F}" type="datetimeFigureOut">
              <a:rPr lang="en-US" smtClean="0"/>
              <a:t>9/17/2017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56824F-7B20-411B-84D4-4FA51BCD091C}" type="slidenum">
              <a:rPr lang="en-US" smtClean="0"/>
              <a:t>‹#›</a:t>
            </a:fld>
            <a:endParaRPr lang="en-US"/>
          </a:p>
        </p:txBody>
      </p:sp>
    </p:spTree>
    <p:extLst>
      <p:ext uri="{BB962C8B-B14F-4D97-AF65-F5344CB8AC3E}">
        <p14:creationId xmlns:p14="http://schemas.microsoft.com/office/powerpoint/2010/main" val="274738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We’re going to focus on global mean temperature</a:t>
            </a:r>
          </a:p>
          <a:p>
            <a:r>
              <a:rPr lang="en-US" baseline="0" dirty="0" smtClean="0"/>
              <a:t>(mean over planet and over a year) </a:t>
            </a:r>
            <a:endParaRPr lang="en-US" dirty="0"/>
          </a:p>
        </p:txBody>
      </p:sp>
      <p:sp>
        <p:nvSpPr>
          <p:cNvPr id="4" name="Slide Number Placeholder 3"/>
          <p:cNvSpPr>
            <a:spLocks noGrp="1"/>
          </p:cNvSpPr>
          <p:nvPr>
            <p:ph type="sldNum" sz="quarter" idx="10"/>
          </p:nvPr>
        </p:nvSpPr>
        <p:spPr/>
        <p:txBody>
          <a:bodyPr/>
          <a:lstStyle/>
          <a:p>
            <a:fld id="{6ADAAF04-5D9B-D648-A2C8-7A4B034163F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6226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F7822-1F9A-FB4E-946C-C586C0224658}" type="slidenum">
              <a:rPr lang="en-US">
                <a:solidFill>
                  <a:prstClr val="black"/>
                </a:solidFill>
              </a:rPr>
              <a:pPr/>
              <a:t>6</a:t>
            </a:fld>
            <a:endParaRPr lang="en-US">
              <a:solidFill>
                <a:prstClr val="black"/>
              </a:solidFill>
            </a:endParaRPr>
          </a:p>
        </p:txBody>
      </p:sp>
      <p:sp>
        <p:nvSpPr>
          <p:cNvPr id="3164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6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268385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6824F-7B20-411B-84D4-4FA51BCD091C}" type="slidenum">
              <a:rPr lang="en-US" smtClean="0"/>
              <a:t>23</a:t>
            </a:fld>
            <a:endParaRPr lang="en-US"/>
          </a:p>
        </p:txBody>
      </p:sp>
    </p:spTree>
    <p:extLst>
      <p:ext uri="{BB962C8B-B14F-4D97-AF65-F5344CB8AC3E}">
        <p14:creationId xmlns:p14="http://schemas.microsoft.com/office/powerpoint/2010/main" val="236006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2F1EB-6D5F-B846-B287-9A6B68B59BBA}" type="slidenum">
              <a:rPr lang="en-US">
                <a:solidFill>
                  <a:prstClr val="black"/>
                </a:solidFill>
              </a:rPr>
              <a:pPr/>
              <a:t>29</a:t>
            </a:fld>
            <a:endParaRPr lang="en-US">
              <a:solidFill>
                <a:prstClr val="black"/>
              </a:solidFill>
            </a:endParaRPr>
          </a:p>
        </p:txBody>
      </p:sp>
      <p:sp>
        <p:nvSpPr>
          <p:cNvPr id="285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5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baseline="0" dirty="0" smtClean="0"/>
              <a:t>Two black bodies, each radiating energy according to their temperature</a:t>
            </a:r>
          </a:p>
          <a:p>
            <a:r>
              <a:rPr lang="en-US" baseline="0" dirty="0" smtClean="0"/>
              <a:t>Degrees K and C are the same size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 a coincidence</a:t>
            </a:r>
            <a:r>
              <a:rPr lang="en-US" baseline="0" dirty="0" smtClean="0"/>
              <a:t> that sun emits in visible spectrum.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Doubtless a consequence of evolution that vision has evolved to optimize use of available spectrum </a:t>
            </a:r>
            <a:r>
              <a:rPr lang="en-US" baseline="0" dirty="0" err="1" smtClean="0">
                <a:sym typeface="Wingdings"/>
              </a:rPr>
              <a:t></a:t>
            </a:r>
            <a:endParaRPr lang="en-US" dirty="0" smtClean="0"/>
          </a:p>
          <a:p>
            <a:endParaRPr lang="en-US" baseline="0" dirty="0" smtClean="0"/>
          </a:p>
          <a:p>
            <a:r>
              <a:rPr lang="en-US" baseline="0" dirty="0" smtClean="0"/>
              <a:t>.</a:t>
            </a:r>
            <a:endParaRPr lang="en-US" dirty="0"/>
          </a:p>
        </p:txBody>
      </p:sp>
    </p:spTree>
    <p:extLst>
      <p:ext uri="{BB962C8B-B14F-4D97-AF65-F5344CB8AC3E}">
        <p14:creationId xmlns:p14="http://schemas.microsoft.com/office/powerpoint/2010/main" val="78290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EB19F7-506E-4497-8E63-2FC3B7AE7AF3}"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4F95-4F52-4FD0-A94B-75187DF46ACF}" type="slidenum">
              <a:rPr lang="en-US" smtClean="0"/>
              <a:t>‹#›</a:t>
            </a:fld>
            <a:endParaRPr lang="en-US"/>
          </a:p>
        </p:txBody>
      </p:sp>
    </p:spTree>
    <p:extLst>
      <p:ext uri="{BB962C8B-B14F-4D97-AF65-F5344CB8AC3E}">
        <p14:creationId xmlns:p14="http://schemas.microsoft.com/office/powerpoint/2010/main" val="114075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B19F7-506E-4497-8E63-2FC3B7AE7AF3}"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4F95-4F52-4FD0-A94B-75187DF46ACF}" type="slidenum">
              <a:rPr lang="en-US" smtClean="0"/>
              <a:t>‹#›</a:t>
            </a:fld>
            <a:endParaRPr lang="en-US"/>
          </a:p>
        </p:txBody>
      </p:sp>
    </p:spTree>
    <p:extLst>
      <p:ext uri="{BB962C8B-B14F-4D97-AF65-F5344CB8AC3E}">
        <p14:creationId xmlns:p14="http://schemas.microsoft.com/office/powerpoint/2010/main" val="7148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B19F7-506E-4497-8E63-2FC3B7AE7AF3}"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4F95-4F52-4FD0-A94B-75187DF46ACF}" type="slidenum">
              <a:rPr lang="en-US" smtClean="0"/>
              <a:t>‹#›</a:t>
            </a:fld>
            <a:endParaRPr lang="en-US"/>
          </a:p>
        </p:txBody>
      </p:sp>
    </p:spTree>
    <p:extLst>
      <p:ext uri="{BB962C8B-B14F-4D97-AF65-F5344CB8AC3E}">
        <p14:creationId xmlns:p14="http://schemas.microsoft.com/office/powerpoint/2010/main" val="3217104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D7A073-E2C2-8E45-80D1-D7DF8598B432}" type="datetimeFigureOut">
              <a:rPr lang="en-US" smtClean="0">
                <a:solidFill>
                  <a:prstClr val="black">
                    <a:tint val="75000"/>
                  </a:prstClr>
                </a:solidFill>
              </a:rPr>
              <a:pPr/>
              <a:t>9/17/2017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665698-258C-3B48-9875-8E1758070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949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7A073-E2C2-8E45-80D1-D7DF8598B432}" type="datetimeFigureOut">
              <a:rPr lang="en-US" smtClean="0">
                <a:solidFill>
                  <a:prstClr val="black">
                    <a:tint val="75000"/>
                  </a:prstClr>
                </a:solidFill>
              </a:rPr>
              <a:pPr/>
              <a:t>9/17/2017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665698-258C-3B48-9875-8E1758070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827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D7A073-E2C2-8E45-80D1-D7DF8598B432}" type="datetimeFigureOut">
              <a:rPr lang="en-US" smtClean="0">
                <a:solidFill>
                  <a:prstClr val="black">
                    <a:tint val="75000"/>
                  </a:prstClr>
                </a:solidFill>
              </a:rPr>
              <a:pPr/>
              <a:t>9/17/2017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665698-258C-3B48-9875-8E1758070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170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D7A073-E2C2-8E45-80D1-D7DF8598B432}" type="datetimeFigureOut">
              <a:rPr lang="en-US" smtClean="0">
                <a:solidFill>
                  <a:prstClr val="black">
                    <a:tint val="75000"/>
                  </a:prstClr>
                </a:solidFill>
              </a:rPr>
              <a:pPr/>
              <a:t>9/17/2017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665698-258C-3B48-9875-8E1758070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66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D7A073-E2C2-8E45-80D1-D7DF8598B432}" type="datetimeFigureOut">
              <a:rPr lang="en-US" smtClean="0">
                <a:solidFill>
                  <a:prstClr val="black">
                    <a:tint val="75000"/>
                  </a:prstClr>
                </a:solidFill>
              </a:rPr>
              <a:pPr/>
              <a:t>9/17/2017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665698-258C-3B48-9875-8E1758070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210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D7A073-E2C2-8E45-80D1-D7DF8598B432}" type="datetimeFigureOut">
              <a:rPr lang="en-US" smtClean="0">
                <a:solidFill>
                  <a:prstClr val="black">
                    <a:tint val="75000"/>
                  </a:prstClr>
                </a:solidFill>
              </a:rPr>
              <a:pPr/>
              <a:t>9/17/2017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665698-258C-3B48-9875-8E1758070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275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7A073-E2C2-8E45-80D1-D7DF8598B432}" type="datetimeFigureOut">
              <a:rPr lang="en-US" smtClean="0">
                <a:solidFill>
                  <a:prstClr val="black">
                    <a:tint val="75000"/>
                  </a:prstClr>
                </a:solidFill>
              </a:rPr>
              <a:pPr/>
              <a:t>9/17/2017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665698-258C-3B48-9875-8E1758070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450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7A073-E2C2-8E45-80D1-D7DF8598B432}" type="datetimeFigureOut">
              <a:rPr lang="en-US" smtClean="0">
                <a:solidFill>
                  <a:prstClr val="black">
                    <a:tint val="75000"/>
                  </a:prstClr>
                </a:solidFill>
              </a:rPr>
              <a:pPr/>
              <a:t>9/17/2017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665698-258C-3B48-9875-8E1758070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56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B19F7-506E-4497-8E63-2FC3B7AE7AF3}"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4F95-4F52-4FD0-A94B-75187DF46ACF}" type="slidenum">
              <a:rPr lang="en-US" smtClean="0"/>
              <a:t>‹#›</a:t>
            </a:fld>
            <a:endParaRPr lang="en-US"/>
          </a:p>
        </p:txBody>
      </p:sp>
    </p:spTree>
    <p:extLst>
      <p:ext uri="{BB962C8B-B14F-4D97-AF65-F5344CB8AC3E}">
        <p14:creationId xmlns:p14="http://schemas.microsoft.com/office/powerpoint/2010/main" val="1915485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7A073-E2C2-8E45-80D1-D7DF8598B432}" type="datetimeFigureOut">
              <a:rPr lang="en-US" smtClean="0">
                <a:solidFill>
                  <a:prstClr val="black">
                    <a:tint val="75000"/>
                  </a:prstClr>
                </a:solidFill>
              </a:rPr>
              <a:pPr/>
              <a:t>9/17/2017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665698-258C-3B48-9875-8E1758070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481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7A073-E2C2-8E45-80D1-D7DF8598B432}" type="datetimeFigureOut">
              <a:rPr lang="en-US" smtClean="0">
                <a:solidFill>
                  <a:prstClr val="black">
                    <a:tint val="75000"/>
                  </a:prstClr>
                </a:solidFill>
              </a:rPr>
              <a:pPr/>
              <a:t>9/17/2017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665698-258C-3B48-9875-8E1758070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778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7A073-E2C2-8E45-80D1-D7DF8598B432}" type="datetimeFigureOut">
              <a:rPr lang="en-US" smtClean="0">
                <a:solidFill>
                  <a:prstClr val="black">
                    <a:tint val="75000"/>
                  </a:prstClr>
                </a:solidFill>
              </a:rPr>
              <a:pPr/>
              <a:t>9/17/2017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665698-258C-3B48-9875-8E1758070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35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B19F7-506E-4497-8E63-2FC3B7AE7AF3}"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4F95-4F52-4FD0-A94B-75187DF46ACF}" type="slidenum">
              <a:rPr lang="en-US" smtClean="0"/>
              <a:t>‹#›</a:t>
            </a:fld>
            <a:endParaRPr lang="en-US"/>
          </a:p>
        </p:txBody>
      </p:sp>
    </p:spTree>
    <p:extLst>
      <p:ext uri="{BB962C8B-B14F-4D97-AF65-F5344CB8AC3E}">
        <p14:creationId xmlns:p14="http://schemas.microsoft.com/office/powerpoint/2010/main" val="275237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EB19F7-506E-4497-8E63-2FC3B7AE7AF3}"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4F95-4F52-4FD0-A94B-75187DF46ACF}" type="slidenum">
              <a:rPr lang="en-US" smtClean="0"/>
              <a:t>‹#›</a:t>
            </a:fld>
            <a:endParaRPr lang="en-US"/>
          </a:p>
        </p:txBody>
      </p:sp>
    </p:spTree>
    <p:extLst>
      <p:ext uri="{BB962C8B-B14F-4D97-AF65-F5344CB8AC3E}">
        <p14:creationId xmlns:p14="http://schemas.microsoft.com/office/powerpoint/2010/main" val="234842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EB19F7-506E-4497-8E63-2FC3B7AE7AF3}" type="datetimeFigureOut">
              <a:rPr lang="en-US" smtClean="0"/>
              <a:t>9/17/2017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A4F95-4F52-4FD0-A94B-75187DF46ACF}" type="slidenum">
              <a:rPr lang="en-US" smtClean="0"/>
              <a:t>‹#›</a:t>
            </a:fld>
            <a:endParaRPr lang="en-US"/>
          </a:p>
        </p:txBody>
      </p:sp>
    </p:spTree>
    <p:extLst>
      <p:ext uri="{BB962C8B-B14F-4D97-AF65-F5344CB8AC3E}">
        <p14:creationId xmlns:p14="http://schemas.microsoft.com/office/powerpoint/2010/main" val="30217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EB19F7-506E-4497-8E63-2FC3B7AE7AF3}" type="datetimeFigureOut">
              <a:rPr lang="en-US" smtClean="0"/>
              <a:t>9/17/2017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A4F95-4F52-4FD0-A94B-75187DF46ACF}" type="slidenum">
              <a:rPr lang="en-US" smtClean="0"/>
              <a:t>‹#›</a:t>
            </a:fld>
            <a:endParaRPr lang="en-US"/>
          </a:p>
        </p:txBody>
      </p:sp>
    </p:spTree>
    <p:extLst>
      <p:ext uri="{BB962C8B-B14F-4D97-AF65-F5344CB8AC3E}">
        <p14:creationId xmlns:p14="http://schemas.microsoft.com/office/powerpoint/2010/main" val="249084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B19F7-506E-4497-8E63-2FC3B7AE7AF3}" type="datetimeFigureOut">
              <a:rPr lang="en-US" smtClean="0"/>
              <a:t>9/17/2017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A4F95-4F52-4FD0-A94B-75187DF46ACF}" type="slidenum">
              <a:rPr lang="en-US" smtClean="0"/>
              <a:t>‹#›</a:t>
            </a:fld>
            <a:endParaRPr lang="en-US"/>
          </a:p>
        </p:txBody>
      </p:sp>
    </p:spTree>
    <p:extLst>
      <p:ext uri="{BB962C8B-B14F-4D97-AF65-F5344CB8AC3E}">
        <p14:creationId xmlns:p14="http://schemas.microsoft.com/office/powerpoint/2010/main" val="402152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B19F7-506E-4497-8E63-2FC3B7AE7AF3}"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4F95-4F52-4FD0-A94B-75187DF46ACF}" type="slidenum">
              <a:rPr lang="en-US" smtClean="0"/>
              <a:t>‹#›</a:t>
            </a:fld>
            <a:endParaRPr lang="en-US"/>
          </a:p>
        </p:txBody>
      </p:sp>
    </p:spTree>
    <p:extLst>
      <p:ext uri="{BB962C8B-B14F-4D97-AF65-F5344CB8AC3E}">
        <p14:creationId xmlns:p14="http://schemas.microsoft.com/office/powerpoint/2010/main" val="418004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B19F7-506E-4497-8E63-2FC3B7AE7AF3}"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4F95-4F52-4FD0-A94B-75187DF46ACF}" type="slidenum">
              <a:rPr lang="en-US" smtClean="0"/>
              <a:t>‹#›</a:t>
            </a:fld>
            <a:endParaRPr lang="en-US"/>
          </a:p>
        </p:txBody>
      </p:sp>
    </p:spTree>
    <p:extLst>
      <p:ext uri="{BB962C8B-B14F-4D97-AF65-F5344CB8AC3E}">
        <p14:creationId xmlns:p14="http://schemas.microsoft.com/office/powerpoint/2010/main" val="3934338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B19F7-506E-4497-8E63-2FC3B7AE7AF3}" type="datetimeFigureOut">
              <a:rPr lang="en-US" smtClean="0"/>
              <a:t>9/17/2017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A4F95-4F52-4FD0-A94B-75187DF46ACF}" type="slidenum">
              <a:rPr lang="en-US" smtClean="0"/>
              <a:t>‹#›</a:t>
            </a:fld>
            <a:endParaRPr lang="en-US"/>
          </a:p>
        </p:txBody>
      </p:sp>
    </p:spTree>
    <p:extLst>
      <p:ext uri="{BB962C8B-B14F-4D97-AF65-F5344CB8AC3E}">
        <p14:creationId xmlns:p14="http://schemas.microsoft.com/office/powerpoint/2010/main" val="1171420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1D7A073-E2C2-8E45-80D1-D7DF8598B432}" type="datetimeFigureOut">
              <a:rPr lang="en-US" smtClean="0">
                <a:solidFill>
                  <a:prstClr val="black">
                    <a:tint val="75000"/>
                  </a:prstClr>
                </a:solidFill>
              </a:rPr>
              <a:pPr defTabSz="457200"/>
              <a:t>9/17/2017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C665698-258C-3B48-9875-8E175807022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574255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5" Type="http://schemas.openxmlformats.org/officeDocument/2006/relationships/hyperlink" Target="http://en.wikipedia.org/wiki/Electromagnetic_radiation" TargetMode="External"/><Relationship Id="rId4" Type="http://schemas.openxmlformats.org/officeDocument/2006/relationships/hyperlink" Target="http://en.wikipedia.org/wiki/Light"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2.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2.wmf"/><Relationship Id="rId5" Type="http://schemas.openxmlformats.org/officeDocument/2006/relationships/oleObject" Target="../embeddings/oleObject6.bin"/><Relationship Id="rId4" Type="http://schemas.openxmlformats.org/officeDocument/2006/relationships/image" Target="../media/image31.wmf"/></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7.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36.wmf"/><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39.w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5750 / 6880</a:t>
            </a:r>
            <a:br>
              <a:rPr lang="en-US" dirty="0" smtClean="0"/>
            </a:br>
            <a:r>
              <a:rPr lang="en-US" dirty="0" smtClean="0"/>
              <a:t>Mathematics and Climate</a:t>
            </a:r>
            <a:endParaRPr lang="en-US" dirty="0"/>
          </a:p>
        </p:txBody>
      </p:sp>
      <p:sp>
        <p:nvSpPr>
          <p:cNvPr id="3" name="Subtitle 2"/>
          <p:cNvSpPr>
            <a:spLocks noGrp="1"/>
          </p:cNvSpPr>
          <p:nvPr>
            <p:ph type="subTitle" idx="1"/>
          </p:nvPr>
        </p:nvSpPr>
        <p:spPr>
          <a:xfrm>
            <a:off x="1371600" y="4114800"/>
            <a:ext cx="6400800" cy="533400"/>
          </a:xfrm>
        </p:spPr>
        <p:txBody>
          <a:bodyPr>
            <a:normAutofit lnSpcReduction="10000"/>
          </a:bodyPr>
          <a:lstStyle/>
          <a:p>
            <a:r>
              <a:rPr lang="en-US" dirty="0" smtClean="0"/>
              <a:t>Kenneth M. Golden</a:t>
            </a:r>
          </a:p>
        </p:txBody>
      </p:sp>
    </p:spTree>
    <p:extLst>
      <p:ext uri="{BB962C8B-B14F-4D97-AF65-F5344CB8AC3E}">
        <p14:creationId xmlns:p14="http://schemas.microsoft.com/office/powerpoint/2010/main" val="180424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11353"/>
            <a:ext cx="7875728" cy="5256047"/>
          </a:xfrm>
          <a:prstGeom prst="rect">
            <a:avLst/>
          </a:prstGeom>
        </p:spPr>
      </p:pic>
    </p:spTree>
    <p:extLst>
      <p:ext uri="{BB962C8B-B14F-4D97-AF65-F5344CB8AC3E}">
        <p14:creationId xmlns:p14="http://schemas.microsoft.com/office/powerpoint/2010/main" val="1903481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588" y="228600"/>
            <a:ext cx="5201412" cy="6532548"/>
          </a:xfrm>
          <a:prstGeom prst="rect">
            <a:avLst/>
          </a:prstGeom>
        </p:spPr>
      </p:pic>
    </p:spTree>
    <p:extLst>
      <p:ext uri="{BB962C8B-B14F-4D97-AF65-F5344CB8AC3E}">
        <p14:creationId xmlns:p14="http://schemas.microsoft.com/office/powerpoint/2010/main" val="2536870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t>
            </a:r>
            <a:r>
              <a:rPr lang="en-US" dirty="0" smtClean="0"/>
              <a:t>limate variability vs. climate change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7316" y="1840833"/>
            <a:ext cx="4849368" cy="4044696"/>
          </a:xfrm>
        </p:spPr>
      </p:pic>
    </p:spTree>
    <p:extLst>
      <p:ext uri="{BB962C8B-B14F-4D97-AF65-F5344CB8AC3E}">
        <p14:creationId xmlns:p14="http://schemas.microsoft.com/office/powerpoint/2010/main" val="3484561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3244" y="533400"/>
            <a:ext cx="4477512" cy="2859024"/>
          </a:xfrm>
        </p:spPr>
      </p:pic>
      <p:sp>
        <p:nvSpPr>
          <p:cNvPr id="5" name="TextBox 4"/>
          <p:cNvSpPr txBox="1"/>
          <p:nvPr/>
        </p:nvSpPr>
        <p:spPr>
          <a:xfrm>
            <a:off x="934528" y="3429000"/>
            <a:ext cx="7391400" cy="1384995"/>
          </a:xfrm>
          <a:prstGeom prst="rect">
            <a:avLst/>
          </a:prstGeom>
          <a:noFill/>
        </p:spPr>
        <p:txBody>
          <a:bodyPr wrap="square" rtlCol="0">
            <a:spAutoFit/>
          </a:bodyPr>
          <a:lstStyle/>
          <a:p>
            <a:r>
              <a:rPr lang="en-US" sz="1400" dirty="0" smtClean="0"/>
              <a:t>Sir Gilbert Walker (1868-1958)  -- observed years of reduced rainfall over Australia and Indonesia (high air pressure over western Pacific) </a:t>
            </a:r>
            <a:r>
              <a:rPr lang="en-US" sz="1400" dirty="0">
                <a:sym typeface="Wingdings" panose="05000000000000000000" pitchFamily="2" charset="2"/>
              </a:rPr>
              <a:t> </a:t>
            </a:r>
            <a:r>
              <a:rPr lang="en-US" sz="1400" dirty="0" smtClean="0">
                <a:sym typeface="Wingdings" panose="05000000000000000000" pitchFamily="2" charset="2"/>
              </a:rPr>
              <a:t>correlated with low pressure over central and eastern Pacific – SOUTHERN OSCILLATION</a:t>
            </a:r>
          </a:p>
          <a:p>
            <a:endParaRPr lang="en-US" sz="1400" dirty="0">
              <a:sym typeface="Wingdings" panose="05000000000000000000" pitchFamily="2" charset="2"/>
            </a:endParaRPr>
          </a:p>
          <a:p>
            <a:r>
              <a:rPr lang="en-US" sz="1400" dirty="0" smtClean="0">
                <a:sym typeface="Wingdings" panose="05000000000000000000" pitchFamily="2" charset="2"/>
              </a:rPr>
              <a:t>His observations vindicated when connected to ocean temperature oscillations observed by fishermen off the coast of South America around Christmas – called  “El Nino”</a:t>
            </a:r>
            <a:endParaRPr lang="en-US" sz="1400" dirty="0"/>
          </a:p>
        </p:txBody>
      </p:sp>
      <p:sp>
        <p:nvSpPr>
          <p:cNvPr id="6" name="TextBox 5"/>
          <p:cNvSpPr txBox="1"/>
          <p:nvPr/>
        </p:nvSpPr>
        <p:spPr>
          <a:xfrm>
            <a:off x="990600" y="5029200"/>
            <a:ext cx="7239000" cy="1169551"/>
          </a:xfrm>
          <a:prstGeom prst="rect">
            <a:avLst/>
          </a:prstGeom>
          <a:noFill/>
        </p:spPr>
        <p:txBody>
          <a:bodyPr wrap="square" rtlCol="0">
            <a:spAutoFit/>
          </a:bodyPr>
          <a:lstStyle/>
          <a:p>
            <a:r>
              <a:rPr lang="en-US" sz="1400" dirty="0" smtClean="0"/>
              <a:t>ENSO – El Nino Southern Oscillation</a:t>
            </a:r>
          </a:p>
          <a:p>
            <a:r>
              <a:rPr lang="en-US" sz="1400" dirty="0" smtClean="0"/>
              <a:t>NAO – North Atlantic Oscillation – pressure difference – Icelandic low, Azores high</a:t>
            </a:r>
          </a:p>
          <a:p>
            <a:r>
              <a:rPr lang="en-US" sz="1400" dirty="0" smtClean="0"/>
              <a:t>AMO – Atlantic </a:t>
            </a:r>
            <a:r>
              <a:rPr lang="en-US" sz="1400" dirty="0" err="1" smtClean="0"/>
              <a:t>Multidecadal</a:t>
            </a:r>
            <a:r>
              <a:rPr lang="en-US" sz="1400" dirty="0" smtClean="0"/>
              <a:t> Oscillation (~ 50 </a:t>
            </a:r>
            <a:r>
              <a:rPr lang="en-US" sz="1400" dirty="0" err="1" smtClean="0"/>
              <a:t>yrs</a:t>
            </a:r>
            <a:r>
              <a:rPr lang="en-US" sz="1400" dirty="0" smtClean="0"/>
              <a:t>) – sea surface temps in North Atlantic </a:t>
            </a:r>
          </a:p>
          <a:p>
            <a:r>
              <a:rPr lang="en-US" sz="1400" dirty="0"/>
              <a:t> </a:t>
            </a:r>
            <a:r>
              <a:rPr lang="en-US" sz="1400" dirty="0" smtClean="0"/>
              <a:t>             positive anomalies – high ocean surface temps – associated with strong snowfall </a:t>
            </a:r>
          </a:p>
          <a:p>
            <a:r>
              <a:rPr lang="en-US" sz="1400" dirty="0"/>
              <a:t> </a:t>
            </a:r>
            <a:r>
              <a:rPr lang="en-US" sz="1400" dirty="0" smtClean="0"/>
              <a:t>             in East Coast, as in 2009-2010.  </a:t>
            </a:r>
            <a:endParaRPr lang="en-US" sz="1400" dirty="0"/>
          </a:p>
        </p:txBody>
      </p:sp>
    </p:spTree>
    <p:extLst>
      <p:ext uri="{BB962C8B-B14F-4D97-AF65-F5344CB8AC3E}">
        <p14:creationId xmlns:p14="http://schemas.microsoft.com/office/powerpoint/2010/main" val="216060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DIPOLE </a:t>
            </a:r>
            <a:r>
              <a:rPr lang="en-US" dirty="0" err="1" smtClean="0"/>
              <a:t>Teleconnections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03120" y="2445861"/>
            <a:ext cx="4937760" cy="2834640"/>
          </a:xfrm>
        </p:spPr>
      </p:pic>
    </p:spTree>
    <p:extLst>
      <p:ext uri="{BB962C8B-B14F-4D97-AF65-F5344CB8AC3E}">
        <p14:creationId xmlns:p14="http://schemas.microsoft.com/office/powerpoint/2010/main" val="128211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30362"/>
          </a:xfrm>
        </p:spPr>
        <p:txBody>
          <a:bodyPr>
            <a:normAutofit/>
          </a:bodyPr>
          <a:lstStyle/>
          <a:p>
            <a:r>
              <a:rPr lang="en-US" sz="2400" b="1" dirty="0" smtClean="0"/>
              <a:t>Most basic model of Earth’s climate: balancing incoming </a:t>
            </a:r>
            <a:br>
              <a:rPr lang="en-US" sz="2400" b="1" dirty="0" smtClean="0"/>
            </a:br>
            <a:r>
              <a:rPr lang="en-US" sz="2400" b="1" dirty="0" smtClean="0"/>
              <a:t>energy from sunlight (shortwave radiation) with outgoing energy from escape of heat (</a:t>
            </a:r>
            <a:r>
              <a:rPr lang="en-US" sz="2400" b="1" dirty="0" err="1" smtClean="0"/>
              <a:t>longwave</a:t>
            </a:r>
            <a:r>
              <a:rPr lang="en-US" sz="2400" b="1" dirty="0" smtClean="0"/>
              <a:t> radiation).</a:t>
            </a:r>
            <a:endParaRPr lang="en-US" sz="2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2800939"/>
            <a:ext cx="6067875" cy="2761073"/>
          </a:xfrm>
        </p:spPr>
      </p:pic>
    </p:spTree>
    <p:extLst>
      <p:ext uri="{BB962C8B-B14F-4D97-AF65-F5344CB8AC3E}">
        <p14:creationId xmlns:p14="http://schemas.microsoft.com/office/powerpoint/2010/main" val="2493916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Blackbody emission curves for Sun and Earth.</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2452" y="1219200"/>
            <a:ext cx="4959096" cy="4352544"/>
          </a:xfrm>
        </p:spPr>
      </p:pic>
      <p:sp>
        <p:nvSpPr>
          <p:cNvPr id="3" name="TextBox 2"/>
          <p:cNvSpPr txBox="1"/>
          <p:nvPr/>
        </p:nvSpPr>
        <p:spPr>
          <a:xfrm>
            <a:off x="1143000" y="5715000"/>
            <a:ext cx="7239000" cy="923330"/>
          </a:xfrm>
          <a:prstGeom prst="rect">
            <a:avLst/>
          </a:prstGeom>
          <a:noFill/>
        </p:spPr>
        <p:txBody>
          <a:bodyPr wrap="square" rtlCol="0">
            <a:spAutoFit/>
          </a:bodyPr>
          <a:lstStyle/>
          <a:p>
            <a:r>
              <a:rPr lang="en-US" dirty="0"/>
              <a:t>A perfect </a:t>
            </a:r>
            <a:r>
              <a:rPr lang="en-US" b="1" dirty="0"/>
              <a:t>blackbody</a:t>
            </a:r>
            <a:r>
              <a:rPr lang="en-US" dirty="0"/>
              <a:t> is one that absorbs all </a:t>
            </a:r>
            <a:r>
              <a:rPr lang="en-US" dirty="0" smtClean="0"/>
              <a:t>incoming </a:t>
            </a:r>
            <a:r>
              <a:rPr lang="en-US" dirty="0"/>
              <a:t>light and does not reflect </a:t>
            </a:r>
            <a:r>
              <a:rPr lang="en-US" dirty="0" smtClean="0"/>
              <a:t>any; it emits electromagnetic radiation (thermal radiative energy) with spectrum that depends on temperature </a:t>
            </a:r>
            <a:r>
              <a:rPr lang="en-US" i="1" dirty="0" smtClean="0"/>
              <a:t>T</a:t>
            </a:r>
            <a:r>
              <a:rPr lang="en-US" dirty="0" smtClean="0"/>
              <a:t> according to Plank’s law.</a:t>
            </a:r>
            <a:endParaRPr lang="en-US" dirty="0"/>
          </a:p>
        </p:txBody>
      </p:sp>
    </p:spTree>
    <p:extLst>
      <p:ext uri="{BB962C8B-B14F-4D97-AF65-F5344CB8AC3E}">
        <p14:creationId xmlns:p14="http://schemas.microsoft.com/office/powerpoint/2010/main" val="285110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Observed solar spectrum at top </a:t>
            </a:r>
            <a:br>
              <a:rPr lang="en-US" sz="2800" b="1" dirty="0" smtClean="0"/>
            </a:br>
            <a:r>
              <a:rPr lang="en-US" sz="2800" b="1" dirty="0" smtClean="0"/>
              <a:t>of atmosphere and at sea level </a:t>
            </a:r>
            <a:endParaRPr lang="en-US"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981200"/>
            <a:ext cx="6332220" cy="4406085"/>
          </a:xfrm>
        </p:spPr>
      </p:pic>
    </p:spTree>
    <p:extLst>
      <p:ext uri="{BB962C8B-B14F-4D97-AF65-F5344CB8AC3E}">
        <p14:creationId xmlns:p14="http://schemas.microsoft.com/office/powerpoint/2010/main" val="425020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insolation in Europe.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76400"/>
            <a:ext cx="6006084" cy="4610771"/>
          </a:xfrm>
        </p:spPr>
      </p:pic>
    </p:spTree>
    <p:extLst>
      <p:ext uri="{BB962C8B-B14F-4D97-AF65-F5344CB8AC3E}">
        <p14:creationId xmlns:p14="http://schemas.microsoft.com/office/powerpoint/2010/main" val="293912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32" y="107589"/>
            <a:ext cx="8229600" cy="1143000"/>
          </a:xfrm>
        </p:spPr>
        <p:txBody>
          <a:bodyPr/>
          <a:lstStyle/>
          <a:p>
            <a:r>
              <a:rPr lang="en-US" dirty="0" smtClean="0"/>
              <a:t>The global energy balance</a:t>
            </a:r>
            <a:endParaRPr lang="en-US" dirty="0"/>
          </a:p>
        </p:txBody>
      </p:sp>
      <p:pic>
        <p:nvPicPr>
          <p:cNvPr id="5122" name="Picture 2" descr="C:\Users\Ken\Documents\teaching\6880_Sea_Ice_Climate\global_energy_balance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0800" y="1039461"/>
            <a:ext cx="4537196" cy="34554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4067" y="4626755"/>
            <a:ext cx="7930662" cy="1938992"/>
          </a:xfrm>
          <a:prstGeom prst="rect">
            <a:avLst/>
          </a:prstGeom>
          <a:noFill/>
        </p:spPr>
        <p:txBody>
          <a:bodyPr wrap="square" rtlCol="0">
            <a:spAutoFit/>
          </a:bodyPr>
          <a:lstStyle/>
          <a:p>
            <a:pPr algn="just"/>
            <a:r>
              <a:rPr lang="en-US" sz="2000" dirty="0" smtClean="0">
                <a:solidFill>
                  <a:prstClr val="black"/>
                </a:solidFill>
              </a:rPr>
              <a:t>Consider the </a:t>
            </a:r>
            <a:r>
              <a:rPr lang="en-US" sz="2000" dirty="0" err="1" smtClean="0">
                <a:solidFill>
                  <a:prstClr val="black"/>
                </a:solidFill>
              </a:rPr>
              <a:t>radiative</a:t>
            </a:r>
            <a:r>
              <a:rPr lang="en-US" sz="2000" dirty="0" smtClean="0">
                <a:solidFill>
                  <a:prstClr val="black"/>
                </a:solidFill>
              </a:rPr>
              <a:t> equilibrium temperature of Earth. To maintain equilibrium, it warms up (absorbs solar energy) and radiates energy away at same rate it is received. We’ll see the emission temperature is 255 K and a body at this temperature radiates primarily in infrared. But atmosphere is strongly absorbing at these wavelengths (H2O and CO2) thus raising surface temperature above emission temperature – </a:t>
            </a:r>
            <a:r>
              <a:rPr lang="en-US" sz="2000" b="1" i="1" dirty="0" smtClean="0">
                <a:solidFill>
                  <a:prstClr val="black"/>
                </a:solidFill>
              </a:rPr>
              <a:t>GREENHOUSE EFFECT</a:t>
            </a:r>
            <a:r>
              <a:rPr lang="en-US" sz="2000" dirty="0" smtClean="0">
                <a:solidFill>
                  <a:prstClr val="black"/>
                </a:solidFill>
              </a:rPr>
              <a:t>.  </a:t>
            </a:r>
            <a:endParaRPr lang="en-US" sz="2000" dirty="0">
              <a:solidFill>
                <a:prstClr val="black"/>
              </a:solidFill>
            </a:endParaRPr>
          </a:p>
        </p:txBody>
      </p:sp>
    </p:spTree>
    <p:extLst>
      <p:ext uri="{BB962C8B-B14F-4D97-AF65-F5344CB8AC3E}">
        <p14:creationId xmlns:p14="http://schemas.microsoft.com/office/powerpoint/2010/main" val="1387748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PE-20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0283"/>
            <a:ext cx="9144000" cy="3611880"/>
          </a:xfrm>
          <a:prstGeom prst="rect">
            <a:avLst/>
          </a:prstGeom>
        </p:spPr>
      </p:pic>
      <p:sp>
        <p:nvSpPr>
          <p:cNvPr id="4" name="TextBox 3"/>
          <p:cNvSpPr txBox="1"/>
          <p:nvPr/>
        </p:nvSpPr>
        <p:spPr>
          <a:xfrm>
            <a:off x="95585" y="5288340"/>
            <a:ext cx="8379217" cy="1569660"/>
          </a:xfrm>
          <a:prstGeom prst="rect">
            <a:avLst/>
          </a:prstGeom>
          <a:noFill/>
        </p:spPr>
        <p:txBody>
          <a:bodyPr wrap="none" rtlCol="0">
            <a:spAutoFit/>
          </a:bodyPr>
          <a:lstStyle/>
          <a:p>
            <a:pPr defTabSz="457200"/>
            <a:r>
              <a:rPr lang="en-US" sz="2400" dirty="0">
                <a:solidFill>
                  <a:prstClr val="black"/>
                </a:solidFill>
              </a:rPr>
              <a:t>A W</a:t>
            </a:r>
            <a:r>
              <a:rPr lang="en-US" sz="2400" dirty="0" smtClean="0">
                <a:solidFill>
                  <a:prstClr val="black"/>
                </a:solidFill>
              </a:rPr>
              <a:t>orldwide </a:t>
            </a:r>
            <a:r>
              <a:rPr lang="en-US" sz="2400" dirty="0">
                <a:solidFill>
                  <a:prstClr val="black"/>
                </a:solidFill>
              </a:rPr>
              <a:t>initiative, involving:</a:t>
            </a:r>
          </a:p>
          <a:p>
            <a:pPr marL="342900" indent="-342900" defTabSz="457200">
              <a:buFont typeface="Arial"/>
              <a:buChar char="•"/>
            </a:pPr>
            <a:r>
              <a:rPr lang="en-US" sz="2400" dirty="0">
                <a:solidFill>
                  <a:prstClr val="black"/>
                </a:solidFill>
              </a:rPr>
              <a:t>North America: US and Canadian Math Institutes, Societies, etc.</a:t>
            </a:r>
          </a:p>
          <a:p>
            <a:pPr marL="342900" indent="-342900" defTabSz="457200">
              <a:buFont typeface="Arial"/>
              <a:buChar char="•"/>
            </a:pPr>
            <a:r>
              <a:rPr lang="en-US" sz="2400" dirty="0">
                <a:solidFill>
                  <a:prstClr val="black"/>
                </a:solidFill>
              </a:rPr>
              <a:t>Partners worldwide: Europe, Africa, India…</a:t>
            </a:r>
          </a:p>
          <a:p>
            <a:pPr marL="342900" indent="-342900" defTabSz="457200">
              <a:buFont typeface="Arial"/>
              <a:buChar char="•"/>
            </a:pPr>
            <a:endParaRPr lang="en-US" sz="2400" dirty="0">
              <a:solidFill>
                <a:prstClr val="black"/>
              </a:solidFill>
            </a:endParaRPr>
          </a:p>
        </p:txBody>
      </p:sp>
      <p:sp>
        <p:nvSpPr>
          <p:cNvPr id="6" name="Text Box 22"/>
          <p:cNvSpPr txBox="1">
            <a:spLocks noChangeArrowheads="1"/>
          </p:cNvSpPr>
          <p:nvPr/>
        </p:nvSpPr>
        <p:spPr bwMode="auto">
          <a:xfrm>
            <a:off x="1295400" y="381000"/>
            <a:ext cx="69236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457200"/>
            <a:r>
              <a:rPr lang="en-US" sz="3200" b="1" dirty="0" smtClean="0">
                <a:solidFill>
                  <a:srgbClr val="333399"/>
                </a:solidFill>
                <a:latin typeface="Arial" charset="0"/>
              </a:rPr>
              <a:t>Mathematics of Planet Earth 2013  </a:t>
            </a:r>
            <a:endParaRPr lang="en-US" sz="3200" b="1" dirty="0">
              <a:solidFill>
                <a:srgbClr val="333399"/>
              </a:solidFill>
              <a:latin typeface="Arial" charset="0"/>
            </a:endParaRPr>
          </a:p>
        </p:txBody>
      </p:sp>
    </p:spTree>
    <p:extLst>
      <p:ext uri="{BB962C8B-B14F-4D97-AF65-F5344CB8AC3E}">
        <p14:creationId xmlns:p14="http://schemas.microsoft.com/office/powerpoint/2010/main" val="455515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adiative energy balance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752600"/>
            <a:ext cx="6126364" cy="4191000"/>
          </a:xfrm>
        </p:spPr>
      </p:pic>
    </p:spTree>
    <p:extLst>
      <p:ext uri="{BB962C8B-B14F-4D97-AF65-F5344CB8AC3E}">
        <p14:creationId xmlns:p14="http://schemas.microsoft.com/office/powerpoint/2010/main" val="116265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31" y="228599"/>
            <a:ext cx="7860323" cy="835269"/>
          </a:xfrm>
        </p:spPr>
        <p:txBody>
          <a:bodyPr>
            <a:normAutofit/>
          </a:bodyPr>
          <a:lstStyle/>
          <a:p>
            <a:r>
              <a:rPr lang="en-US" sz="3200" dirty="0" smtClean="0"/>
              <a:t>Not all radiation absorbed, some reflected </a:t>
            </a:r>
            <a:endParaRPr lang="en-US" sz="3200" dirty="0"/>
          </a:p>
        </p:txBody>
      </p:sp>
      <p:sp>
        <p:nvSpPr>
          <p:cNvPr id="4" name="TextBox 3"/>
          <p:cNvSpPr txBox="1"/>
          <p:nvPr/>
        </p:nvSpPr>
        <p:spPr>
          <a:xfrm>
            <a:off x="1230922" y="1257300"/>
            <a:ext cx="4097216" cy="1200329"/>
          </a:xfrm>
          <a:prstGeom prst="rect">
            <a:avLst/>
          </a:prstGeom>
          <a:noFill/>
        </p:spPr>
        <p:txBody>
          <a:bodyPr wrap="square" rtlCol="0">
            <a:spAutoFit/>
          </a:bodyPr>
          <a:lstStyle/>
          <a:p>
            <a:r>
              <a:rPr lang="en-US" sz="3600" dirty="0" smtClean="0">
                <a:solidFill>
                  <a:prstClr val="black"/>
                </a:solidFill>
              </a:rPr>
              <a:t>ratio of reflected to </a:t>
            </a:r>
          </a:p>
          <a:p>
            <a:r>
              <a:rPr lang="en-US" sz="3600" dirty="0" smtClean="0">
                <a:solidFill>
                  <a:prstClr val="black"/>
                </a:solidFill>
              </a:rPr>
              <a:t>incident solar energy</a:t>
            </a:r>
            <a:endParaRPr lang="en-US" sz="3600" dirty="0">
              <a:solidFill>
                <a:prstClr val="black"/>
              </a:solidFill>
              <a:latin typeface="Symbol" pitchFamily="18" charset="2"/>
            </a:endParaRPr>
          </a:p>
        </p:txBody>
      </p:sp>
      <p:sp>
        <p:nvSpPr>
          <p:cNvPr id="5" name="TextBox 4"/>
          <p:cNvSpPr txBox="1"/>
          <p:nvPr/>
        </p:nvSpPr>
        <p:spPr>
          <a:xfrm>
            <a:off x="5328138" y="1534297"/>
            <a:ext cx="2857499" cy="646331"/>
          </a:xfrm>
          <a:prstGeom prst="rect">
            <a:avLst/>
          </a:prstGeom>
          <a:noFill/>
        </p:spPr>
        <p:txBody>
          <a:bodyPr wrap="square" rtlCol="0">
            <a:spAutoFit/>
          </a:bodyPr>
          <a:lstStyle/>
          <a:p>
            <a:r>
              <a:rPr lang="en-US" sz="3600" dirty="0" smtClean="0">
                <a:solidFill>
                  <a:prstClr val="black"/>
                </a:solidFill>
              </a:rPr>
              <a:t>= albedo </a:t>
            </a:r>
            <a:r>
              <a:rPr lang="en-US" sz="3600" dirty="0">
                <a:solidFill>
                  <a:prstClr val="black"/>
                </a:solidFill>
              </a:rPr>
              <a:t>= </a:t>
            </a:r>
            <a:r>
              <a:rPr lang="en-US" sz="3600" dirty="0" smtClean="0">
                <a:solidFill>
                  <a:prstClr val="black"/>
                </a:solidFill>
                <a:latin typeface="Symbol" pitchFamily="18" charset="2"/>
              </a:rPr>
              <a:t>a</a:t>
            </a:r>
            <a:endParaRPr lang="en-US" sz="3600" dirty="0">
              <a:solidFill>
                <a:prstClr val="black"/>
              </a:solidFill>
              <a:latin typeface="Symbol" pitchFamily="18" charset="2"/>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2624" y="2633480"/>
            <a:ext cx="3706814" cy="4066263"/>
          </a:xfrm>
          <a:prstGeom prst="rect">
            <a:avLst/>
          </a:prstGeom>
        </p:spPr>
      </p:pic>
    </p:spTree>
    <p:extLst>
      <p:ext uri="{BB962C8B-B14F-4D97-AF65-F5344CB8AC3E}">
        <p14:creationId xmlns:p14="http://schemas.microsoft.com/office/powerpoint/2010/main" val="2736169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452" y="235071"/>
            <a:ext cx="7439901" cy="4454476"/>
          </a:xfrm>
          <a:prstGeom prst="rect">
            <a:avLst/>
          </a:prstGeom>
        </p:spPr>
      </p:pic>
      <p:sp>
        <p:nvSpPr>
          <p:cNvPr id="5" name="TextBox 4"/>
          <p:cNvSpPr txBox="1"/>
          <p:nvPr/>
        </p:nvSpPr>
        <p:spPr>
          <a:xfrm>
            <a:off x="1354015" y="4783015"/>
            <a:ext cx="6515100" cy="1631216"/>
          </a:xfrm>
          <a:prstGeom prst="rect">
            <a:avLst/>
          </a:prstGeom>
          <a:noFill/>
        </p:spPr>
        <p:txBody>
          <a:bodyPr wrap="square" rtlCol="0">
            <a:spAutoFit/>
          </a:bodyPr>
          <a:lstStyle/>
          <a:p>
            <a:r>
              <a:rPr lang="en-US" dirty="0" smtClean="0">
                <a:solidFill>
                  <a:prstClr val="black"/>
                </a:solidFill>
              </a:rPr>
              <a:t>Albedo depends on the nature of the reflecting surface, large for clouds, light surfaces like deserts, and especially snow and ice.</a:t>
            </a:r>
          </a:p>
          <a:p>
            <a:endParaRPr lang="en-US" dirty="0" smtClean="0">
              <a:solidFill>
                <a:prstClr val="black"/>
              </a:solidFill>
            </a:endParaRPr>
          </a:p>
          <a:p>
            <a:r>
              <a:rPr lang="en-US" dirty="0" smtClean="0">
                <a:solidFill>
                  <a:prstClr val="black"/>
                </a:solidFill>
              </a:rPr>
              <a:t>Under present terrestrial conditions of cloudiness and snow and ice cover, on average a fraction  </a:t>
            </a:r>
            <a:r>
              <a:rPr lang="en-US" sz="2800" dirty="0" smtClean="0">
                <a:solidFill>
                  <a:prstClr val="black"/>
                </a:solidFill>
                <a:latin typeface="Symbol" pitchFamily="18" charset="2"/>
              </a:rPr>
              <a:t>a ~ 0.3 </a:t>
            </a:r>
            <a:r>
              <a:rPr lang="en-US" dirty="0" smtClean="0">
                <a:solidFill>
                  <a:prstClr val="black"/>
                </a:solidFill>
              </a:rPr>
              <a:t>of incoming </a:t>
            </a:r>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1926457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143000"/>
          </a:xfrm>
        </p:spPr>
        <p:txBody>
          <a:bodyPr>
            <a:normAutofit/>
          </a:bodyPr>
          <a:lstStyle/>
          <a:p>
            <a:r>
              <a:rPr lang="en-US" sz="2400" b="1" dirty="0" smtClean="0">
                <a:solidFill>
                  <a:srgbClr val="0033CC"/>
                </a:solidFill>
              </a:rPr>
              <a:t>Energy balance model with multiple equilibria for Earth’s climate. </a:t>
            </a:r>
            <a:endParaRPr lang="en-US" sz="2400" b="1" dirty="0">
              <a:solidFill>
                <a:srgbClr val="0033CC"/>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1341437"/>
            <a:ext cx="6781800" cy="4525963"/>
          </a:xfrm>
        </p:spPr>
      </p:pic>
      <p:sp>
        <p:nvSpPr>
          <p:cNvPr id="5" name="TextBox 4"/>
          <p:cNvSpPr txBox="1"/>
          <p:nvPr/>
        </p:nvSpPr>
        <p:spPr>
          <a:xfrm>
            <a:off x="4071668" y="4510126"/>
            <a:ext cx="1447800" cy="307777"/>
          </a:xfrm>
          <a:prstGeom prst="rect">
            <a:avLst/>
          </a:prstGeom>
          <a:noFill/>
        </p:spPr>
        <p:txBody>
          <a:bodyPr wrap="square" rtlCol="0">
            <a:spAutoFit/>
          </a:bodyPr>
          <a:lstStyle/>
          <a:p>
            <a:r>
              <a:rPr lang="en-US" sz="1400" b="1" dirty="0"/>
              <a:t>i</a:t>
            </a:r>
            <a:r>
              <a:rPr lang="en-US" sz="1400" b="1" dirty="0" smtClean="0"/>
              <a:t>ncoming energy</a:t>
            </a:r>
            <a:endParaRPr lang="en-US" sz="1400" b="1" dirty="0"/>
          </a:p>
        </p:txBody>
      </p:sp>
      <p:sp>
        <p:nvSpPr>
          <p:cNvPr id="6" name="TextBox 5"/>
          <p:cNvSpPr txBox="1"/>
          <p:nvPr/>
        </p:nvSpPr>
        <p:spPr>
          <a:xfrm>
            <a:off x="5562600" y="2284511"/>
            <a:ext cx="1447800" cy="307777"/>
          </a:xfrm>
          <a:prstGeom prst="rect">
            <a:avLst/>
          </a:prstGeom>
          <a:noFill/>
        </p:spPr>
        <p:txBody>
          <a:bodyPr wrap="square" rtlCol="0">
            <a:spAutoFit/>
          </a:bodyPr>
          <a:lstStyle/>
          <a:p>
            <a:r>
              <a:rPr lang="en-US" sz="1400" b="1" dirty="0"/>
              <a:t>o</a:t>
            </a:r>
            <a:r>
              <a:rPr lang="en-US" sz="1400" b="1" dirty="0" smtClean="0"/>
              <a:t>utgoing energy</a:t>
            </a:r>
            <a:endParaRPr lang="en-US" sz="1400" b="1" dirty="0"/>
          </a:p>
        </p:txBody>
      </p:sp>
      <p:sp>
        <p:nvSpPr>
          <p:cNvPr id="7" name="TextBox 6"/>
          <p:cNvSpPr txBox="1"/>
          <p:nvPr/>
        </p:nvSpPr>
        <p:spPr>
          <a:xfrm>
            <a:off x="1676400" y="5835134"/>
            <a:ext cx="6705600" cy="646331"/>
          </a:xfrm>
          <a:prstGeom prst="rect">
            <a:avLst/>
          </a:prstGeom>
          <a:noFill/>
        </p:spPr>
        <p:txBody>
          <a:bodyPr wrap="square" rtlCol="0">
            <a:spAutoFit/>
          </a:bodyPr>
          <a:lstStyle/>
          <a:p>
            <a:r>
              <a:rPr lang="en-US" b="1" dirty="0" smtClean="0">
                <a:solidFill>
                  <a:srgbClr val="C00000"/>
                </a:solidFill>
              </a:rPr>
              <a:t>Outgoing : increasing – a warmer planet</a:t>
            </a:r>
            <a:r>
              <a:rPr lang="en-US" b="1" baseline="0" dirty="0" smtClean="0">
                <a:solidFill>
                  <a:srgbClr val="C00000"/>
                </a:solidFill>
              </a:rPr>
              <a:t> radiates more energy.</a:t>
            </a:r>
          </a:p>
          <a:p>
            <a:r>
              <a:rPr lang="en-US" b="1" dirty="0" smtClean="0">
                <a:solidFill>
                  <a:schemeClr val="accent5">
                    <a:lumMod val="75000"/>
                  </a:schemeClr>
                </a:solidFill>
              </a:rPr>
              <a:t>Incoming : S – shaped from albedo of </a:t>
            </a:r>
            <a:r>
              <a:rPr lang="en-US" b="1" dirty="0" smtClean="0">
                <a:solidFill>
                  <a:srgbClr val="0070C0"/>
                </a:solidFill>
              </a:rPr>
              <a:t>ice/snow </a:t>
            </a:r>
            <a:r>
              <a:rPr lang="en-US" b="1" dirty="0" smtClean="0"/>
              <a:t>vs. </a:t>
            </a:r>
            <a:r>
              <a:rPr lang="en-US" b="1" dirty="0" smtClean="0">
                <a:solidFill>
                  <a:srgbClr val="4E7272"/>
                </a:solidFill>
              </a:rPr>
              <a:t>land/ocean.</a:t>
            </a:r>
            <a:r>
              <a:rPr lang="en-US" b="1" dirty="0" smtClean="0">
                <a:solidFill>
                  <a:srgbClr val="0070C0"/>
                </a:solidFill>
              </a:rPr>
              <a:t>  </a:t>
            </a:r>
          </a:p>
        </p:txBody>
      </p:sp>
    </p:spTree>
    <p:extLst>
      <p:ext uri="{BB962C8B-B14F-4D97-AF65-F5344CB8AC3E}">
        <p14:creationId xmlns:p14="http://schemas.microsoft.com/office/powerpoint/2010/main" val="3206082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olar “constant”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Sun emits energy at rate </a:t>
                </a:r>
                <a:r>
                  <a:rPr lang="en-US" sz="2400" dirty="0" smtClean="0">
                    <a:latin typeface="Cambria Math" pitchFamily="18" charset="0"/>
                    <a:ea typeface="Cambria Math" pitchFamily="18" charset="0"/>
                  </a:rPr>
                  <a:t>Q</a:t>
                </a:r>
                <a:r>
                  <a:rPr lang="en-US" sz="2400" dirty="0" smtClean="0"/>
                  <a:t> = 3.87 </a:t>
                </a:r>
                <a:r>
                  <a:rPr lang="en-US" sz="2000" dirty="0" smtClean="0">
                    <a:latin typeface="Verdana" pitchFamily="34" charset="0"/>
                    <a:ea typeface="Verdana" pitchFamily="34" charset="0"/>
                    <a:cs typeface="Verdana" pitchFamily="34" charset="0"/>
                  </a:rPr>
                  <a:t>x</a:t>
                </a:r>
                <a:r>
                  <a:rPr lang="en-US" sz="2400" dirty="0" smtClean="0"/>
                  <a:t> </a:t>
                </a:r>
                <a14:m>
                  <m:oMath xmlns:m="http://schemas.openxmlformats.org/officeDocument/2006/math">
                    <m:sSup>
                      <m:sSupPr>
                        <m:ctrlPr>
                          <a:rPr lang="en-US" sz="2400" i="1" dirty="0" smtClean="0">
                            <a:latin typeface="Cambria Math" panose="02040503050406030204" pitchFamily="18" charset="0"/>
                          </a:rPr>
                        </m:ctrlPr>
                      </m:sSupPr>
                      <m:e>
                        <m:r>
                          <a:rPr lang="en-US" sz="2400" b="0" i="1" dirty="0" smtClean="0">
                            <a:latin typeface="Cambria Math"/>
                          </a:rPr>
                          <m:t>10</m:t>
                        </m:r>
                      </m:e>
                      <m:sup>
                        <m:r>
                          <a:rPr lang="en-US" sz="2400" b="0" i="1" dirty="0" smtClean="0">
                            <a:latin typeface="Cambria Math"/>
                          </a:rPr>
                          <m:t>26</m:t>
                        </m:r>
                      </m:sup>
                    </m:sSup>
                  </m:oMath>
                </a14:m>
                <a:r>
                  <a:rPr lang="en-US" sz="2400" dirty="0" smtClean="0"/>
                  <a:t> W</a:t>
                </a:r>
              </a:p>
              <a:p>
                <a:endParaRPr lang="en-US" sz="2400" dirty="0"/>
              </a:p>
              <a:p>
                <a:r>
                  <a:rPr lang="en-US" sz="2400" dirty="0" smtClean="0"/>
                  <a:t>Flux of solar energy at Earth is called </a:t>
                </a:r>
                <a:r>
                  <a:rPr lang="en-US" sz="2400" b="1" i="1" dirty="0" smtClean="0"/>
                  <a:t>solar constant</a:t>
                </a:r>
                <a:endParaRPr lang="en-US" sz="24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5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743198" y="3290482"/>
                <a:ext cx="4317025" cy="523220"/>
              </a:xfrm>
              <a:prstGeom prst="rect">
                <a:avLst/>
              </a:prstGeom>
              <a:noFill/>
            </p:spPr>
            <p:txBody>
              <a:bodyPr wrap="square" rtlCol="0">
                <a:spAutoFit/>
              </a:bodyPr>
              <a:lstStyle/>
              <a:p>
                <a14:m>
                  <m:oMath xmlns:m="http://schemas.openxmlformats.org/officeDocument/2006/math">
                    <m:sSub>
                      <m:sSubPr>
                        <m:ctrlPr>
                          <a:rPr lang="en-US" sz="2800" i="1" smtClean="0">
                            <a:solidFill>
                              <a:prstClr val="black"/>
                            </a:solidFill>
                            <a:latin typeface="Cambria Math" panose="02040503050406030204" pitchFamily="18" charset="0"/>
                          </a:rPr>
                        </m:ctrlPr>
                      </m:sSubPr>
                      <m:e>
                        <m:r>
                          <a:rPr lang="en-US" sz="2800" i="1" smtClean="0">
                            <a:solidFill>
                              <a:prstClr val="black"/>
                            </a:solidFill>
                            <a:latin typeface="Cambria Math"/>
                          </a:rPr>
                          <m:t>𝑆</m:t>
                        </m:r>
                      </m:e>
                      <m:sub>
                        <m:r>
                          <a:rPr lang="en-US" sz="2800" i="1" smtClean="0">
                            <a:solidFill>
                              <a:prstClr val="black"/>
                            </a:solidFill>
                            <a:latin typeface="Cambria Math"/>
                          </a:rPr>
                          <m:t>0</m:t>
                        </m:r>
                      </m:sub>
                    </m:sSub>
                  </m:oMath>
                </a14:m>
                <a:r>
                  <a:rPr lang="en-US" sz="2800" dirty="0" smtClean="0">
                    <a:solidFill>
                      <a:prstClr val="black"/>
                    </a:solidFill>
                  </a:rPr>
                  <a:t> = </a:t>
                </a:r>
                <a:r>
                  <a:rPr lang="en-US" sz="2800" dirty="0" smtClean="0">
                    <a:solidFill>
                      <a:prstClr val="black"/>
                    </a:solidFill>
                    <a:latin typeface="Cambria Math" pitchFamily="18" charset="0"/>
                    <a:ea typeface="Cambria Math" pitchFamily="18" charset="0"/>
                  </a:rPr>
                  <a:t>Q </a:t>
                </a:r>
                <a:r>
                  <a:rPr lang="en-US" sz="2800" dirty="0" smtClean="0">
                    <a:solidFill>
                      <a:prstClr val="black"/>
                    </a:solidFill>
                  </a:rPr>
                  <a:t>/ 4</a:t>
                </a:r>
                <a:r>
                  <a:rPr lang="en-US" sz="2800" dirty="0" smtClean="0">
                    <a:solidFill>
                      <a:prstClr val="black"/>
                    </a:solidFill>
                    <a:latin typeface="Symbol" pitchFamily="18" charset="2"/>
                  </a:rPr>
                  <a:t>p</a:t>
                </a:r>
                <a14:m>
                  <m:oMath xmlns:m="http://schemas.openxmlformats.org/officeDocument/2006/math">
                    <m:sSup>
                      <m:sSupPr>
                        <m:ctrlPr>
                          <a:rPr lang="en-US" sz="2800" i="1" smtClean="0">
                            <a:solidFill>
                              <a:prstClr val="black"/>
                            </a:solidFill>
                            <a:latin typeface="Cambria Math" panose="02040503050406030204" pitchFamily="18" charset="0"/>
                          </a:rPr>
                        </m:ctrlPr>
                      </m:sSupPr>
                      <m:e>
                        <m:r>
                          <a:rPr lang="en-US" sz="2800" i="1" smtClean="0">
                            <a:solidFill>
                              <a:prstClr val="black"/>
                            </a:solidFill>
                            <a:latin typeface="Cambria Math"/>
                          </a:rPr>
                          <m:t>𝑟</m:t>
                        </m:r>
                      </m:e>
                      <m:sup>
                        <m:r>
                          <a:rPr lang="en-US" sz="2800" i="1" smtClean="0">
                            <a:solidFill>
                              <a:prstClr val="black"/>
                            </a:solidFill>
                            <a:latin typeface="Cambria Math"/>
                          </a:rPr>
                          <m:t>2</m:t>
                        </m:r>
                      </m:sup>
                    </m:sSup>
                  </m:oMath>
                </a14:m>
                <a:r>
                  <a:rPr lang="en-US" sz="2800" dirty="0" smtClean="0">
                    <a:solidFill>
                      <a:prstClr val="black"/>
                    </a:solidFill>
                    <a:latin typeface="Symbol" pitchFamily="18" charset="2"/>
                  </a:rPr>
                  <a:t>= </a:t>
                </a:r>
                <a:r>
                  <a:rPr lang="en-US" sz="2800" dirty="0" smtClean="0">
                    <a:solidFill>
                      <a:prstClr val="black"/>
                    </a:solidFill>
                    <a:latin typeface="Cambria Math" pitchFamily="18" charset="0"/>
                    <a:ea typeface="Cambria Math" pitchFamily="18" charset="0"/>
                  </a:rPr>
                  <a:t>1367 W</a:t>
                </a:r>
                <a14:m>
                  <m:oMath xmlns:m="http://schemas.openxmlformats.org/officeDocument/2006/math">
                    <m:sSup>
                      <m:sSupPr>
                        <m:ctrlPr>
                          <a:rPr lang="en-US" sz="2800" i="1" smtClean="0">
                            <a:solidFill>
                              <a:prstClr val="black"/>
                            </a:solidFill>
                            <a:latin typeface="Cambria Math" panose="02040503050406030204" pitchFamily="18" charset="0"/>
                            <a:ea typeface="Cambria Math" pitchFamily="18" charset="0"/>
                          </a:rPr>
                        </m:ctrlPr>
                      </m:sSupPr>
                      <m:e>
                        <m:r>
                          <m:rPr>
                            <m:sty m:val="p"/>
                          </m:rPr>
                          <a:rPr lang="en-US" sz="2800" smtClean="0">
                            <a:solidFill>
                              <a:prstClr val="black"/>
                            </a:solidFill>
                            <a:latin typeface="Cambria Math"/>
                            <a:ea typeface="Cambria Math" pitchFamily="18" charset="0"/>
                          </a:rPr>
                          <m:t>m</m:t>
                        </m:r>
                      </m:e>
                      <m:sup>
                        <m:r>
                          <a:rPr lang="en-US" sz="2800" i="1" smtClean="0">
                            <a:solidFill>
                              <a:prstClr val="black"/>
                            </a:solidFill>
                            <a:latin typeface="Cambria Math"/>
                            <a:ea typeface="Cambria Math" pitchFamily="18" charset="0"/>
                          </a:rPr>
                          <m:t>−2</m:t>
                        </m:r>
                      </m:sup>
                    </m:sSup>
                  </m:oMath>
                </a14:m>
                <a:r>
                  <a:rPr lang="en-US" sz="2800" dirty="0" smtClean="0">
                    <a:solidFill>
                      <a:prstClr val="black"/>
                    </a:solidFill>
                    <a:latin typeface="Symbol" pitchFamily="18" charset="2"/>
                  </a:rPr>
                  <a:t> </a:t>
                </a:r>
                <a:endParaRPr lang="en-US" sz="2800" dirty="0">
                  <a:solidFill>
                    <a:prstClr val="black"/>
                  </a:solidFill>
                  <a:latin typeface="Symbol" pitchFamily="18" charset="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743198" y="3290482"/>
                <a:ext cx="4317025" cy="523220"/>
              </a:xfrm>
              <a:prstGeom prst="rect">
                <a:avLst/>
              </a:prstGeom>
              <a:blipFill rotWithShape="1">
                <a:blip r:embed="rId3"/>
                <a:stretch>
                  <a:fillRect t="-13953" b="-32558"/>
                </a:stretch>
              </a:blipFill>
            </p:spPr>
            <p:txBody>
              <a:bodyPr/>
              <a:lstStyle/>
              <a:p>
                <a:r>
                  <a:rPr lang="en-US">
                    <a:noFill/>
                  </a:rPr>
                  <a:t> </a:t>
                </a:r>
              </a:p>
            </p:txBody>
          </p:sp>
        </mc:Fallback>
      </mc:AlternateContent>
      <p:sp>
        <p:nvSpPr>
          <p:cNvPr id="6" name="TextBox 5"/>
          <p:cNvSpPr txBox="1"/>
          <p:nvPr/>
        </p:nvSpPr>
        <p:spPr>
          <a:xfrm>
            <a:off x="3094891" y="4097189"/>
            <a:ext cx="3279531" cy="369332"/>
          </a:xfrm>
          <a:prstGeom prst="rect">
            <a:avLst/>
          </a:prstGeom>
          <a:noFill/>
        </p:spPr>
        <p:txBody>
          <a:bodyPr wrap="square" rtlCol="0">
            <a:spAutoFit/>
          </a:bodyPr>
          <a:lstStyle/>
          <a:p>
            <a:r>
              <a:rPr lang="en-US" i="1" dirty="0" smtClean="0">
                <a:solidFill>
                  <a:prstClr val="black"/>
                </a:solidFill>
                <a:latin typeface="Cambria Math" pitchFamily="18" charset="0"/>
                <a:ea typeface="Cambria Math" pitchFamily="18" charset="0"/>
              </a:rPr>
              <a:t>r  </a:t>
            </a:r>
            <a:r>
              <a:rPr lang="en-US" dirty="0" smtClean="0">
                <a:solidFill>
                  <a:prstClr val="black"/>
                </a:solidFill>
                <a:latin typeface="Cambria Math" pitchFamily="18" charset="0"/>
                <a:ea typeface="Cambria Math" pitchFamily="18" charset="0"/>
              </a:rPr>
              <a:t>=</a:t>
            </a:r>
            <a:r>
              <a:rPr lang="en-US" i="1" dirty="0" smtClean="0">
                <a:solidFill>
                  <a:prstClr val="black"/>
                </a:solidFill>
                <a:latin typeface="Cambria Math" pitchFamily="18" charset="0"/>
                <a:ea typeface="Cambria Math" pitchFamily="18" charset="0"/>
              </a:rPr>
              <a:t>  </a:t>
            </a:r>
            <a:r>
              <a:rPr lang="en-US" dirty="0" smtClean="0">
                <a:solidFill>
                  <a:prstClr val="black"/>
                </a:solidFill>
                <a:latin typeface="Cambria Math" pitchFamily="18" charset="0"/>
                <a:ea typeface="Cambria Math" pitchFamily="18" charset="0"/>
              </a:rPr>
              <a:t>distance from Sun to Earth </a:t>
            </a:r>
            <a:endParaRPr lang="en-US" dirty="0">
              <a:solidFill>
                <a:prstClr val="black"/>
              </a:solidFill>
              <a:latin typeface="Cambria Math" pitchFamily="18" charset="0"/>
              <a:ea typeface="Cambria Math" pitchFamily="18" charset="0"/>
            </a:endParaRPr>
          </a:p>
        </p:txBody>
      </p:sp>
    </p:spTree>
    <p:extLst>
      <p:ext uri="{BB962C8B-B14F-4D97-AF65-F5344CB8AC3E}">
        <p14:creationId xmlns:p14="http://schemas.microsoft.com/office/powerpoint/2010/main" val="11737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en\Documents\teaching\6880_Sea_Ice_Climate\planetary_temp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314" y="1797518"/>
            <a:ext cx="8813611" cy="32349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75954" y="555814"/>
            <a:ext cx="3980330" cy="646331"/>
          </a:xfrm>
          <a:prstGeom prst="rect">
            <a:avLst/>
          </a:prstGeom>
          <a:noFill/>
        </p:spPr>
        <p:txBody>
          <a:bodyPr wrap="square" rtlCol="0">
            <a:spAutoFit/>
          </a:bodyPr>
          <a:lstStyle/>
          <a:p>
            <a:r>
              <a:rPr lang="en-US" sz="3600" dirty="0" smtClean="0">
                <a:solidFill>
                  <a:prstClr val="black"/>
                </a:solidFill>
              </a:rPr>
              <a:t>Planetary properties</a:t>
            </a:r>
            <a:endParaRPr lang="en-US" sz="3600" dirty="0">
              <a:solidFill>
                <a:prstClr val="black"/>
              </a:solidFill>
            </a:endParaRPr>
          </a:p>
        </p:txBody>
      </p:sp>
    </p:spTree>
    <p:extLst>
      <p:ext uri="{BB962C8B-B14F-4D97-AF65-F5344CB8AC3E}">
        <p14:creationId xmlns:p14="http://schemas.microsoft.com/office/powerpoint/2010/main" val="3846968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n\Documents\teaching\6880_Sea_Ice_Climate\solar_energy_vs_freq.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281" y="866774"/>
            <a:ext cx="3611929" cy="39874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n\Documents\teaching\6880_Sea_Ice_Climate\blackbody_emis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6970" y="933817"/>
            <a:ext cx="3533775" cy="29739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6" y="4914901"/>
            <a:ext cx="7860323" cy="1477328"/>
          </a:xfrm>
          <a:prstGeom prst="rect">
            <a:avLst/>
          </a:prstGeom>
          <a:noFill/>
        </p:spPr>
        <p:txBody>
          <a:bodyPr wrap="square" rtlCol="0">
            <a:spAutoFit/>
          </a:bodyPr>
          <a:lstStyle/>
          <a:p>
            <a:pPr algn="just"/>
            <a:r>
              <a:rPr lang="en-US" b="1" i="1" dirty="0" smtClean="0">
                <a:solidFill>
                  <a:prstClr val="black"/>
                </a:solidFill>
              </a:rPr>
              <a:t>Planck or blackbody spectrum</a:t>
            </a:r>
            <a:r>
              <a:rPr lang="en-US" dirty="0" smtClean="0">
                <a:solidFill>
                  <a:prstClr val="black"/>
                </a:solidFill>
              </a:rPr>
              <a:t>: wavelength at which the intensity  of radiation is a max, and the flux of emitted radiation, depend only on the temperature of the body. The hotter the radiating body, the more energy it emits at shorter wavelengths. If the observed radiation spectrum is fitted to the blackbody curve using T as a free parameter, then the blackbody temp of the sun is 6000 K.</a:t>
            </a:r>
            <a:endParaRPr lang="en-US" dirty="0">
              <a:solidFill>
                <a:prstClr val="black"/>
              </a:solidFill>
            </a:endParaRPr>
          </a:p>
        </p:txBody>
      </p:sp>
      <p:sp>
        <p:nvSpPr>
          <p:cNvPr id="5" name="TextBox 4"/>
          <p:cNvSpPr txBox="1"/>
          <p:nvPr/>
        </p:nvSpPr>
        <p:spPr>
          <a:xfrm>
            <a:off x="782519" y="595273"/>
            <a:ext cx="7754815" cy="276999"/>
          </a:xfrm>
          <a:prstGeom prst="rect">
            <a:avLst/>
          </a:prstGeom>
          <a:noFill/>
        </p:spPr>
        <p:txBody>
          <a:bodyPr wrap="square" rtlCol="0">
            <a:spAutoFit/>
          </a:bodyPr>
          <a:lstStyle/>
          <a:p>
            <a:r>
              <a:rPr lang="en-US" sz="1200" b="1" dirty="0">
                <a:solidFill>
                  <a:prstClr val="black"/>
                </a:solidFill>
              </a:rPr>
              <a:t>Incandescence</a:t>
            </a:r>
            <a:r>
              <a:rPr lang="en-US" sz="1200" dirty="0">
                <a:solidFill>
                  <a:prstClr val="black"/>
                </a:solidFill>
              </a:rPr>
              <a:t> is the emission of </a:t>
            </a:r>
            <a:r>
              <a:rPr lang="en-US" sz="1200" dirty="0">
                <a:solidFill>
                  <a:prstClr val="black"/>
                </a:solidFill>
                <a:hlinkClick r:id="rId4" tooltip="Light"/>
              </a:rPr>
              <a:t>light</a:t>
            </a:r>
            <a:r>
              <a:rPr lang="en-US" sz="1200" dirty="0">
                <a:solidFill>
                  <a:prstClr val="black"/>
                </a:solidFill>
              </a:rPr>
              <a:t> (visible </a:t>
            </a:r>
            <a:r>
              <a:rPr lang="en-US" sz="1200" dirty="0">
                <a:solidFill>
                  <a:prstClr val="black"/>
                </a:solidFill>
                <a:hlinkClick r:id="rId5" tooltip="Electromagnetic radiation"/>
              </a:rPr>
              <a:t>electromagnetic radiation</a:t>
            </a:r>
            <a:r>
              <a:rPr lang="en-US" sz="1200" dirty="0">
                <a:solidFill>
                  <a:prstClr val="black"/>
                </a:solidFill>
              </a:rPr>
              <a:t>) from a hot body as a result of its temperature.</a:t>
            </a:r>
          </a:p>
        </p:txBody>
      </p:sp>
      <p:sp>
        <p:nvSpPr>
          <p:cNvPr id="6" name="TextBox 5"/>
          <p:cNvSpPr txBox="1"/>
          <p:nvPr/>
        </p:nvSpPr>
        <p:spPr>
          <a:xfrm>
            <a:off x="2242046" y="131885"/>
            <a:ext cx="4747841" cy="369332"/>
          </a:xfrm>
          <a:prstGeom prst="rect">
            <a:avLst/>
          </a:prstGeom>
          <a:noFill/>
        </p:spPr>
        <p:txBody>
          <a:bodyPr wrap="square" rtlCol="0">
            <a:spAutoFit/>
          </a:bodyPr>
          <a:lstStyle/>
          <a:p>
            <a:r>
              <a:rPr lang="en-US" b="1" dirty="0" smtClean="0">
                <a:solidFill>
                  <a:prstClr val="black"/>
                </a:solidFill>
              </a:rPr>
              <a:t>Radiation emitted by an incandescent material.</a:t>
            </a:r>
            <a:endParaRPr lang="en-US" b="1" dirty="0">
              <a:solidFill>
                <a:prstClr val="black"/>
              </a:solidFill>
            </a:endParaRPr>
          </a:p>
        </p:txBody>
      </p:sp>
    </p:spTree>
    <p:extLst>
      <p:ext uri="{BB962C8B-B14F-4D97-AF65-F5344CB8AC3E}">
        <p14:creationId xmlns:p14="http://schemas.microsoft.com/office/powerpoint/2010/main" val="2481728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p:cNvGraphicFramePr>
            <a:graphicFrameLocks noChangeAspect="1"/>
          </p:cNvGraphicFramePr>
          <p:nvPr>
            <p:extLst>
              <p:ext uri="{D42A27DB-BD31-4B8C-83A1-F6EECF244321}">
                <p14:modId xmlns:p14="http://schemas.microsoft.com/office/powerpoint/2010/main" val="1663580221"/>
              </p:ext>
            </p:extLst>
          </p:nvPr>
        </p:nvGraphicFramePr>
        <p:xfrm>
          <a:off x="2754435" y="3159369"/>
          <a:ext cx="3646365" cy="1378154"/>
        </p:xfrm>
        <a:graphic>
          <a:graphicData uri="http://schemas.openxmlformats.org/presentationml/2006/ole">
            <mc:AlternateContent xmlns:mc="http://schemas.openxmlformats.org/markup-compatibility/2006">
              <mc:Choice xmlns:v="urn:schemas-microsoft-com:vml" Requires="v">
                <p:oleObj spid="_x0000_s1198" name="Equation" r:id="rId3" imgW="1612800" imgH="609480" progId="Equation.DSMT4">
                  <p:embed/>
                </p:oleObj>
              </mc:Choice>
              <mc:Fallback>
                <p:oleObj name="Equation" r:id="rId3" imgW="1612800" imgH="609480" progId="Equation.DSMT4">
                  <p:embed/>
                  <p:pic>
                    <p:nvPicPr>
                      <p:cNvPr id="0" name=""/>
                      <p:cNvPicPr/>
                      <p:nvPr/>
                    </p:nvPicPr>
                    <p:blipFill>
                      <a:blip r:embed="rId4"/>
                      <a:stretch>
                        <a:fillRect/>
                      </a:stretch>
                    </p:blipFill>
                    <p:spPr>
                      <a:xfrm>
                        <a:off x="2754435" y="3159369"/>
                        <a:ext cx="3646365" cy="1378154"/>
                      </a:xfrm>
                      <a:prstGeom prst="rect">
                        <a:avLst/>
                      </a:prstGeom>
                    </p:spPr>
                  </p:pic>
                </p:oleObj>
              </mc:Fallback>
            </mc:AlternateContent>
          </a:graphicData>
        </a:graphic>
      </p:graphicFrame>
      <p:sp>
        <p:nvSpPr>
          <p:cNvPr id="22" name="TextBox 21"/>
          <p:cNvSpPr txBox="1"/>
          <p:nvPr/>
        </p:nvSpPr>
        <p:spPr>
          <a:xfrm>
            <a:off x="1310059" y="351691"/>
            <a:ext cx="7095391" cy="2369880"/>
          </a:xfrm>
          <a:prstGeom prst="rect">
            <a:avLst/>
          </a:prstGeom>
          <a:noFill/>
        </p:spPr>
        <p:txBody>
          <a:bodyPr wrap="square" rtlCol="0">
            <a:spAutoFit/>
          </a:bodyPr>
          <a:lstStyle/>
          <a:p>
            <a:r>
              <a:rPr lang="en-US" sz="2800" b="1" i="1" dirty="0" smtClean="0">
                <a:solidFill>
                  <a:prstClr val="black"/>
                </a:solidFill>
              </a:rPr>
              <a:t>Planck’s radiation curve – the Planck function</a:t>
            </a:r>
          </a:p>
          <a:p>
            <a:r>
              <a:rPr lang="en-US" sz="2000" dirty="0">
                <a:solidFill>
                  <a:prstClr val="black"/>
                </a:solidFill>
              </a:rPr>
              <a:t> </a:t>
            </a:r>
            <a:endParaRPr lang="en-US" sz="2000" dirty="0" smtClean="0">
              <a:solidFill>
                <a:prstClr val="black"/>
              </a:solidFill>
            </a:endParaRPr>
          </a:p>
          <a:p>
            <a:r>
              <a:rPr lang="en-US" sz="2000" dirty="0" smtClean="0">
                <a:solidFill>
                  <a:prstClr val="black"/>
                </a:solidFill>
              </a:rPr>
              <a:t>A blackbody absorbs 100% of incident radiation. </a:t>
            </a:r>
          </a:p>
          <a:p>
            <a:r>
              <a:rPr lang="en-US" sz="2000" dirty="0" smtClean="0">
                <a:solidFill>
                  <a:prstClr val="black"/>
                </a:solidFill>
              </a:rPr>
              <a:t>It therefore reflects no radiation and appears perfectly black.</a:t>
            </a:r>
          </a:p>
          <a:p>
            <a:endParaRPr lang="en-US" sz="2000" dirty="0">
              <a:solidFill>
                <a:prstClr val="black"/>
              </a:solidFill>
            </a:endParaRPr>
          </a:p>
          <a:p>
            <a:r>
              <a:rPr lang="en-US" sz="2000" dirty="0" smtClean="0">
                <a:solidFill>
                  <a:prstClr val="black"/>
                </a:solidFill>
              </a:rPr>
              <a:t>Planck showed the power emitted by a blackbody per unit area, per unit solid angle, per unit wavelength, is given by </a:t>
            </a:r>
            <a:endParaRPr lang="en-US" sz="2000" dirty="0">
              <a:solidFill>
                <a:prstClr val="black"/>
              </a:solidFill>
            </a:endParaRPr>
          </a:p>
        </p:txBody>
      </p:sp>
      <p:sp>
        <p:nvSpPr>
          <p:cNvPr id="24" name="TextBox 23"/>
          <p:cNvSpPr txBox="1"/>
          <p:nvPr/>
        </p:nvSpPr>
        <p:spPr>
          <a:xfrm>
            <a:off x="1248507" y="5125915"/>
            <a:ext cx="6849207" cy="923330"/>
          </a:xfrm>
          <a:prstGeom prst="rect">
            <a:avLst/>
          </a:prstGeom>
          <a:noFill/>
        </p:spPr>
        <p:txBody>
          <a:bodyPr wrap="square" rtlCol="0">
            <a:spAutoFit/>
          </a:bodyPr>
          <a:lstStyle/>
          <a:p>
            <a:r>
              <a:rPr lang="en-US" dirty="0" smtClean="0">
                <a:solidFill>
                  <a:prstClr val="black"/>
                </a:solidFill>
              </a:rPr>
              <a:t>Figures 2.2 and 2.3 are plots of               </a:t>
            </a:r>
            <a:r>
              <a:rPr lang="en-US" i="1" dirty="0" smtClean="0">
                <a:solidFill>
                  <a:prstClr val="black"/>
                </a:solidFill>
              </a:rPr>
              <a:t>vs</a:t>
            </a:r>
            <a:r>
              <a:rPr lang="en-US" dirty="0" smtClean="0">
                <a:solidFill>
                  <a:prstClr val="black"/>
                </a:solidFill>
              </a:rPr>
              <a:t>. wavelength       for various</a:t>
            </a:r>
          </a:p>
          <a:p>
            <a:endParaRPr lang="en-US" dirty="0">
              <a:solidFill>
                <a:prstClr val="black"/>
              </a:solidFill>
            </a:endParaRPr>
          </a:p>
          <a:p>
            <a:r>
              <a:rPr lang="en-US" i="1" dirty="0" smtClean="0">
                <a:solidFill>
                  <a:prstClr val="black"/>
                </a:solidFill>
              </a:rPr>
              <a:t>h</a:t>
            </a:r>
            <a:r>
              <a:rPr lang="en-US" dirty="0" smtClean="0">
                <a:solidFill>
                  <a:prstClr val="black"/>
                </a:solidFill>
              </a:rPr>
              <a:t> is Planck’s constant, </a:t>
            </a:r>
            <a:r>
              <a:rPr lang="en-US" i="1" dirty="0" smtClean="0">
                <a:solidFill>
                  <a:prstClr val="black"/>
                </a:solidFill>
              </a:rPr>
              <a:t>c</a:t>
            </a:r>
            <a:r>
              <a:rPr lang="en-US" dirty="0" smtClean="0">
                <a:solidFill>
                  <a:prstClr val="black"/>
                </a:solidFill>
              </a:rPr>
              <a:t> is the speed of light, </a:t>
            </a:r>
            <a:r>
              <a:rPr lang="en-US" i="1" dirty="0" smtClean="0">
                <a:solidFill>
                  <a:prstClr val="black"/>
                </a:solidFill>
              </a:rPr>
              <a:t>k</a:t>
            </a:r>
            <a:r>
              <a:rPr lang="en-US" dirty="0" smtClean="0">
                <a:solidFill>
                  <a:prstClr val="black"/>
                </a:solidFill>
              </a:rPr>
              <a:t> is Boltzmann’s constant              </a:t>
            </a:r>
            <a:endParaRPr lang="en-US" dirty="0">
              <a:solidFill>
                <a:prstClr val="black"/>
              </a:solidFill>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3730388581"/>
              </p:ext>
            </p:extLst>
          </p:nvPr>
        </p:nvGraphicFramePr>
        <p:xfrm>
          <a:off x="4212980" y="5125915"/>
          <a:ext cx="693127" cy="378069"/>
        </p:xfrm>
        <a:graphic>
          <a:graphicData uri="http://schemas.openxmlformats.org/presentationml/2006/ole">
            <mc:AlternateContent xmlns:mc="http://schemas.openxmlformats.org/markup-compatibility/2006">
              <mc:Choice xmlns:v="urn:schemas-microsoft-com:vml" Requires="v">
                <p:oleObj spid="_x0000_s1199" name="Equation" r:id="rId5" imgW="419040" imgH="228600" progId="Equation.DSMT4">
                  <p:embed/>
                </p:oleObj>
              </mc:Choice>
              <mc:Fallback>
                <p:oleObj name="Equation" r:id="rId5" imgW="419040" imgH="228600" progId="Equation.DSMT4">
                  <p:embed/>
                  <p:pic>
                    <p:nvPicPr>
                      <p:cNvPr id="0" name=""/>
                      <p:cNvPicPr/>
                      <p:nvPr/>
                    </p:nvPicPr>
                    <p:blipFill>
                      <a:blip r:embed="rId6"/>
                      <a:stretch>
                        <a:fillRect/>
                      </a:stretch>
                    </p:blipFill>
                    <p:spPr>
                      <a:xfrm>
                        <a:off x="4212980" y="5125915"/>
                        <a:ext cx="693127" cy="378069"/>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85848490"/>
              </p:ext>
            </p:extLst>
          </p:nvPr>
        </p:nvGraphicFramePr>
        <p:xfrm>
          <a:off x="7775328" y="5134707"/>
          <a:ext cx="339970" cy="297501"/>
        </p:xfrm>
        <a:graphic>
          <a:graphicData uri="http://schemas.openxmlformats.org/presentationml/2006/ole">
            <mc:AlternateContent xmlns:mc="http://schemas.openxmlformats.org/markup-compatibility/2006">
              <mc:Choice xmlns:v="urn:schemas-microsoft-com:vml" Requires="v">
                <p:oleObj spid="_x0000_s1200" name="Equation" r:id="rId7" imgW="152280" imgH="152280" progId="Equation.DSMT4">
                  <p:embed/>
                </p:oleObj>
              </mc:Choice>
              <mc:Fallback>
                <p:oleObj name="Equation" r:id="rId7" imgW="152280" imgH="152280" progId="Equation.DSMT4">
                  <p:embed/>
                  <p:pic>
                    <p:nvPicPr>
                      <p:cNvPr id="0" name=""/>
                      <p:cNvPicPr/>
                      <p:nvPr/>
                    </p:nvPicPr>
                    <p:blipFill>
                      <a:blip r:embed="rId8"/>
                      <a:stretch>
                        <a:fillRect/>
                      </a:stretch>
                    </p:blipFill>
                    <p:spPr>
                      <a:xfrm>
                        <a:off x="7775328" y="5134707"/>
                        <a:ext cx="339970" cy="297501"/>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416580097"/>
              </p:ext>
            </p:extLst>
          </p:nvPr>
        </p:nvGraphicFramePr>
        <p:xfrm>
          <a:off x="6392495" y="5117123"/>
          <a:ext cx="316035" cy="373496"/>
        </p:xfrm>
        <a:graphic>
          <a:graphicData uri="http://schemas.openxmlformats.org/presentationml/2006/ole">
            <mc:AlternateContent xmlns:mc="http://schemas.openxmlformats.org/markup-compatibility/2006">
              <mc:Choice xmlns:v="urn:schemas-microsoft-com:vml" Requires="v">
                <p:oleObj spid="_x0000_s1201" name="Equation" r:id="rId9" imgW="139680" imgH="164880" progId="Equation.DSMT4">
                  <p:embed/>
                </p:oleObj>
              </mc:Choice>
              <mc:Fallback>
                <p:oleObj name="Equation" r:id="rId9" imgW="139680" imgH="164880" progId="Equation.DSMT4">
                  <p:embed/>
                  <p:pic>
                    <p:nvPicPr>
                      <p:cNvPr id="0" name=""/>
                      <p:cNvPicPr/>
                      <p:nvPr/>
                    </p:nvPicPr>
                    <p:blipFill>
                      <a:blip r:embed="rId10"/>
                      <a:stretch>
                        <a:fillRect/>
                      </a:stretch>
                    </p:blipFill>
                    <p:spPr>
                      <a:xfrm>
                        <a:off x="6392495" y="5117123"/>
                        <a:ext cx="316035" cy="373496"/>
                      </a:xfrm>
                      <a:prstGeom prst="rect">
                        <a:avLst/>
                      </a:prstGeom>
                    </p:spPr>
                  </p:pic>
                </p:oleObj>
              </mc:Fallback>
            </mc:AlternateContent>
          </a:graphicData>
        </a:graphic>
      </p:graphicFrame>
    </p:spTree>
    <p:extLst>
      <p:ext uri="{BB962C8B-B14F-4D97-AF65-F5344CB8AC3E}">
        <p14:creationId xmlns:p14="http://schemas.microsoft.com/office/powerpoint/2010/main" val="230794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118315476"/>
              </p:ext>
            </p:extLst>
          </p:nvPr>
        </p:nvGraphicFramePr>
        <p:xfrm>
          <a:off x="2973387" y="1851147"/>
          <a:ext cx="2890837" cy="1263650"/>
        </p:xfrm>
        <a:graphic>
          <a:graphicData uri="http://schemas.openxmlformats.org/presentationml/2006/ole">
            <mc:AlternateContent xmlns:mc="http://schemas.openxmlformats.org/markup-compatibility/2006">
              <mc:Choice xmlns:v="urn:schemas-microsoft-com:vml" Requires="v">
                <p:oleObj spid="_x0000_s2179" name="Equation" r:id="rId3" imgW="1104840" imgH="482400" progId="Equation.DSMT4">
                  <p:embed/>
                </p:oleObj>
              </mc:Choice>
              <mc:Fallback>
                <p:oleObj name="Equation" r:id="rId3" imgW="1104840" imgH="48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387" y="1851147"/>
                        <a:ext cx="289083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346002" y="640469"/>
            <a:ext cx="8481475" cy="461665"/>
          </a:xfrm>
          <a:prstGeom prst="rect">
            <a:avLst/>
          </a:prstGeom>
          <a:noFill/>
        </p:spPr>
        <p:txBody>
          <a:bodyPr wrap="square" rtlCol="0">
            <a:spAutoFit/>
          </a:bodyPr>
          <a:lstStyle/>
          <a:p>
            <a:r>
              <a:rPr lang="en-US" sz="2400" dirty="0" smtClean="0">
                <a:solidFill>
                  <a:prstClr val="black"/>
                </a:solidFill>
              </a:rPr>
              <a:t>Integrate                 over all wavelengths, obtain blackbody radiance</a:t>
            </a:r>
            <a:endParaRPr lang="en-US" sz="2400" dirty="0">
              <a:solidFill>
                <a:prstClr val="black"/>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665603378"/>
              </p:ext>
            </p:extLst>
          </p:nvPr>
        </p:nvGraphicFramePr>
        <p:xfrm>
          <a:off x="1716209" y="625499"/>
          <a:ext cx="921483" cy="503011"/>
        </p:xfrm>
        <a:graphic>
          <a:graphicData uri="http://schemas.openxmlformats.org/presentationml/2006/ole">
            <mc:AlternateContent xmlns:mc="http://schemas.openxmlformats.org/markup-compatibility/2006">
              <mc:Choice xmlns:v="urn:schemas-microsoft-com:vml" Requires="v">
                <p:oleObj spid="_x0000_s2180" name="Equation" r:id="rId5" imgW="419040" imgH="228600" progId="Equation.DSMT4">
                  <p:embed/>
                </p:oleObj>
              </mc:Choice>
              <mc:Fallback>
                <p:oleObj name="Equation" r:id="rId5" imgW="4190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6209" y="625499"/>
                        <a:ext cx="921483" cy="503011"/>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93591730"/>
              </p:ext>
            </p:extLst>
          </p:nvPr>
        </p:nvGraphicFramePr>
        <p:xfrm>
          <a:off x="3141291" y="3564792"/>
          <a:ext cx="2628108" cy="462085"/>
        </p:xfrm>
        <a:graphic>
          <a:graphicData uri="http://schemas.openxmlformats.org/presentationml/2006/ole">
            <mc:AlternateContent xmlns:mc="http://schemas.openxmlformats.org/markup-compatibility/2006">
              <mc:Choice xmlns:v="urn:schemas-microsoft-com:vml" Requires="v">
                <p:oleObj spid="_x0000_s2181" name="Equation" r:id="rId7" imgW="1155600" imgH="203040" progId="Equation.DSMT4">
                  <p:embed/>
                </p:oleObj>
              </mc:Choice>
              <mc:Fallback>
                <p:oleObj name="Equation" r:id="rId7" imgW="1155600" imgH="203040" progId="Equation.DSMT4">
                  <p:embed/>
                  <p:pic>
                    <p:nvPicPr>
                      <p:cNvPr id="0" name=""/>
                      <p:cNvPicPr/>
                      <p:nvPr/>
                    </p:nvPicPr>
                    <p:blipFill>
                      <a:blip r:embed="rId8"/>
                      <a:stretch>
                        <a:fillRect/>
                      </a:stretch>
                    </p:blipFill>
                    <p:spPr>
                      <a:xfrm>
                        <a:off x="3141291" y="3564792"/>
                        <a:ext cx="2628108" cy="462085"/>
                      </a:xfrm>
                      <a:prstGeom prst="rect">
                        <a:avLst/>
                      </a:prstGeom>
                    </p:spPr>
                  </p:pic>
                </p:oleObj>
              </mc:Fallback>
            </mc:AlternateContent>
          </a:graphicData>
        </a:graphic>
      </p:graphicFrame>
      <p:sp>
        <p:nvSpPr>
          <p:cNvPr id="8" name="TextBox 7"/>
          <p:cNvSpPr txBox="1"/>
          <p:nvPr/>
        </p:nvSpPr>
        <p:spPr>
          <a:xfrm>
            <a:off x="2691999" y="4347883"/>
            <a:ext cx="3648808" cy="461665"/>
          </a:xfrm>
          <a:prstGeom prst="rect">
            <a:avLst/>
          </a:prstGeom>
          <a:noFill/>
        </p:spPr>
        <p:txBody>
          <a:bodyPr wrap="square" rtlCol="0">
            <a:spAutoFit/>
          </a:bodyPr>
          <a:lstStyle/>
          <a:p>
            <a:pPr algn="ctr"/>
            <a:r>
              <a:rPr lang="en-US" sz="2400" dirty="0" smtClean="0">
                <a:solidFill>
                  <a:prstClr val="black"/>
                </a:solidFill>
              </a:rPr>
              <a:t>Stefan-Boltzmann constant</a:t>
            </a:r>
            <a:endParaRPr lang="en-US" sz="2400" dirty="0">
              <a:solidFill>
                <a:prstClr val="black"/>
              </a:solidFill>
            </a:endParaRPr>
          </a:p>
        </p:txBody>
      </p:sp>
    </p:spTree>
    <p:extLst>
      <p:ext uri="{BB962C8B-B14F-4D97-AF65-F5344CB8AC3E}">
        <p14:creationId xmlns:p14="http://schemas.microsoft.com/office/powerpoint/2010/main" val="377065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5" name="Picture 3"/>
          <p:cNvPicPr>
            <a:picLocks noChangeAspect="1" noChangeArrowheads="1"/>
          </p:cNvPicPr>
          <p:nvPr/>
        </p:nvPicPr>
        <p:blipFill>
          <a:blip r:embed="rId3"/>
          <a:srcRect/>
          <a:stretch>
            <a:fillRect/>
          </a:stretch>
        </p:blipFill>
        <p:spPr bwMode="auto">
          <a:xfrm>
            <a:off x="0" y="0"/>
            <a:ext cx="9144000" cy="822325"/>
          </a:xfrm>
          <a:prstGeom prst="rect">
            <a:avLst/>
          </a:prstGeom>
          <a:noFill/>
        </p:spPr>
      </p:pic>
      <p:sp>
        <p:nvSpPr>
          <p:cNvPr id="284676" name="Rectangle 4"/>
          <p:cNvSpPr>
            <a:spLocks noGrp="1" noChangeArrowheads="1"/>
          </p:cNvSpPr>
          <p:nvPr>
            <p:ph type="ctrTitle"/>
          </p:nvPr>
        </p:nvSpPr>
        <p:spPr>
          <a:xfrm>
            <a:off x="0" y="-40422"/>
            <a:ext cx="9144000" cy="838200"/>
          </a:xfrm>
          <a:noFill/>
          <a:ln/>
        </p:spPr>
        <p:txBody>
          <a:bodyPr/>
          <a:lstStyle/>
          <a:p>
            <a:r>
              <a:rPr lang="en-US" sz="4000" dirty="0" smtClean="0">
                <a:solidFill>
                  <a:srgbClr val="123A78"/>
                </a:solidFill>
              </a:rPr>
              <a:t>Black Body Radiation - Planck</a:t>
            </a:r>
            <a:endParaRPr lang="en-US" sz="4000" dirty="0">
              <a:solidFill>
                <a:srgbClr val="123A78"/>
              </a:solidFill>
            </a:endParaRPr>
          </a:p>
        </p:txBody>
      </p:sp>
      <p:sp>
        <p:nvSpPr>
          <p:cNvPr id="284677" name="Text Box 5"/>
          <p:cNvSpPr txBox="1">
            <a:spLocks noChangeArrowheads="1"/>
          </p:cNvSpPr>
          <p:nvPr/>
        </p:nvSpPr>
        <p:spPr bwMode="auto">
          <a:xfrm>
            <a:off x="0" y="889000"/>
            <a:ext cx="9144000" cy="701675"/>
          </a:xfrm>
          <a:prstGeom prst="rect">
            <a:avLst/>
          </a:prstGeom>
          <a:noFill/>
          <a:ln w="9525">
            <a:noFill/>
            <a:miter lim="800000"/>
            <a:headEnd/>
            <a:tailEnd/>
          </a:ln>
        </p:spPr>
        <p:txBody>
          <a:bodyPr>
            <a:prstTxWarp prst="textNoShape">
              <a:avLst/>
            </a:prstTxWarp>
            <a:spAutoFit/>
          </a:bodyPr>
          <a:lstStyle/>
          <a:p>
            <a:pPr marL="457200" indent="-457200" algn="ctr" defTabSz="457200"/>
            <a:endParaRPr lang="en-US" sz="4000" dirty="0">
              <a:solidFill>
                <a:srgbClr val="2C5105"/>
              </a:solidFill>
            </a:endParaRPr>
          </a:p>
        </p:txBody>
      </p:sp>
      <p:sp>
        <p:nvSpPr>
          <p:cNvPr id="284674" name="Rectangle 2"/>
          <p:cNvSpPr>
            <a:spLocks noChangeArrowheads="1"/>
          </p:cNvSpPr>
          <p:nvPr/>
        </p:nvSpPr>
        <p:spPr bwMode="auto">
          <a:xfrm>
            <a:off x="0" y="760452"/>
            <a:ext cx="9144000" cy="76200"/>
          </a:xfrm>
          <a:prstGeom prst="rect">
            <a:avLst/>
          </a:prstGeom>
          <a:solidFill>
            <a:srgbClr val="006600"/>
          </a:solidFill>
          <a:ln w="9525">
            <a:noFill/>
            <a:miter lim="800000"/>
            <a:headEnd/>
            <a:tailEnd/>
          </a:ln>
          <a:effectLst/>
        </p:spPr>
        <p:txBody>
          <a:bodyPr wrap="none" anchor="ctr">
            <a:prstTxWarp prst="textNoShape">
              <a:avLst/>
            </a:prstTxWarp>
          </a:bodyPr>
          <a:lstStyle/>
          <a:p>
            <a:pPr defTabSz="457200"/>
            <a:endParaRPr lang="en-US">
              <a:solidFill>
                <a:prstClr val="black"/>
              </a:solidFill>
            </a:endParaRPr>
          </a:p>
        </p:txBody>
      </p:sp>
      <p:sp>
        <p:nvSpPr>
          <p:cNvPr id="16" name="TextBox 15"/>
          <p:cNvSpPr txBox="1"/>
          <p:nvPr/>
        </p:nvSpPr>
        <p:spPr>
          <a:xfrm>
            <a:off x="228600" y="5229735"/>
            <a:ext cx="8268385" cy="1046440"/>
          </a:xfrm>
          <a:prstGeom prst="rect">
            <a:avLst/>
          </a:prstGeom>
          <a:noFill/>
        </p:spPr>
        <p:txBody>
          <a:bodyPr wrap="none" rtlCol="0">
            <a:spAutoFit/>
          </a:bodyPr>
          <a:lstStyle/>
          <a:p>
            <a:pPr defTabSz="457200"/>
            <a:r>
              <a:rPr lang="en-US" dirty="0" smtClean="0">
                <a:solidFill>
                  <a:prstClr val="black"/>
                </a:solidFill>
              </a:rPr>
              <a:t>Sun: ~6000K, emits mainly in visible spectrum (shortwave)</a:t>
            </a:r>
          </a:p>
          <a:p>
            <a:pPr defTabSz="457200"/>
            <a:r>
              <a:rPr lang="en-US" dirty="0" smtClean="0">
                <a:solidFill>
                  <a:prstClr val="black"/>
                </a:solidFill>
              </a:rPr>
              <a:t>Earth: ~300K, emits mainly in IR (</a:t>
            </a:r>
            <a:r>
              <a:rPr lang="en-US" dirty="0" err="1" smtClean="0">
                <a:solidFill>
                  <a:prstClr val="black"/>
                </a:solidFill>
              </a:rPr>
              <a:t>longwave</a:t>
            </a:r>
            <a:r>
              <a:rPr lang="en-US" dirty="0" smtClean="0">
                <a:solidFill>
                  <a:prstClr val="black"/>
                </a:solidFill>
              </a:rPr>
              <a:t>)</a:t>
            </a:r>
          </a:p>
          <a:p>
            <a:pPr defTabSz="457200"/>
            <a:endParaRPr lang="en-US" sz="800" dirty="0" smtClean="0">
              <a:solidFill>
                <a:prstClr val="black"/>
              </a:solidFill>
            </a:endParaRPr>
          </a:p>
          <a:p>
            <a:pPr defTabSz="457200"/>
            <a:r>
              <a:rPr lang="en-US" dirty="0" smtClean="0">
                <a:solidFill>
                  <a:prstClr val="black"/>
                </a:solidFill>
              </a:rPr>
              <a:t>Integrate over wavelength for temp T to get total emission flux σT</a:t>
            </a:r>
            <a:r>
              <a:rPr lang="en-US" baseline="30000" dirty="0" smtClean="0">
                <a:solidFill>
                  <a:prstClr val="black"/>
                </a:solidFill>
              </a:rPr>
              <a:t>4 </a:t>
            </a:r>
            <a:r>
              <a:rPr lang="en-US" dirty="0" smtClean="0">
                <a:solidFill>
                  <a:prstClr val="black"/>
                </a:solidFill>
              </a:rPr>
              <a:t> -- Stefan-Boltzmann</a:t>
            </a:r>
          </a:p>
        </p:txBody>
      </p:sp>
      <p:grpSp>
        <p:nvGrpSpPr>
          <p:cNvPr id="2" name="Group 18"/>
          <p:cNvGrpSpPr/>
          <p:nvPr/>
        </p:nvGrpSpPr>
        <p:grpSpPr>
          <a:xfrm>
            <a:off x="202137" y="1071369"/>
            <a:ext cx="5944663" cy="3877059"/>
            <a:chOff x="125937" y="1477769"/>
            <a:chExt cx="5944663" cy="3877059"/>
          </a:xfrm>
        </p:grpSpPr>
        <p:pic>
          <p:nvPicPr>
            <p:cNvPr id="14" name="Picture 13"/>
            <p:cNvPicPr>
              <a:picLocks noChangeAspect="1"/>
            </p:cNvPicPr>
            <p:nvPr/>
          </p:nvPicPr>
          <p:blipFill>
            <a:blip r:embed="rId4"/>
            <a:stretch>
              <a:fillRect/>
            </a:stretch>
          </p:blipFill>
          <p:spPr>
            <a:xfrm>
              <a:off x="125937" y="1477769"/>
              <a:ext cx="5933551" cy="3877059"/>
            </a:xfrm>
            <a:prstGeom prst="rect">
              <a:avLst/>
            </a:prstGeom>
          </p:spPr>
        </p:pic>
        <p:sp>
          <p:nvSpPr>
            <p:cNvPr id="18" name="Rectangle 17"/>
            <p:cNvSpPr/>
            <p:nvPr/>
          </p:nvSpPr>
          <p:spPr>
            <a:xfrm>
              <a:off x="5321300" y="1542382"/>
              <a:ext cx="749300" cy="18592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Rectangle 14"/>
            <p:cNvSpPr/>
            <p:nvPr/>
          </p:nvSpPr>
          <p:spPr>
            <a:xfrm>
              <a:off x="3276600" y="1595845"/>
              <a:ext cx="2541588" cy="1754953"/>
            </a:xfrm>
            <a:prstGeom prst="rect">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smtClean="0">
                  <a:solidFill>
                    <a:prstClr val="black"/>
                  </a:solidFill>
                </a:rPr>
                <a:t>Spectral Intensity</a:t>
              </a:r>
            </a:p>
            <a:p>
              <a:pPr algn="ctr" defTabSz="457200"/>
              <a:r>
                <a:rPr lang="en-US" sz="1600" dirty="0" err="1" smtClean="0">
                  <a:solidFill>
                    <a:prstClr val="black"/>
                  </a:solidFill>
                </a:rPr>
                <a:t>vs</a:t>
              </a:r>
              <a:endParaRPr lang="en-US" sz="1600" dirty="0" smtClean="0">
                <a:solidFill>
                  <a:prstClr val="black"/>
                </a:solidFill>
              </a:endParaRPr>
            </a:p>
            <a:p>
              <a:pPr algn="ctr" defTabSz="457200"/>
              <a:r>
                <a:rPr lang="en-US" sz="1600" dirty="0" smtClean="0">
                  <a:solidFill>
                    <a:prstClr val="black"/>
                  </a:solidFill>
                </a:rPr>
                <a:t>Wavelength</a:t>
              </a:r>
            </a:p>
            <a:p>
              <a:pPr algn="ctr" defTabSz="457200"/>
              <a:endParaRPr lang="en-US" sz="1600" dirty="0" smtClean="0">
                <a:solidFill>
                  <a:prstClr val="black"/>
                </a:solidFill>
              </a:endParaRPr>
            </a:p>
            <a:p>
              <a:pPr algn="ctr" defTabSz="457200"/>
              <a:r>
                <a:rPr lang="en-US" sz="1600" dirty="0" smtClean="0">
                  <a:solidFill>
                    <a:prstClr val="black"/>
                  </a:solidFill>
                </a:rPr>
                <a:t>For black bodies at different temperatures (0°C=273K) </a:t>
              </a:r>
              <a:endParaRPr lang="en-US" sz="1600" dirty="0">
                <a:solidFill>
                  <a:prstClr val="white"/>
                </a:solidFill>
              </a:endParaRPr>
            </a:p>
          </p:txBody>
        </p:sp>
      </p:grpSp>
      <p:grpSp>
        <p:nvGrpSpPr>
          <p:cNvPr id="3" name="Group 18"/>
          <p:cNvGrpSpPr/>
          <p:nvPr/>
        </p:nvGrpSpPr>
        <p:grpSpPr>
          <a:xfrm>
            <a:off x="5994400" y="836652"/>
            <a:ext cx="3031545" cy="2897148"/>
            <a:chOff x="6172199" y="836652"/>
            <a:chExt cx="2957665" cy="2811004"/>
          </a:xfrm>
        </p:grpSpPr>
        <p:pic>
          <p:nvPicPr>
            <p:cNvPr id="20" name="Picture 19"/>
            <p:cNvPicPr>
              <a:picLocks noChangeAspect="1"/>
            </p:cNvPicPr>
            <p:nvPr/>
          </p:nvPicPr>
          <p:blipFill>
            <a:blip r:embed="rId5"/>
            <a:stretch>
              <a:fillRect/>
            </a:stretch>
          </p:blipFill>
          <p:spPr>
            <a:xfrm>
              <a:off x="6172199" y="836652"/>
              <a:ext cx="2957665" cy="2811004"/>
            </a:xfrm>
            <a:prstGeom prst="rect">
              <a:avLst/>
            </a:prstGeom>
          </p:spPr>
        </p:pic>
        <p:sp>
          <p:nvSpPr>
            <p:cNvPr id="21" name="TextBox 20"/>
            <p:cNvSpPr txBox="1"/>
            <p:nvPr/>
          </p:nvSpPr>
          <p:spPr>
            <a:xfrm>
              <a:off x="6235701" y="2035175"/>
              <a:ext cx="1143000" cy="716701"/>
            </a:xfrm>
            <a:prstGeom prst="rect">
              <a:avLst/>
            </a:prstGeom>
            <a:solidFill>
              <a:srgbClr val="FFE9E9"/>
            </a:solidFill>
            <a:ln>
              <a:solidFill>
                <a:srgbClr val="000000"/>
              </a:solidFill>
            </a:ln>
          </p:spPr>
          <p:txBody>
            <a:bodyPr wrap="square" rtlCol="0">
              <a:spAutoFit/>
            </a:bodyPr>
            <a:lstStyle/>
            <a:p>
              <a:pPr algn="ctr" defTabSz="457200"/>
              <a:r>
                <a:rPr lang="en-US" sz="1400" dirty="0" smtClean="0">
                  <a:solidFill>
                    <a:prstClr val="black"/>
                  </a:solidFill>
                </a:rPr>
                <a:t>Energy gains</a:t>
              </a:r>
            </a:p>
            <a:p>
              <a:pPr algn="ctr" defTabSz="457200"/>
              <a:r>
                <a:rPr lang="en-US" sz="1400" dirty="0" smtClean="0">
                  <a:solidFill>
                    <a:prstClr val="black"/>
                  </a:solidFill>
                </a:rPr>
                <a:t>equal</a:t>
              </a:r>
            </a:p>
            <a:p>
              <a:pPr algn="ctr" defTabSz="457200"/>
              <a:r>
                <a:rPr lang="en-US" sz="1400" dirty="0" smtClean="0">
                  <a:solidFill>
                    <a:prstClr val="black"/>
                  </a:solidFill>
                </a:rPr>
                <a:t>Energy losses</a:t>
              </a:r>
              <a:endParaRPr lang="en-US" sz="1400" dirty="0">
                <a:solidFill>
                  <a:prstClr val="black"/>
                </a:solidFill>
              </a:endParaRPr>
            </a:p>
          </p:txBody>
        </p:sp>
        <p:sp>
          <p:nvSpPr>
            <p:cNvPr id="22" name="TextBox 21"/>
            <p:cNvSpPr txBox="1"/>
            <p:nvPr/>
          </p:nvSpPr>
          <p:spPr>
            <a:xfrm>
              <a:off x="7403699" y="3276042"/>
              <a:ext cx="1143000" cy="298626"/>
            </a:xfrm>
            <a:prstGeom prst="rect">
              <a:avLst/>
            </a:prstGeom>
            <a:solidFill>
              <a:srgbClr val="FFE9E9"/>
            </a:solidFill>
          </p:spPr>
          <p:txBody>
            <a:bodyPr wrap="square" rtlCol="0">
              <a:spAutoFit/>
            </a:bodyPr>
            <a:lstStyle/>
            <a:p>
              <a:pPr algn="ctr" defTabSz="457200"/>
              <a:r>
                <a:rPr lang="en-US" sz="1400" dirty="0" smtClean="0">
                  <a:solidFill>
                    <a:prstClr val="black"/>
                  </a:solidFill>
                </a:rPr>
                <a:t>Energy losses</a:t>
              </a:r>
              <a:endParaRPr lang="en-US" sz="1400" dirty="0">
                <a:solidFill>
                  <a:prstClr val="black"/>
                </a:solidFill>
              </a:endParaRPr>
            </a:p>
          </p:txBody>
        </p:sp>
        <p:sp>
          <p:nvSpPr>
            <p:cNvPr id="23" name="TextBox 22"/>
            <p:cNvSpPr txBox="1"/>
            <p:nvPr/>
          </p:nvSpPr>
          <p:spPr>
            <a:xfrm>
              <a:off x="7442201" y="964446"/>
              <a:ext cx="761598" cy="507663"/>
            </a:xfrm>
            <a:prstGeom prst="rect">
              <a:avLst/>
            </a:prstGeom>
            <a:solidFill>
              <a:srgbClr val="FFE9E9"/>
            </a:solidFill>
          </p:spPr>
          <p:txBody>
            <a:bodyPr wrap="square" rtlCol="0">
              <a:spAutoFit/>
            </a:bodyPr>
            <a:lstStyle/>
            <a:p>
              <a:pPr algn="ctr" defTabSz="457200"/>
              <a:r>
                <a:rPr lang="en-US" sz="1400" dirty="0" smtClean="0">
                  <a:solidFill>
                    <a:prstClr val="black"/>
                  </a:solidFill>
                </a:rPr>
                <a:t>Energy gains</a:t>
              </a:r>
            </a:p>
          </p:txBody>
        </p:sp>
      </p:grpSp>
      <p:sp>
        <p:nvSpPr>
          <p:cNvPr id="17" name="TextBox 16"/>
          <p:cNvSpPr txBox="1"/>
          <p:nvPr/>
        </p:nvSpPr>
        <p:spPr>
          <a:xfrm>
            <a:off x="2235200" y="4465828"/>
            <a:ext cx="1801958" cy="369332"/>
          </a:xfrm>
          <a:prstGeom prst="rect">
            <a:avLst/>
          </a:prstGeom>
          <a:solidFill>
            <a:schemeClr val="bg1"/>
          </a:solidFill>
        </p:spPr>
        <p:txBody>
          <a:bodyPr wrap="none" rtlCol="0">
            <a:spAutoFit/>
          </a:bodyPr>
          <a:lstStyle/>
          <a:p>
            <a:pPr defTabSz="457200"/>
            <a:r>
              <a:rPr lang="en-US" dirty="0" smtClean="0">
                <a:solidFill>
                  <a:prstClr val="black"/>
                </a:solidFill>
              </a:rPr>
              <a:t>Wavelength (</a:t>
            </a:r>
            <a:r>
              <a:rPr lang="en-US" dirty="0" err="1" smtClean="0">
                <a:solidFill>
                  <a:prstClr val="black"/>
                </a:solidFill>
              </a:rPr>
              <a:t>μm</a:t>
            </a:r>
            <a:r>
              <a:rPr lang="en-US" dirty="0" smtClean="0">
                <a:solidFill>
                  <a:prstClr val="black"/>
                </a:solidFill>
              </a:rPr>
              <a:t>)</a:t>
            </a:r>
            <a:endParaRPr lang="en-US" dirty="0">
              <a:solidFill>
                <a:prstClr val="black"/>
              </a:solidFill>
            </a:endParaRPr>
          </a:p>
        </p:txBody>
      </p:sp>
      <p:sp>
        <p:nvSpPr>
          <p:cNvPr id="19" name="TextBox 18"/>
          <p:cNvSpPr txBox="1"/>
          <p:nvPr/>
        </p:nvSpPr>
        <p:spPr>
          <a:xfrm rot="16200000">
            <a:off x="-899405" y="2428023"/>
            <a:ext cx="2242218" cy="369332"/>
          </a:xfrm>
          <a:prstGeom prst="rect">
            <a:avLst/>
          </a:prstGeom>
          <a:solidFill>
            <a:schemeClr val="bg1"/>
          </a:solidFill>
        </p:spPr>
        <p:txBody>
          <a:bodyPr wrap="square" rtlCol="0">
            <a:spAutoFit/>
          </a:bodyPr>
          <a:lstStyle/>
          <a:p>
            <a:pPr defTabSz="457200"/>
            <a:r>
              <a:rPr lang="en-US" dirty="0" smtClean="0">
                <a:solidFill>
                  <a:prstClr val="black"/>
                </a:solidFill>
              </a:rPr>
              <a:t>Intensity (</a:t>
            </a:r>
            <a:r>
              <a:rPr lang="en-US" dirty="0" err="1" smtClean="0">
                <a:solidFill>
                  <a:prstClr val="black"/>
                </a:solidFill>
              </a:rPr>
              <a:t>arb</a:t>
            </a:r>
            <a:r>
              <a:rPr lang="en-US" dirty="0" smtClean="0">
                <a:solidFill>
                  <a:prstClr val="black"/>
                </a:solidFill>
              </a:rPr>
              <a:t>. units)</a:t>
            </a:r>
            <a:endParaRPr lang="en-US" dirty="0">
              <a:solidFill>
                <a:prstClr val="black"/>
              </a:solidFill>
            </a:endParaRPr>
          </a:p>
        </p:txBody>
      </p:sp>
    </p:spTree>
    <p:extLst>
      <p:ext uri="{BB962C8B-B14F-4D97-AF65-F5344CB8AC3E}">
        <p14:creationId xmlns:p14="http://schemas.microsoft.com/office/powerpoint/2010/main" val="2745407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20000" cy="762000"/>
          </a:xfrm>
        </p:spPr>
        <p:txBody>
          <a:bodyPr>
            <a:normAutofit/>
          </a:bodyPr>
          <a:lstStyle/>
          <a:p>
            <a:r>
              <a:rPr lang="en-US" sz="2800" b="1" dirty="0" smtClean="0"/>
              <a:t>Schematic view of Earth’s climate system (IPCC).</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779111"/>
            <a:ext cx="6096000" cy="4168140"/>
          </a:xfrm>
        </p:spPr>
      </p:pic>
      <p:sp>
        <p:nvSpPr>
          <p:cNvPr id="5" name="TextBox 4"/>
          <p:cNvSpPr txBox="1"/>
          <p:nvPr/>
        </p:nvSpPr>
        <p:spPr>
          <a:xfrm>
            <a:off x="6858000" y="4995445"/>
            <a:ext cx="762000" cy="369332"/>
          </a:xfrm>
          <a:prstGeom prst="rect">
            <a:avLst/>
          </a:prstGeom>
          <a:noFill/>
        </p:spPr>
        <p:txBody>
          <a:bodyPr wrap="square" rtlCol="0">
            <a:spAutoFit/>
          </a:bodyPr>
          <a:lstStyle/>
          <a:p>
            <a:r>
              <a:rPr lang="en-US" sz="900" b="1" dirty="0" smtClean="0">
                <a:latin typeface="Myriad Pro" pitchFamily="34" charset="0"/>
              </a:rPr>
              <a:t>Snow</a:t>
            </a:r>
          </a:p>
          <a:p>
            <a:r>
              <a:rPr lang="en-US" sz="900" b="1" dirty="0" smtClean="0">
                <a:latin typeface="Myriad Pro" pitchFamily="34" charset="0"/>
              </a:rPr>
              <a:t>permafrost</a:t>
            </a:r>
            <a:endParaRPr lang="en-US" sz="900" b="1" dirty="0">
              <a:latin typeface="Myriad Pro" pitchFamily="34" charset="0"/>
            </a:endParaRPr>
          </a:p>
        </p:txBody>
      </p:sp>
    </p:spTree>
    <p:extLst>
      <p:ext uri="{BB962C8B-B14F-4D97-AF65-F5344CB8AC3E}">
        <p14:creationId xmlns:p14="http://schemas.microsoft.com/office/powerpoint/2010/main" val="941470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Blackbody emission curves for Sun and Earth.</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2452" y="1686909"/>
            <a:ext cx="4959096" cy="4352544"/>
          </a:xfrm>
        </p:spPr>
      </p:pic>
    </p:spTree>
    <p:extLst>
      <p:ext uri="{BB962C8B-B14F-4D97-AF65-F5344CB8AC3E}">
        <p14:creationId xmlns:p14="http://schemas.microsoft.com/office/powerpoint/2010/main" val="2635651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95" y="510105"/>
            <a:ext cx="7627883" cy="3110602"/>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441081727"/>
              </p:ext>
            </p:extLst>
          </p:nvPr>
        </p:nvGraphicFramePr>
        <p:xfrm>
          <a:off x="2876548" y="5128357"/>
          <a:ext cx="3582097" cy="648189"/>
        </p:xfrm>
        <a:graphic>
          <a:graphicData uri="http://schemas.openxmlformats.org/presentationml/2006/ole">
            <mc:AlternateContent xmlns:mc="http://schemas.openxmlformats.org/markup-compatibility/2006">
              <mc:Choice xmlns:v="urn:schemas-microsoft-com:vml" Requires="v">
                <p:oleObj spid="_x0000_s3160" name="Equation" r:id="rId4" imgW="1333440" imgH="241200" progId="Equation.DSMT4">
                  <p:embed/>
                </p:oleObj>
              </mc:Choice>
              <mc:Fallback>
                <p:oleObj name="Equation" r:id="rId4" imgW="1333440" imgH="241200" progId="Equation.DSMT4">
                  <p:embed/>
                  <p:pic>
                    <p:nvPicPr>
                      <p:cNvPr id="0" name=""/>
                      <p:cNvPicPr/>
                      <p:nvPr/>
                    </p:nvPicPr>
                    <p:blipFill>
                      <a:blip r:embed="rId5"/>
                      <a:stretch>
                        <a:fillRect/>
                      </a:stretch>
                    </p:blipFill>
                    <p:spPr>
                      <a:xfrm>
                        <a:off x="2876548" y="5128357"/>
                        <a:ext cx="3582097" cy="64818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82110143"/>
              </p:ext>
            </p:extLst>
          </p:nvPr>
        </p:nvGraphicFramePr>
        <p:xfrm>
          <a:off x="1335453" y="1450730"/>
          <a:ext cx="567593" cy="729762"/>
        </p:xfrm>
        <a:graphic>
          <a:graphicData uri="http://schemas.openxmlformats.org/presentationml/2006/ole">
            <mc:AlternateContent xmlns:mc="http://schemas.openxmlformats.org/markup-compatibility/2006">
              <mc:Choice xmlns:v="urn:schemas-microsoft-com:vml" Requires="v">
                <p:oleObj spid="_x0000_s3161" name="Equation" r:id="rId6" imgW="177480" imgH="228600" progId="Equation.DSMT4">
                  <p:embed/>
                </p:oleObj>
              </mc:Choice>
              <mc:Fallback>
                <p:oleObj name="Equation" r:id="rId6" imgW="177480" imgH="228600" progId="Equation.DSMT4">
                  <p:embed/>
                  <p:pic>
                    <p:nvPicPr>
                      <p:cNvPr id="0" name=""/>
                      <p:cNvPicPr/>
                      <p:nvPr/>
                    </p:nvPicPr>
                    <p:blipFill>
                      <a:blip r:embed="rId7"/>
                      <a:stretch>
                        <a:fillRect/>
                      </a:stretch>
                    </p:blipFill>
                    <p:spPr>
                      <a:xfrm>
                        <a:off x="1335453" y="1450730"/>
                        <a:ext cx="567593" cy="729762"/>
                      </a:xfrm>
                      <a:prstGeom prst="rect">
                        <a:avLst/>
                      </a:prstGeom>
                    </p:spPr>
                  </p:pic>
                </p:oleObj>
              </mc:Fallback>
            </mc:AlternateContent>
          </a:graphicData>
        </a:graphic>
      </p:graphicFrame>
      <p:sp>
        <p:nvSpPr>
          <p:cNvPr id="9" name="TextBox 8"/>
          <p:cNvSpPr txBox="1"/>
          <p:nvPr/>
        </p:nvSpPr>
        <p:spPr>
          <a:xfrm>
            <a:off x="2351662" y="4264270"/>
            <a:ext cx="4457700" cy="523220"/>
          </a:xfrm>
          <a:prstGeom prst="rect">
            <a:avLst/>
          </a:prstGeom>
          <a:noFill/>
        </p:spPr>
        <p:txBody>
          <a:bodyPr wrap="square" rtlCol="0">
            <a:spAutoFit/>
          </a:bodyPr>
          <a:lstStyle/>
          <a:p>
            <a:r>
              <a:rPr lang="en-US" sz="2800" dirty="0" smtClean="0">
                <a:solidFill>
                  <a:prstClr val="black"/>
                </a:solidFill>
              </a:rPr>
              <a:t>solar power incident on Earth  </a:t>
            </a:r>
            <a:endParaRPr lang="en-US" sz="2800" dirty="0">
              <a:solidFill>
                <a:prstClr val="black"/>
              </a:solidFill>
            </a:endParaRPr>
          </a:p>
        </p:txBody>
      </p:sp>
    </p:spTree>
    <p:extLst>
      <p:ext uri="{BB962C8B-B14F-4D97-AF65-F5344CB8AC3E}">
        <p14:creationId xmlns:p14="http://schemas.microsoft.com/office/powerpoint/2010/main" val="4200243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31" y="228599"/>
            <a:ext cx="7860323" cy="835269"/>
          </a:xfrm>
        </p:spPr>
        <p:txBody>
          <a:bodyPr>
            <a:normAutofit/>
          </a:bodyPr>
          <a:lstStyle/>
          <a:p>
            <a:r>
              <a:rPr lang="en-US" sz="3200" dirty="0" smtClean="0"/>
              <a:t>Not all radiation absorbed, some reflected </a:t>
            </a:r>
            <a:endParaRPr lang="en-US" sz="3200" dirty="0"/>
          </a:p>
        </p:txBody>
      </p:sp>
      <p:sp>
        <p:nvSpPr>
          <p:cNvPr id="4" name="TextBox 3"/>
          <p:cNvSpPr txBox="1"/>
          <p:nvPr/>
        </p:nvSpPr>
        <p:spPr>
          <a:xfrm>
            <a:off x="1230922" y="1257300"/>
            <a:ext cx="4097216" cy="1200329"/>
          </a:xfrm>
          <a:prstGeom prst="rect">
            <a:avLst/>
          </a:prstGeom>
          <a:noFill/>
        </p:spPr>
        <p:txBody>
          <a:bodyPr wrap="square" rtlCol="0">
            <a:spAutoFit/>
          </a:bodyPr>
          <a:lstStyle/>
          <a:p>
            <a:r>
              <a:rPr lang="en-US" sz="3600" dirty="0" smtClean="0">
                <a:solidFill>
                  <a:prstClr val="black"/>
                </a:solidFill>
              </a:rPr>
              <a:t>ratio of reflected to </a:t>
            </a:r>
          </a:p>
          <a:p>
            <a:r>
              <a:rPr lang="en-US" sz="3600" dirty="0" smtClean="0">
                <a:solidFill>
                  <a:prstClr val="black"/>
                </a:solidFill>
              </a:rPr>
              <a:t>incident solar energy</a:t>
            </a:r>
            <a:endParaRPr lang="en-US" sz="3600" dirty="0">
              <a:solidFill>
                <a:prstClr val="black"/>
              </a:solidFill>
              <a:latin typeface="Symbol" pitchFamily="18" charset="2"/>
            </a:endParaRPr>
          </a:p>
        </p:txBody>
      </p:sp>
      <p:sp>
        <p:nvSpPr>
          <p:cNvPr id="5" name="TextBox 4"/>
          <p:cNvSpPr txBox="1"/>
          <p:nvPr/>
        </p:nvSpPr>
        <p:spPr>
          <a:xfrm>
            <a:off x="5328138" y="1534297"/>
            <a:ext cx="2857499" cy="646331"/>
          </a:xfrm>
          <a:prstGeom prst="rect">
            <a:avLst/>
          </a:prstGeom>
          <a:noFill/>
        </p:spPr>
        <p:txBody>
          <a:bodyPr wrap="square" rtlCol="0">
            <a:spAutoFit/>
          </a:bodyPr>
          <a:lstStyle/>
          <a:p>
            <a:r>
              <a:rPr lang="en-US" sz="3600" dirty="0" smtClean="0">
                <a:solidFill>
                  <a:prstClr val="black"/>
                </a:solidFill>
              </a:rPr>
              <a:t>= albedo </a:t>
            </a:r>
            <a:r>
              <a:rPr lang="en-US" sz="3600" dirty="0">
                <a:solidFill>
                  <a:prstClr val="black"/>
                </a:solidFill>
              </a:rPr>
              <a:t>= </a:t>
            </a:r>
            <a:r>
              <a:rPr lang="en-US" sz="3600" dirty="0" smtClean="0">
                <a:solidFill>
                  <a:prstClr val="black"/>
                </a:solidFill>
                <a:latin typeface="Symbol" pitchFamily="18" charset="2"/>
              </a:rPr>
              <a:t>a</a:t>
            </a:r>
            <a:endParaRPr lang="en-US" sz="3600" dirty="0">
              <a:solidFill>
                <a:prstClr val="black"/>
              </a:solidFill>
              <a:latin typeface="Symbol" pitchFamily="18" charset="2"/>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2624" y="2633480"/>
            <a:ext cx="3706814" cy="4066263"/>
          </a:xfrm>
          <a:prstGeom prst="rect">
            <a:avLst/>
          </a:prstGeom>
        </p:spPr>
      </p:pic>
    </p:spTree>
    <p:extLst>
      <p:ext uri="{BB962C8B-B14F-4D97-AF65-F5344CB8AC3E}">
        <p14:creationId xmlns:p14="http://schemas.microsoft.com/office/powerpoint/2010/main" val="2770681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452" y="235071"/>
            <a:ext cx="7439901" cy="4454476"/>
          </a:xfrm>
          <a:prstGeom prst="rect">
            <a:avLst/>
          </a:prstGeom>
        </p:spPr>
      </p:pic>
      <p:sp>
        <p:nvSpPr>
          <p:cNvPr id="5" name="TextBox 4"/>
          <p:cNvSpPr txBox="1"/>
          <p:nvPr/>
        </p:nvSpPr>
        <p:spPr>
          <a:xfrm>
            <a:off x="1354015" y="4783015"/>
            <a:ext cx="6515100" cy="1631216"/>
          </a:xfrm>
          <a:prstGeom prst="rect">
            <a:avLst/>
          </a:prstGeom>
          <a:noFill/>
        </p:spPr>
        <p:txBody>
          <a:bodyPr wrap="square" rtlCol="0">
            <a:spAutoFit/>
          </a:bodyPr>
          <a:lstStyle/>
          <a:p>
            <a:r>
              <a:rPr lang="en-US" dirty="0" smtClean="0">
                <a:solidFill>
                  <a:prstClr val="black"/>
                </a:solidFill>
              </a:rPr>
              <a:t>Albedo depends on the nature of the reflecting surface, large for clouds, light surfaces like deserts, and especially snow and ice.</a:t>
            </a:r>
          </a:p>
          <a:p>
            <a:endParaRPr lang="en-US" dirty="0" smtClean="0">
              <a:solidFill>
                <a:prstClr val="black"/>
              </a:solidFill>
            </a:endParaRPr>
          </a:p>
          <a:p>
            <a:r>
              <a:rPr lang="en-US" dirty="0" smtClean="0">
                <a:solidFill>
                  <a:prstClr val="black"/>
                </a:solidFill>
              </a:rPr>
              <a:t>Under present terrestrial conditions of cloudiness and snow and ice cover, on average a fraction  </a:t>
            </a:r>
            <a:r>
              <a:rPr lang="en-US" sz="2800" dirty="0" smtClean="0">
                <a:solidFill>
                  <a:prstClr val="black"/>
                </a:solidFill>
                <a:latin typeface="Symbol" pitchFamily="18" charset="2"/>
              </a:rPr>
              <a:t>a ~ 0.3 </a:t>
            </a:r>
            <a:r>
              <a:rPr lang="en-US" dirty="0" smtClean="0">
                <a:solidFill>
                  <a:prstClr val="black"/>
                </a:solidFill>
              </a:rPr>
              <a:t>of incoming </a:t>
            </a:r>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2237956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93" y="116377"/>
            <a:ext cx="8229600" cy="1143000"/>
          </a:xfrm>
        </p:spPr>
        <p:txBody>
          <a:bodyPr>
            <a:normAutofit/>
          </a:bodyPr>
          <a:lstStyle/>
          <a:p>
            <a:r>
              <a:rPr lang="en-US" sz="3600" dirty="0" smtClean="0"/>
              <a:t>Planetary albedo</a:t>
            </a:r>
            <a:endParaRPr lang="en-US" sz="3600" dirty="0"/>
          </a:p>
        </p:txBody>
      </p:sp>
      <p:sp>
        <p:nvSpPr>
          <p:cNvPr id="4" name="Content Placeholder 3"/>
          <p:cNvSpPr txBox="1">
            <a:spLocks noGrp="1"/>
          </p:cNvSpPr>
          <p:nvPr>
            <p:ph idx="1"/>
          </p:nvPr>
        </p:nvSpPr>
        <p:spPr>
          <a:xfrm>
            <a:off x="615457" y="1283674"/>
            <a:ext cx="8229600" cy="5509200"/>
          </a:xfrm>
          <a:prstGeom prst="rect">
            <a:avLst/>
          </a:prstGeom>
          <a:noFill/>
        </p:spPr>
        <p:txBody>
          <a:bodyPr wrap="square" rtlCol="0">
            <a:spAutoFit/>
          </a:bodyPr>
          <a:lstStyle/>
          <a:p>
            <a:r>
              <a:rPr lang="en-US" sz="2800" dirty="0" smtClean="0"/>
              <a:t>Albedo depends on the nature of the reflecting surface, and is large for clouds, light surfaces like deserts, and especially snow and ice.</a:t>
            </a:r>
          </a:p>
          <a:p>
            <a:endParaRPr lang="en-US" dirty="0" smtClean="0"/>
          </a:p>
          <a:p>
            <a:r>
              <a:rPr lang="en-US" sz="2800" dirty="0" smtClean="0"/>
              <a:t>Under present terrestrial conditions of cloudiness and snow and ice cover, on average a fraction  </a:t>
            </a:r>
          </a:p>
          <a:p>
            <a:pPr>
              <a:buFont typeface="Symbol"/>
              <a:buChar char=" "/>
            </a:pPr>
            <a:r>
              <a:rPr lang="en-US" sz="2800" dirty="0" smtClean="0">
                <a:latin typeface="Symbol" pitchFamily="18" charset="2"/>
              </a:rPr>
              <a:t>                                   </a:t>
            </a:r>
            <a:r>
              <a:rPr lang="en-US" sz="2800" dirty="0" err="1" smtClean="0">
                <a:latin typeface="Symbol" pitchFamily="18" charset="2"/>
              </a:rPr>
              <a:t>a</a:t>
            </a:r>
            <a:r>
              <a:rPr lang="en-US" sz="2800" i="1" baseline="-25000" dirty="0" err="1" smtClean="0">
                <a:latin typeface="Times New Roman" pitchFamily="18" charset="0"/>
                <a:cs typeface="Times New Roman" pitchFamily="18" charset="0"/>
              </a:rPr>
              <a:t>p</a:t>
            </a:r>
            <a:r>
              <a:rPr lang="en-US" sz="2800" dirty="0" smtClean="0">
                <a:latin typeface="Symbol" pitchFamily="18" charset="2"/>
              </a:rPr>
              <a:t> ~ 0.3 </a:t>
            </a:r>
          </a:p>
          <a:p>
            <a:pPr>
              <a:buFont typeface="Symbol"/>
              <a:buChar char=" "/>
            </a:pPr>
            <a:r>
              <a:rPr lang="en-US" sz="2800" dirty="0" smtClean="0"/>
              <a:t>of incoming solar radiation is reflected back to space.</a:t>
            </a:r>
          </a:p>
          <a:p>
            <a:pPr>
              <a:buFont typeface="Symbol"/>
              <a:buChar char=" "/>
            </a:pPr>
            <a:endParaRPr lang="en-US" sz="2800" dirty="0" smtClean="0"/>
          </a:p>
          <a:p>
            <a:r>
              <a:rPr lang="en-US" sz="2800" dirty="0" err="1" smtClean="0">
                <a:latin typeface="Symbol" pitchFamily="18" charset="2"/>
              </a:rPr>
              <a:t>a</a:t>
            </a:r>
            <a:r>
              <a:rPr lang="en-US" sz="2800" i="1" baseline="-25000" dirty="0" err="1">
                <a:latin typeface="Times New Roman" pitchFamily="18" charset="0"/>
                <a:cs typeface="Times New Roman" pitchFamily="18" charset="0"/>
              </a:rPr>
              <a:t>p</a:t>
            </a:r>
            <a:r>
              <a:rPr lang="en-US" sz="2800" dirty="0" smtClean="0">
                <a:latin typeface="Symbol" pitchFamily="18" charset="2"/>
              </a:rPr>
              <a:t> </a:t>
            </a:r>
            <a:r>
              <a:rPr lang="en-US" sz="2800" dirty="0" smtClean="0"/>
              <a:t>is known as the </a:t>
            </a:r>
            <a:r>
              <a:rPr lang="en-US" sz="2800" b="1" i="1" dirty="0" smtClean="0">
                <a:solidFill>
                  <a:schemeClr val="accent5">
                    <a:lumMod val="75000"/>
                  </a:schemeClr>
                </a:solidFill>
              </a:rPr>
              <a:t>planetary albedo</a:t>
            </a:r>
            <a:endParaRPr lang="en-US" sz="2800" b="1" i="1" dirty="0">
              <a:solidFill>
                <a:schemeClr val="accent5">
                  <a:lumMod val="75000"/>
                </a:schemeClr>
              </a:solidFill>
            </a:endParaRPr>
          </a:p>
          <a:p>
            <a:pPr marL="0" indent="0">
              <a:buNone/>
            </a:pPr>
            <a:endParaRPr lang="en-US" sz="2800" dirty="0"/>
          </a:p>
        </p:txBody>
      </p:sp>
    </p:spTree>
    <p:extLst>
      <p:ext uri="{BB962C8B-B14F-4D97-AF65-F5344CB8AC3E}">
        <p14:creationId xmlns:p14="http://schemas.microsoft.com/office/powerpoint/2010/main" val="3809924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6600"/>
                </a:solidFill>
              </a:rPr>
              <a:t>Solar radiation </a:t>
            </a:r>
            <a:r>
              <a:rPr lang="en-US" sz="3600" dirty="0" smtClean="0"/>
              <a:t>absorbed by Earth = </a:t>
            </a:r>
            <a:endParaRPr lang="en-US" sz="3600" dirty="0"/>
          </a:p>
        </p:txBody>
      </p:sp>
      <p:sp>
        <p:nvSpPr>
          <p:cNvPr id="4" name="TextBox 3"/>
          <p:cNvSpPr txBox="1"/>
          <p:nvPr/>
        </p:nvSpPr>
        <p:spPr>
          <a:xfrm>
            <a:off x="1969478" y="1536412"/>
            <a:ext cx="5460022" cy="584775"/>
          </a:xfrm>
          <a:prstGeom prst="rect">
            <a:avLst/>
          </a:prstGeom>
          <a:noFill/>
        </p:spPr>
        <p:txBody>
          <a:bodyPr wrap="square" rtlCol="0">
            <a:spAutoFit/>
          </a:bodyPr>
          <a:lstStyle/>
          <a:p>
            <a:r>
              <a:rPr lang="en-US" sz="3200" dirty="0" smtClean="0">
                <a:solidFill>
                  <a:prstClr val="black"/>
                </a:solidFill>
              </a:rPr>
              <a:t>( 1 – </a:t>
            </a:r>
            <a:r>
              <a:rPr lang="en-US" sz="3200" dirty="0" err="1" smtClean="0">
                <a:solidFill>
                  <a:prstClr val="black"/>
                </a:solidFill>
                <a:latin typeface="Symbol" pitchFamily="18" charset="2"/>
              </a:rPr>
              <a:t>a</a:t>
            </a:r>
            <a:r>
              <a:rPr lang="en-US" sz="3200" i="1" baseline="-25000" dirty="0" err="1" smtClean="0">
                <a:solidFill>
                  <a:prstClr val="black"/>
                </a:solidFill>
                <a:latin typeface="Times New Roman" pitchFamily="18" charset="0"/>
                <a:cs typeface="Times New Roman" pitchFamily="18" charset="0"/>
              </a:rPr>
              <a:t>p</a:t>
            </a:r>
            <a:r>
              <a:rPr lang="en-US" sz="3200" dirty="0" smtClean="0">
                <a:solidFill>
                  <a:prstClr val="black"/>
                </a:solidFill>
                <a:cs typeface="Times New Roman" pitchFamily="18" charset="0"/>
              </a:rPr>
              <a:t>) </a:t>
            </a:r>
            <a:r>
              <a:rPr lang="en-US" sz="3200" i="1" dirty="0" smtClean="0">
                <a:solidFill>
                  <a:prstClr val="black"/>
                </a:solidFill>
                <a:cs typeface="Times New Roman" pitchFamily="18" charset="0"/>
              </a:rPr>
              <a:t>S</a:t>
            </a:r>
            <a:r>
              <a:rPr lang="en-US" sz="3200" baseline="-25000" dirty="0" smtClean="0">
                <a:solidFill>
                  <a:prstClr val="black"/>
                </a:solidFill>
                <a:cs typeface="Times New Roman" pitchFamily="18" charset="0"/>
              </a:rPr>
              <a:t>0</a:t>
            </a:r>
            <a:r>
              <a:rPr lang="en-US" sz="3200" baseline="-25000" dirty="0" smtClean="0">
                <a:solidFill>
                  <a:prstClr val="black"/>
                </a:solidFill>
                <a:latin typeface="Times New Roman" pitchFamily="18" charset="0"/>
                <a:cs typeface="Times New Roman" pitchFamily="18" charset="0"/>
              </a:rPr>
              <a:t> </a:t>
            </a:r>
            <a:r>
              <a:rPr lang="en-US" sz="3200" dirty="0" smtClean="0">
                <a:solidFill>
                  <a:prstClr val="black"/>
                </a:solidFill>
                <a:latin typeface="Symbol" pitchFamily="18" charset="2"/>
                <a:cs typeface="Times New Roman" pitchFamily="18" charset="0"/>
              </a:rPr>
              <a:t>p </a:t>
            </a:r>
            <a:r>
              <a:rPr lang="en-US" sz="3200" dirty="0" smtClean="0">
                <a:solidFill>
                  <a:prstClr val="black"/>
                </a:solidFill>
                <a:cs typeface="Times New Roman" pitchFamily="18" charset="0"/>
              </a:rPr>
              <a:t>a</a:t>
            </a:r>
            <a:r>
              <a:rPr lang="en-US" sz="3200" baseline="30000" dirty="0" smtClean="0">
                <a:solidFill>
                  <a:prstClr val="black"/>
                </a:solidFill>
                <a:cs typeface="Times New Roman" pitchFamily="18" charset="0"/>
              </a:rPr>
              <a:t>2</a:t>
            </a:r>
            <a:r>
              <a:rPr lang="en-US" sz="3200" dirty="0" smtClean="0">
                <a:solidFill>
                  <a:prstClr val="black"/>
                </a:solidFill>
                <a:cs typeface="Times New Roman" pitchFamily="18" charset="0"/>
              </a:rPr>
              <a:t> = 1.22 x 10</a:t>
            </a:r>
            <a:r>
              <a:rPr lang="en-US" sz="3200" baseline="30000" dirty="0" smtClean="0">
                <a:solidFill>
                  <a:prstClr val="black"/>
                </a:solidFill>
                <a:cs typeface="Times New Roman" pitchFamily="18" charset="0"/>
              </a:rPr>
              <a:t>17</a:t>
            </a:r>
            <a:r>
              <a:rPr lang="en-US" sz="3200" dirty="0" smtClean="0">
                <a:solidFill>
                  <a:prstClr val="black"/>
                </a:solidFill>
                <a:cs typeface="Times New Roman" pitchFamily="18" charset="0"/>
              </a:rPr>
              <a:t> W </a:t>
            </a:r>
            <a:r>
              <a:rPr lang="en-US" sz="3200" dirty="0" smtClean="0">
                <a:solidFill>
                  <a:prstClr val="black"/>
                </a:solidFill>
              </a:rPr>
              <a:t> </a:t>
            </a:r>
            <a:endParaRPr lang="en-US" sz="3200" dirty="0">
              <a:solidFill>
                <a:prstClr val="black"/>
              </a:solidFill>
            </a:endParaRPr>
          </a:p>
        </p:txBody>
      </p:sp>
      <p:sp>
        <p:nvSpPr>
          <p:cNvPr id="5" name="TextBox 4"/>
          <p:cNvSpPr txBox="1"/>
          <p:nvPr/>
        </p:nvSpPr>
        <p:spPr>
          <a:xfrm>
            <a:off x="615460" y="2303584"/>
            <a:ext cx="8220809" cy="2800767"/>
          </a:xfrm>
          <a:prstGeom prst="rect">
            <a:avLst/>
          </a:prstGeom>
          <a:noFill/>
        </p:spPr>
        <p:txBody>
          <a:bodyPr wrap="square" rtlCol="0">
            <a:spAutoFit/>
          </a:bodyPr>
          <a:lstStyle/>
          <a:p>
            <a:r>
              <a:rPr lang="en-US" sz="2400" dirty="0" smtClean="0">
                <a:solidFill>
                  <a:prstClr val="black"/>
                </a:solidFill>
              </a:rPr>
              <a:t>In equilibrium, the total terrestrial flux radiated to space must balance the solar radiation absorbed by Earth</a:t>
            </a:r>
          </a:p>
          <a:p>
            <a:endParaRPr lang="en-US" sz="2400" dirty="0">
              <a:solidFill>
                <a:prstClr val="black"/>
              </a:solidFill>
            </a:endParaRPr>
          </a:p>
          <a:p>
            <a:r>
              <a:rPr lang="en-US" sz="2400" dirty="0" smtClean="0">
                <a:solidFill>
                  <a:prstClr val="black"/>
                </a:solidFill>
              </a:rPr>
              <a:t>If the spinning Earth radiates in all directions like a black body of uniform temperature </a:t>
            </a:r>
          </a:p>
          <a:p>
            <a:r>
              <a:rPr lang="en-US" sz="2400" i="1" dirty="0" smtClean="0">
                <a:solidFill>
                  <a:prstClr val="black"/>
                </a:solidFill>
              </a:rPr>
              <a:t>          </a:t>
            </a:r>
            <a:r>
              <a:rPr lang="en-US" sz="3200" i="1" dirty="0" err="1" smtClean="0">
                <a:solidFill>
                  <a:prstClr val="black"/>
                </a:solidFill>
              </a:rPr>
              <a:t>T</a:t>
            </a:r>
            <a:r>
              <a:rPr lang="en-US" sz="3200" i="1" baseline="-25000" dirty="0" err="1" smtClean="0">
                <a:solidFill>
                  <a:prstClr val="black"/>
                </a:solidFill>
              </a:rPr>
              <a:t>e</a:t>
            </a:r>
            <a:r>
              <a:rPr lang="en-US" sz="3200" i="1" baseline="-25000" dirty="0" smtClean="0">
                <a:solidFill>
                  <a:prstClr val="black"/>
                </a:solidFill>
              </a:rPr>
              <a:t> </a:t>
            </a:r>
            <a:r>
              <a:rPr lang="en-US" sz="2400" dirty="0" smtClean="0">
                <a:solidFill>
                  <a:prstClr val="black"/>
                </a:solidFill>
              </a:rPr>
              <a:t>      known as the </a:t>
            </a:r>
            <a:r>
              <a:rPr lang="en-US" sz="2400" b="1" i="1" dirty="0" smtClean="0">
                <a:solidFill>
                  <a:srgbClr val="3333CC"/>
                </a:solidFill>
              </a:rPr>
              <a:t>effective planetary temperature</a:t>
            </a:r>
          </a:p>
          <a:p>
            <a:r>
              <a:rPr lang="en-US" sz="2400" i="1" dirty="0">
                <a:solidFill>
                  <a:prstClr val="black"/>
                </a:solidFill>
              </a:rPr>
              <a:t> </a:t>
            </a:r>
            <a:r>
              <a:rPr lang="en-US" sz="2400" i="1" dirty="0" smtClean="0">
                <a:solidFill>
                  <a:prstClr val="black"/>
                </a:solidFill>
              </a:rPr>
              <a:t>                                  </a:t>
            </a:r>
            <a:r>
              <a:rPr lang="en-US" sz="2400" dirty="0" smtClean="0">
                <a:solidFill>
                  <a:prstClr val="black"/>
                </a:solidFill>
              </a:rPr>
              <a:t>or the </a:t>
            </a:r>
            <a:r>
              <a:rPr lang="en-US" sz="2400" b="1" i="1" dirty="0" smtClean="0">
                <a:solidFill>
                  <a:srgbClr val="008080"/>
                </a:solidFill>
              </a:rPr>
              <a:t>emission temperature of the Earth</a:t>
            </a:r>
            <a:endParaRPr lang="en-US" sz="2400" b="1" i="1" dirty="0">
              <a:solidFill>
                <a:srgbClr val="008080"/>
              </a:solidFill>
            </a:endParaRPr>
          </a:p>
        </p:txBody>
      </p:sp>
      <p:sp>
        <p:nvSpPr>
          <p:cNvPr id="6" name="TextBox 5"/>
          <p:cNvSpPr txBox="1"/>
          <p:nvPr/>
        </p:nvSpPr>
        <p:spPr>
          <a:xfrm>
            <a:off x="2057397" y="5368120"/>
            <a:ext cx="5547949" cy="830997"/>
          </a:xfrm>
          <a:prstGeom prst="rect">
            <a:avLst/>
          </a:prstGeom>
          <a:noFill/>
        </p:spPr>
        <p:txBody>
          <a:bodyPr wrap="square" rtlCol="0">
            <a:spAutoFit/>
          </a:bodyPr>
          <a:lstStyle/>
          <a:p>
            <a:r>
              <a:rPr lang="en-US" sz="2400" dirty="0" smtClean="0">
                <a:solidFill>
                  <a:prstClr val="black"/>
                </a:solidFill>
              </a:rPr>
              <a:t>The Stefan-</a:t>
            </a:r>
            <a:r>
              <a:rPr lang="en-US" sz="2400" dirty="0" err="1" smtClean="0">
                <a:solidFill>
                  <a:prstClr val="black"/>
                </a:solidFill>
              </a:rPr>
              <a:t>Boltzman</a:t>
            </a:r>
            <a:r>
              <a:rPr lang="en-US" sz="2400" dirty="0" smtClean="0">
                <a:solidFill>
                  <a:prstClr val="black"/>
                </a:solidFill>
              </a:rPr>
              <a:t> law gives </a:t>
            </a:r>
          </a:p>
          <a:p>
            <a:r>
              <a:rPr lang="en-US" sz="2400" dirty="0" smtClean="0">
                <a:solidFill>
                  <a:prstClr val="black"/>
                </a:solidFill>
              </a:rPr>
              <a:t>emitted radiation per unit area  = </a:t>
            </a:r>
            <a:endParaRPr lang="en-US" sz="2400" dirty="0">
              <a:solidFill>
                <a:prstClr val="black"/>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69112024"/>
              </p:ext>
            </p:extLst>
          </p:nvPr>
        </p:nvGraphicFramePr>
        <p:xfrm>
          <a:off x="6345115" y="5616338"/>
          <a:ext cx="864060" cy="582779"/>
        </p:xfrm>
        <a:graphic>
          <a:graphicData uri="http://schemas.openxmlformats.org/presentationml/2006/ole">
            <mc:AlternateContent xmlns:mc="http://schemas.openxmlformats.org/markup-compatibility/2006">
              <mc:Choice xmlns:v="urn:schemas-microsoft-com:vml" Requires="v">
                <p:oleObj spid="_x0000_s4141" name="Equation" r:id="rId3" imgW="304560" imgH="190440" progId="Equation.DSMT4">
                  <p:embed/>
                </p:oleObj>
              </mc:Choice>
              <mc:Fallback>
                <p:oleObj name="Equation" r:id="rId3" imgW="304560" imgH="190440" progId="Equation.DSMT4">
                  <p:embed/>
                  <p:pic>
                    <p:nvPicPr>
                      <p:cNvPr id="0" name=""/>
                      <p:cNvPicPr/>
                      <p:nvPr/>
                    </p:nvPicPr>
                    <p:blipFill>
                      <a:blip r:embed="rId4"/>
                      <a:stretch>
                        <a:fillRect/>
                      </a:stretch>
                    </p:blipFill>
                    <p:spPr>
                      <a:xfrm>
                        <a:off x="6345115" y="5616338"/>
                        <a:ext cx="864060" cy="582779"/>
                      </a:xfrm>
                      <a:prstGeom prst="rect">
                        <a:avLst/>
                      </a:prstGeom>
                    </p:spPr>
                  </p:pic>
                </p:oleObj>
              </mc:Fallback>
            </mc:AlternateContent>
          </a:graphicData>
        </a:graphic>
      </p:graphicFrame>
    </p:spTree>
    <p:extLst>
      <p:ext uri="{BB962C8B-B14F-4D97-AF65-F5344CB8AC3E}">
        <p14:creationId xmlns:p14="http://schemas.microsoft.com/office/powerpoint/2010/main" val="3491528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4419600" cy="639762"/>
          </a:xfrm>
        </p:spPr>
        <p:txBody>
          <a:bodyPr>
            <a:normAutofit/>
          </a:bodyPr>
          <a:lstStyle/>
          <a:p>
            <a:r>
              <a:rPr lang="en-US" sz="3200" dirty="0" smtClean="0"/>
              <a:t>Basics of global climate</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494" y="1130046"/>
            <a:ext cx="7024706" cy="3822954"/>
          </a:xfrm>
          <a:prstGeom prst="rect">
            <a:avLst/>
          </a:prstGeom>
        </p:spPr>
      </p:pic>
      <p:sp>
        <p:nvSpPr>
          <p:cNvPr id="5" name="TextBox 4"/>
          <p:cNvSpPr txBox="1"/>
          <p:nvPr/>
        </p:nvSpPr>
        <p:spPr>
          <a:xfrm>
            <a:off x="788242" y="5203179"/>
            <a:ext cx="7607617" cy="1200329"/>
          </a:xfrm>
          <a:prstGeom prst="rect">
            <a:avLst/>
          </a:prstGeom>
          <a:noFill/>
        </p:spPr>
        <p:txBody>
          <a:bodyPr wrap="square" rtlCol="0">
            <a:spAutoFit/>
          </a:bodyPr>
          <a:lstStyle/>
          <a:p>
            <a:r>
              <a:rPr lang="en-US" dirty="0">
                <a:solidFill>
                  <a:prstClr val="black"/>
                </a:solidFill>
              </a:rPr>
              <a:t>Basic components: </a:t>
            </a:r>
            <a:r>
              <a:rPr lang="en-US" b="1" i="1" dirty="0" err="1">
                <a:solidFill>
                  <a:prstClr val="black"/>
                </a:solidFill>
              </a:rPr>
              <a:t>cryosphere</a:t>
            </a:r>
            <a:r>
              <a:rPr lang="en-US" dirty="0">
                <a:solidFill>
                  <a:prstClr val="black"/>
                </a:solidFill>
              </a:rPr>
              <a:t> – land ice, snow, sea ice, permafrost</a:t>
            </a:r>
          </a:p>
          <a:p>
            <a:r>
              <a:rPr lang="en-US" dirty="0">
                <a:solidFill>
                  <a:prstClr val="black"/>
                </a:solidFill>
              </a:rPr>
              <a:t>                                   </a:t>
            </a:r>
            <a:r>
              <a:rPr lang="en-US" b="1" i="1" dirty="0">
                <a:solidFill>
                  <a:prstClr val="black"/>
                </a:solidFill>
              </a:rPr>
              <a:t>biosphere</a:t>
            </a:r>
            <a:r>
              <a:rPr lang="en-US" dirty="0">
                <a:solidFill>
                  <a:prstClr val="black"/>
                </a:solidFill>
              </a:rPr>
              <a:t> – sum total of all living things</a:t>
            </a:r>
          </a:p>
          <a:p>
            <a:r>
              <a:rPr lang="en-US" dirty="0">
                <a:solidFill>
                  <a:prstClr val="black"/>
                </a:solidFill>
              </a:rPr>
              <a:t>                                   </a:t>
            </a:r>
            <a:r>
              <a:rPr lang="en-US" b="1" i="1" dirty="0">
                <a:solidFill>
                  <a:prstClr val="black"/>
                </a:solidFill>
              </a:rPr>
              <a:t>lithosphere</a:t>
            </a:r>
            <a:r>
              <a:rPr lang="en-US" dirty="0">
                <a:solidFill>
                  <a:prstClr val="black"/>
                </a:solidFill>
              </a:rPr>
              <a:t> – solid Earth – ocean basins, mountain ranges</a:t>
            </a:r>
          </a:p>
          <a:p>
            <a:r>
              <a:rPr lang="en-US" dirty="0">
                <a:solidFill>
                  <a:prstClr val="black"/>
                </a:solidFill>
              </a:rPr>
              <a:t>                                   </a:t>
            </a:r>
            <a:r>
              <a:rPr lang="en-US" b="1" i="1" dirty="0">
                <a:solidFill>
                  <a:prstClr val="black"/>
                </a:solidFill>
              </a:rPr>
              <a:t>atmosphere</a:t>
            </a:r>
            <a:r>
              <a:rPr lang="en-US" dirty="0">
                <a:solidFill>
                  <a:prstClr val="black"/>
                </a:solidFill>
              </a:rPr>
              <a:t>, </a:t>
            </a:r>
            <a:r>
              <a:rPr lang="en-US" b="1" i="1" dirty="0">
                <a:solidFill>
                  <a:prstClr val="black"/>
                </a:solidFill>
              </a:rPr>
              <a:t>hydrosphere</a:t>
            </a:r>
            <a:r>
              <a:rPr lang="en-US" dirty="0">
                <a:solidFill>
                  <a:prstClr val="black"/>
                </a:solidFill>
              </a:rPr>
              <a:t> (oceans, seas, rivers, …)                                   </a:t>
            </a:r>
          </a:p>
        </p:txBody>
      </p:sp>
    </p:spTree>
    <p:extLst>
      <p:ext uri="{BB962C8B-B14F-4D97-AF65-F5344CB8AC3E}">
        <p14:creationId xmlns:p14="http://schemas.microsoft.com/office/powerpoint/2010/main" val="2539735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videnceChangingClimate-CJ.pdf"/>
          <p:cNvPicPr>
            <a:picLocks noChangeAspect="1"/>
          </p:cNvPicPr>
          <p:nvPr/>
        </p:nvPicPr>
        <p:blipFill>
          <a:blip r:embed="rId3"/>
          <a:srcRect l="15000" t="20794" r="17778" b="20146"/>
          <a:stretch>
            <a:fillRect/>
          </a:stretch>
        </p:blipFill>
        <p:spPr>
          <a:xfrm>
            <a:off x="558800" y="1632866"/>
            <a:ext cx="7929729" cy="5225134"/>
          </a:xfrm>
          <a:prstGeom prst="rect">
            <a:avLst/>
          </a:prstGeom>
        </p:spPr>
      </p:pic>
      <p:sp>
        <p:nvSpPr>
          <p:cNvPr id="8" name="Rectangle 7"/>
          <p:cNvSpPr/>
          <p:nvPr/>
        </p:nvSpPr>
        <p:spPr>
          <a:xfrm>
            <a:off x="1697581" y="1036800"/>
            <a:ext cx="5517582" cy="5960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Rectangle 2"/>
          <p:cNvSpPr>
            <a:spLocks noChangeArrowheads="1"/>
          </p:cNvSpPr>
          <p:nvPr/>
        </p:nvSpPr>
        <p:spPr bwMode="auto">
          <a:xfrm>
            <a:off x="0" y="838200"/>
            <a:ext cx="9144000" cy="76200"/>
          </a:xfrm>
          <a:prstGeom prst="rect">
            <a:avLst/>
          </a:prstGeom>
          <a:solidFill>
            <a:srgbClr val="006600"/>
          </a:solidFill>
          <a:ln w="9525">
            <a:noFill/>
            <a:miter lim="800000"/>
            <a:headEnd/>
            <a:tailEnd/>
          </a:ln>
          <a:effectLst/>
        </p:spPr>
        <p:txBody>
          <a:bodyPr wrap="none" anchor="ctr">
            <a:prstTxWarp prst="textNoShape">
              <a:avLst/>
            </a:prstTxWarp>
          </a:bodyPr>
          <a:lstStyle/>
          <a:p>
            <a:pPr defTabSz="457200"/>
            <a:endParaRPr lang="en-US">
              <a:solidFill>
                <a:prstClr val="black"/>
              </a:solidFill>
            </a:endParaRPr>
          </a:p>
        </p:txBody>
      </p:sp>
      <p:pic>
        <p:nvPicPr>
          <p:cNvPr id="6" name="Picture 3"/>
          <p:cNvPicPr>
            <a:picLocks noChangeAspect="1" noChangeArrowheads="1"/>
          </p:cNvPicPr>
          <p:nvPr/>
        </p:nvPicPr>
        <p:blipFill>
          <a:blip r:embed="rId4"/>
          <a:srcRect/>
          <a:stretch>
            <a:fillRect/>
          </a:stretch>
        </p:blipFill>
        <p:spPr bwMode="auto">
          <a:xfrm>
            <a:off x="0" y="0"/>
            <a:ext cx="9144000" cy="822325"/>
          </a:xfrm>
          <a:prstGeom prst="rect">
            <a:avLst/>
          </a:prstGeom>
          <a:noFill/>
        </p:spPr>
      </p:pic>
      <p:sp>
        <p:nvSpPr>
          <p:cNvPr id="7" name="Rectangle 4"/>
          <p:cNvSpPr txBox="1">
            <a:spLocks noChangeArrowheads="1"/>
          </p:cNvSpPr>
          <p:nvPr/>
        </p:nvSpPr>
        <p:spPr>
          <a:xfrm>
            <a:off x="0" y="76200"/>
            <a:ext cx="9144000" cy="838200"/>
          </a:xfrm>
          <a:prstGeom prst="rect">
            <a:avLst/>
          </a:prstGeom>
          <a:noFill/>
          <a:ln/>
        </p:spPr>
        <p:txBody>
          <a:bodyPr vert="horz" lIns="91440" tIns="45720" rIns="91440" bIns="45720" rtlCol="0" anchor="ctr">
            <a:normAutofit/>
          </a:bodyPr>
          <a:lstStyle/>
          <a:p>
            <a:pPr algn="ctr" defTabSz="457200">
              <a:spcBef>
                <a:spcPct val="0"/>
              </a:spcBef>
              <a:defRPr/>
            </a:pPr>
            <a:r>
              <a:rPr lang="en-US" sz="4000" dirty="0">
                <a:solidFill>
                  <a:srgbClr val="123A78"/>
                </a:solidFill>
              </a:rPr>
              <a:t>Evidence of a Changing Climate</a:t>
            </a:r>
          </a:p>
        </p:txBody>
      </p:sp>
      <p:sp>
        <p:nvSpPr>
          <p:cNvPr id="10" name="TextBox 9"/>
          <p:cNvSpPr txBox="1"/>
          <p:nvPr/>
        </p:nvSpPr>
        <p:spPr>
          <a:xfrm>
            <a:off x="259172" y="1049594"/>
            <a:ext cx="7962407" cy="830997"/>
          </a:xfrm>
          <a:prstGeom prst="rect">
            <a:avLst/>
          </a:prstGeom>
          <a:noFill/>
        </p:spPr>
        <p:txBody>
          <a:bodyPr wrap="square" rtlCol="0">
            <a:spAutoFit/>
          </a:bodyPr>
          <a:lstStyle/>
          <a:p>
            <a:pPr algn="ctr" defTabSz="457200"/>
            <a:r>
              <a:rPr lang="en-US" sz="2400" dirty="0">
                <a:solidFill>
                  <a:prstClr val="black"/>
                </a:solidFill>
              </a:rPr>
              <a:t>Intergovernmental Panel on Climate Change (IPCC): </a:t>
            </a:r>
          </a:p>
          <a:p>
            <a:pPr algn="ctr" defTabSz="457200"/>
            <a:r>
              <a:rPr lang="en-US" sz="2400" dirty="0">
                <a:solidFill>
                  <a:prstClr val="black"/>
                </a:solidFill>
              </a:rPr>
              <a:t>Warming is “unequivocal”</a:t>
            </a:r>
          </a:p>
        </p:txBody>
      </p:sp>
      <p:sp>
        <p:nvSpPr>
          <p:cNvPr id="11" name="Text Box 13"/>
          <p:cNvSpPr txBox="1">
            <a:spLocks noChangeArrowheads="1"/>
          </p:cNvSpPr>
          <p:nvPr/>
        </p:nvSpPr>
        <p:spPr bwMode="auto">
          <a:xfrm>
            <a:off x="2003424" y="5737495"/>
            <a:ext cx="5032376" cy="1015663"/>
          </a:xfrm>
          <a:prstGeom prst="rect">
            <a:avLst/>
          </a:prstGeom>
          <a:solidFill>
            <a:schemeClr val="bg1"/>
          </a:solidFill>
          <a:ln w="9525">
            <a:noFill/>
            <a:miter lim="800000"/>
            <a:headEnd/>
            <a:tailEnd/>
          </a:ln>
        </p:spPr>
        <p:txBody>
          <a:bodyPr wrap="square">
            <a:prstTxWarp prst="textNoShape">
              <a:avLst/>
            </a:prstTxWarp>
            <a:spAutoFit/>
          </a:bodyPr>
          <a:lstStyle/>
          <a:p>
            <a:pPr defTabSz="457200"/>
            <a:r>
              <a:rPr lang="en-US" sz="2000" dirty="0">
                <a:solidFill>
                  <a:srgbClr val="0000FF"/>
                </a:solidFill>
              </a:rPr>
              <a:t>Dots: yearly average</a:t>
            </a:r>
          </a:p>
          <a:p>
            <a:pPr defTabSz="457200"/>
            <a:r>
              <a:rPr lang="en-US" sz="2000" dirty="0">
                <a:solidFill>
                  <a:srgbClr val="0000FF"/>
                </a:solidFill>
              </a:rPr>
              <a:t>Curve: decadal average</a:t>
            </a:r>
          </a:p>
          <a:p>
            <a:pPr defTabSz="457200"/>
            <a:r>
              <a:rPr lang="en-US" sz="2000" dirty="0">
                <a:solidFill>
                  <a:srgbClr val="0000FF"/>
                </a:solidFill>
              </a:rPr>
              <a:t>Blue: uncertainty interval</a:t>
            </a:r>
          </a:p>
        </p:txBody>
      </p:sp>
    </p:spTree>
    <p:extLst>
      <p:ext uri="{BB962C8B-B14F-4D97-AF65-F5344CB8AC3E}">
        <p14:creationId xmlns:p14="http://schemas.microsoft.com/office/powerpoint/2010/main" val="786904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0" y="838200"/>
            <a:ext cx="9144000" cy="76200"/>
          </a:xfrm>
          <a:prstGeom prst="rect">
            <a:avLst/>
          </a:prstGeom>
          <a:solidFill>
            <a:srgbClr val="006600"/>
          </a:solidFill>
          <a:ln w="9525">
            <a:noFill/>
            <a:miter lim="800000"/>
            <a:headEnd/>
            <a:tailEnd/>
          </a:ln>
          <a:effectLst/>
        </p:spPr>
        <p:txBody>
          <a:bodyPr wrap="none" anchor="ctr">
            <a:prstTxWarp prst="textNoShape">
              <a:avLst/>
            </a:prstTxWarp>
          </a:bodyPr>
          <a:lstStyle/>
          <a:p>
            <a:pPr defTabSz="457200"/>
            <a:endParaRPr lang="en-US">
              <a:solidFill>
                <a:prstClr val="black"/>
              </a:solidFill>
            </a:endParaRPr>
          </a:p>
        </p:txBody>
      </p:sp>
      <p:pic>
        <p:nvPicPr>
          <p:cNvPr id="315395" name="Picture 3"/>
          <p:cNvPicPr>
            <a:picLocks noChangeAspect="1" noChangeArrowheads="1"/>
          </p:cNvPicPr>
          <p:nvPr/>
        </p:nvPicPr>
        <p:blipFill>
          <a:blip r:embed="rId3"/>
          <a:srcRect/>
          <a:stretch>
            <a:fillRect/>
          </a:stretch>
        </p:blipFill>
        <p:spPr bwMode="auto">
          <a:xfrm>
            <a:off x="0" y="0"/>
            <a:ext cx="9144000" cy="822325"/>
          </a:xfrm>
          <a:prstGeom prst="rect">
            <a:avLst/>
          </a:prstGeom>
          <a:noFill/>
        </p:spPr>
      </p:pic>
      <p:sp>
        <p:nvSpPr>
          <p:cNvPr id="315396" name="Rectangle 4"/>
          <p:cNvSpPr>
            <a:spLocks noGrp="1" noChangeArrowheads="1"/>
          </p:cNvSpPr>
          <p:nvPr>
            <p:ph type="ctrTitle"/>
          </p:nvPr>
        </p:nvSpPr>
        <p:spPr>
          <a:xfrm>
            <a:off x="0" y="76200"/>
            <a:ext cx="9144000" cy="838200"/>
          </a:xfrm>
          <a:noFill/>
          <a:ln/>
        </p:spPr>
        <p:txBody>
          <a:bodyPr/>
          <a:lstStyle/>
          <a:p>
            <a:r>
              <a:rPr lang="en-US" sz="4000" dirty="0" smtClean="0">
                <a:solidFill>
                  <a:srgbClr val="123A78"/>
                </a:solidFill>
              </a:rPr>
              <a:t>IPCC: Warming </a:t>
            </a:r>
            <a:r>
              <a:rPr lang="en-US" sz="4000" dirty="0">
                <a:solidFill>
                  <a:srgbClr val="123A78"/>
                </a:solidFill>
              </a:rPr>
              <a:t>is “unequivocal”</a:t>
            </a:r>
          </a:p>
        </p:txBody>
      </p:sp>
      <p:sp>
        <p:nvSpPr>
          <p:cNvPr id="315397" name="Text Box 5"/>
          <p:cNvSpPr txBox="1">
            <a:spLocks noChangeArrowheads="1"/>
          </p:cNvSpPr>
          <p:nvPr/>
        </p:nvSpPr>
        <p:spPr bwMode="auto">
          <a:xfrm>
            <a:off x="0" y="1066800"/>
            <a:ext cx="9144000" cy="579438"/>
          </a:xfrm>
          <a:prstGeom prst="rect">
            <a:avLst/>
          </a:prstGeom>
          <a:noFill/>
          <a:ln w="9525">
            <a:noFill/>
            <a:miter lim="800000"/>
            <a:headEnd/>
            <a:tailEnd/>
          </a:ln>
        </p:spPr>
        <p:txBody>
          <a:bodyPr>
            <a:prstTxWarp prst="textNoShape">
              <a:avLst/>
            </a:prstTxWarp>
            <a:spAutoFit/>
          </a:bodyPr>
          <a:lstStyle/>
          <a:p>
            <a:pPr marL="457200" indent="-457200" algn="ctr" defTabSz="457200"/>
            <a:endParaRPr lang="en-US" sz="3200">
              <a:solidFill>
                <a:srgbClr val="2C5105"/>
              </a:solidFill>
            </a:endParaRPr>
          </a:p>
        </p:txBody>
      </p:sp>
      <p:pic>
        <p:nvPicPr>
          <p:cNvPr id="315399" name="Picture 7" descr="ClimateMathFig3"/>
          <p:cNvPicPr>
            <a:picLocks noChangeAspect="1" noChangeArrowheads="1"/>
          </p:cNvPicPr>
          <p:nvPr/>
        </p:nvPicPr>
        <p:blipFill>
          <a:blip r:embed="rId4"/>
          <a:srcRect/>
          <a:stretch>
            <a:fillRect/>
          </a:stretch>
        </p:blipFill>
        <p:spPr bwMode="auto">
          <a:xfrm>
            <a:off x="4102100" y="1066800"/>
            <a:ext cx="4622800" cy="5562600"/>
          </a:xfrm>
          <a:prstGeom prst="rect">
            <a:avLst/>
          </a:prstGeom>
          <a:noFill/>
        </p:spPr>
      </p:pic>
      <p:sp>
        <p:nvSpPr>
          <p:cNvPr id="315400" name="Text Box 8"/>
          <p:cNvSpPr txBox="1">
            <a:spLocks noChangeArrowheads="1"/>
          </p:cNvSpPr>
          <p:nvPr/>
        </p:nvSpPr>
        <p:spPr bwMode="auto">
          <a:xfrm>
            <a:off x="4343400" y="6372225"/>
            <a:ext cx="749300" cy="396875"/>
          </a:xfrm>
          <a:prstGeom prst="rect">
            <a:avLst/>
          </a:prstGeom>
          <a:solidFill>
            <a:schemeClr val="bg1"/>
          </a:solidFill>
          <a:ln w="9525">
            <a:noFill/>
            <a:miter lim="800000"/>
            <a:headEnd/>
            <a:tailEnd/>
          </a:ln>
        </p:spPr>
        <p:txBody>
          <a:bodyPr wrap="none">
            <a:prstTxWarp prst="textNoShape">
              <a:avLst/>
            </a:prstTxWarp>
            <a:spAutoFit/>
          </a:bodyPr>
          <a:lstStyle/>
          <a:p>
            <a:pPr defTabSz="457200"/>
            <a:r>
              <a:rPr lang="en-US" sz="2000">
                <a:solidFill>
                  <a:prstClr val="black"/>
                </a:solidFill>
              </a:rPr>
              <a:t>1850</a:t>
            </a:r>
          </a:p>
        </p:txBody>
      </p:sp>
      <p:sp>
        <p:nvSpPr>
          <p:cNvPr id="315401" name="Text Box 9"/>
          <p:cNvSpPr txBox="1">
            <a:spLocks noChangeArrowheads="1"/>
          </p:cNvSpPr>
          <p:nvPr/>
        </p:nvSpPr>
        <p:spPr bwMode="auto">
          <a:xfrm>
            <a:off x="7632700" y="6384925"/>
            <a:ext cx="749300" cy="396875"/>
          </a:xfrm>
          <a:prstGeom prst="rect">
            <a:avLst/>
          </a:prstGeom>
          <a:solidFill>
            <a:schemeClr val="bg1"/>
          </a:solidFill>
          <a:ln w="9525">
            <a:noFill/>
            <a:miter lim="800000"/>
            <a:headEnd/>
            <a:tailEnd/>
          </a:ln>
        </p:spPr>
        <p:txBody>
          <a:bodyPr wrap="none">
            <a:prstTxWarp prst="textNoShape">
              <a:avLst/>
            </a:prstTxWarp>
            <a:spAutoFit/>
          </a:bodyPr>
          <a:lstStyle/>
          <a:p>
            <a:pPr defTabSz="457200"/>
            <a:r>
              <a:rPr lang="en-US" sz="2000">
                <a:solidFill>
                  <a:prstClr val="black"/>
                </a:solidFill>
              </a:rPr>
              <a:t>2000</a:t>
            </a:r>
          </a:p>
        </p:txBody>
      </p:sp>
      <p:sp>
        <p:nvSpPr>
          <p:cNvPr id="315402" name="Text Box 10"/>
          <p:cNvSpPr txBox="1">
            <a:spLocks noChangeArrowheads="1"/>
          </p:cNvSpPr>
          <p:nvPr/>
        </p:nvSpPr>
        <p:spPr bwMode="auto">
          <a:xfrm>
            <a:off x="508000" y="1219200"/>
            <a:ext cx="3476883" cy="461665"/>
          </a:xfrm>
          <a:prstGeom prst="rect">
            <a:avLst/>
          </a:prstGeom>
          <a:noFill/>
          <a:ln w="9525">
            <a:noFill/>
            <a:miter lim="800000"/>
            <a:headEnd/>
            <a:tailEnd/>
          </a:ln>
        </p:spPr>
        <p:txBody>
          <a:bodyPr wrap="none">
            <a:prstTxWarp prst="textNoShape">
              <a:avLst/>
            </a:prstTxWarp>
            <a:spAutoFit/>
          </a:bodyPr>
          <a:lstStyle/>
          <a:p>
            <a:pPr defTabSz="457200"/>
            <a:r>
              <a:rPr lang="en-US" sz="2400" dirty="0">
                <a:solidFill>
                  <a:prstClr val="black"/>
                </a:solidFill>
              </a:rPr>
              <a:t>Global mean surface temp</a:t>
            </a:r>
          </a:p>
        </p:txBody>
      </p:sp>
      <p:sp>
        <p:nvSpPr>
          <p:cNvPr id="315403" name="Text Box 11"/>
          <p:cNvSpPr txBox="1">
            <a:spLocks noChangeArrowheads="1"/>
          </p:cNvSpPr>
          <p:nvPr/>
        </p:nvSpPr>
        <p:spPr bwMode="auto">
          <a:xfrm>
            <a:off x="609600" y="3048000"/>
            <a:ext cx="2911374" cy="461665"/>
          </a:xfrm>
          <a:prstGeom prst="rect">
            <a:avLst/>
          </a:prstGeom>
          <a:noFill/>
          <a:ln w="9525">
            <a:noFill/>
            <a:miter lim="800000"/>
            <a:headEnd/>
            <a:tailEnd/>
          </a:ln>
        </p:spPr>
        <p:txBody>
          <a:bodyPr wrap="none">
            <a:prstTxWarp prst="textNoShape">
              <a:avLst/>
            </a:prstTxWarp>
            <a:spAutoFit/>
          </a:bodyPr>
          <a:lstStyle/>
          <a:p>
            <a:pPr defTabSz="457200"/>
            <a:r>
              <a:rPr lang="en-US" sz="2400" dirty="0">
                <a:solidFill>
                  <a:prstClr val="black"/>
                </a:solidFill>
              </a:rPr>
              <a:t>Global mean sea level</a:t>
            </a:r>
          </a:p>
        </p:txBody>
      </p:sp>
      <p:sp>
        <p:nvSpPr>
          <p:cNvPr id="315404" name="Text Box 12"/>
          <p:cNvSpPr txBox="1">
            <a:spLocks noChangeArrowheads="1"/>
          </p:cNvSpPr>
          <p:nvPr/>
        </p:nvSpPr>
        <p:spPr bwMode="auto">
          <a:xfrm>
            <a:off x="533400" y="4724400"/>
            <a:ext cx="3733800" cy="830997"/>
          </a:xfrm>
          <a:prstGeom prst="rect">
            <a:avLst/>
          </a:prstGeom>
          <a:noFill/>
          <a:ln w="9525">
            <a:noFill/>
            <a:miter lim="800000"/>
            <a:headEnd/>
            <a:tailEnd/>
          </a:ln>
        </p:spPr>
        <p:txBody>
          <a:bodyPr>
            <a:prstTxWarp prst="textNoShape">
              <a:avLst/>
            </a:prstTxWarp>
            <a:spAutoFit/>
          </a:bodyPr>
          <a:lstStyle/>
          <a:p>
            <a:pPr defTabSz="457200"/>
            <a:r>
              <a:rPr lang="en-US" sz="2400" dirty="0">
                <a:solidFill>
                  <a:prstClr val="black"/>
                </a:solidFill>
              </a:rPr>
              <a:t>Northern Hemisphere snow cover (March-April)</a:t>
            </a:r>
          </a:p>
        </p:txBody>
      </p:sp>
      <p:sp>
        <p:nvSpPr>
          <p:cNvPr id="315405" name="Text Box 13"/>
          <p:cNvSpPr txBox="1">
            <a:spLocks noChangeArrowheads="1"/>
          </p:cNvSpPr>
          <p:nvPr/>
        </p:nvSpPr>
        <p:spPr bwMode="auto">
          <a:xfrm>
            <a:off x="60325" y="5851525"/>
            <a:ext cx="2548782" cy="923330"/>
          </a:xfrm>
          <a:prstGeom prst="rect">
            <a:avLst/>
          </a:prstGeom>
          <a:noFill/>
          <a:ln w="9525">
            <a:noFill/>
            <a:miter lim="800000"/>
            <a:headEnd/>
            <a:tailEnd/>
          </a:ln>
        </p:spPr>
        <p:txBody>
          <a:bodyPr wrap="none">
            <a:prstTxWarp prst="textNoShape">
              <a:avLst/>
            </a:prstTxWarp>
            <a:spAutoFit/>
          </a:bodyPr>
          <a:lstStyle/>
          <a:p>
            <a:pPr defTabSz="457200"/>
            <a:r>
              <a:rPr lang="en-US" dirty="0">
                <a:solidFill>
                  <a:srgbClr val="0000FF"/>
                </a:solidFill>
              </a:rPr>
              <a:t>Dots: yearly average</a:t>
            </a:r>
          </a:p>
          <a:p>
            <a:pPr defTabSz="457200"/>
            <a:r>
              <a:rPr lang="en-US" dirty="0">
                <a:solidFill>
                  <a:srgbClr val="0000FF"/>
                </a:solidFill>
              </a:rPr>
              <a:t>Curve: decadal average</a:t>
            </a:r>
          </a:p>
          <a:p>
            <a:pPr defTabSz="457200"/>
            <a:r>
              <a:rPr lang="en-US" dirty="0">
                <a:solidFill>
                  <a:srgbClr val="0000FF"/>
                </a:solidFill>
              </a:rPr>
              <a:t>Blue: uncertainty interval</a:t>
            </a:r>
          </a:p>
        </p:txBody>
      </p:sp>
    </p:spTree>
    <p:extLst>
      <p:ext uri="{BB962C8B-B14F-4D97-AF65-F5344CB8AC3E}">
        <p14:creationId xmlns:p14="http://schemas.microsoft.com/office/powerpoint/2010/main" val="1675886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8085"/>
            <a:ext cx="8534400" cy="1143000"/>
          </a:xfrm>
        </p:spPr>
        <p:txBody>
          <a:bodyPr>
            <a:normAutofit/>
          </a:bodyPr>
          <a:lstStyle/>
          <a:p>
            <a:r>
              <a:rPr lang="en-US" sz="3200" dirty="0" smtClean="0"/>
              <a:t>Basics of global warming date back to the 1800’s  </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52600"/>
            <a:ext cx="2381250" cy="2857500"/>
          </a:xfrm>
        </p:spPr>
      </p:pic>
      <p:sp>
        <p:nvSpPr>
          <p:cNvPr id="5" name="TextBox 4"/>
          <p:cNvSpPr txBox="1"/>
          <p:nvPr/>
        </p:nvSpPr>
        <p:spPr>
          <a:xfrm>
            <a:off x="3581400" y="1905000"/>
            <a:ext cx="5105400" cy="1477328"/>
          </a:xfrm>
          <a:prstGeom prst="rect">
            <a:avLst/>
          </a:prstGeom>
          <a:noFill/>
        </p:spPr>
        <p:txBody>
          <a:bodyPr wrap="square" rtlCol="0">
            <a:spAutoFit/>
          </a:bodyPr>
          <a:lstStyle/>
          <a:p>
            <a:r>
              <a:rPr lang="en-US"/>
              <a:t>Jean Baptiste Joseph Fourier (1768-1830), French mathematician and natural philosopher, did groundbreaking work in mathematics and the theory of heat. He was the first to propose that the Earth's atmosphere acts to raise the planet's temperature.</a:t>
            </a:r>
            <a:endParaRPr lang="en-US" dirty="0"/>
          </a:p>
        </p:txBody>
      </p:sp>
      <p:sp>
        <p:nvSpPr>
          <p:cNvPr id="7" name="TextBox 6"/>
          <p:cNvSpPr txBox="1"/>
          <p:nvPr/>
        </p:nvSpPr>
        <p:spPr>
          <a:xfrm>
            <a:off x="3581400" y="3810000"/>
            <a:ext cx="5410200" cy="1200329"/>
          </a:xfrm>
          <a:prstGeom prst="rect">
            <a:avLst/>
          </a:prstGeom>
          <a:noFill/>
        </p:spPr>
        <p:txBody>
          <a:bodyPr wrap="square" rtlCol="0">
            <a:spAutoFit/>
          </a:bodyPr>
          <a:lstStyle/>
          <a:p>
            <a:r>
              <a:rPr lang="en-US" dirty="0"/>
              <a:t>“As a dam built across a river causes a local deepening of the stream, so our atmosphere, thrown as a barrier across the terrestrial rays, produces a local heightening of the temperature at the Earth’s surface.”</a:t>
            </a:r>
          </a:p>
        </p:txBody>
      </p:sp>
      <p:sp>
        <p:nvSpPr>
          <p:cNvPr id="8" name="TextBox 7"/>
          <p:cNvSpPr txBox="1"/>
          <p:nvPr/>
        </p:nvSpPr>
        <p:spPr>
          <a:xfrm>
            <a:off x="670711" y="5128359"/>
            <a:ext cx="8305800" cy="1200329"/>
          </a:xfrm>
          <a:prstGeom prst="rect">
            <a:avLst/>
          </a:prstGeom>
          <a:noFill/>
        </p:spPr>
        <p:txBody>
          <a:bodyPr wrap="square" rtlCol="0">
            <a:spAutoFit/>
          </a:bodyPr>
          <a:lstStyle/>
          <a:p>
            <a:r>
              <a:rPr lang="en-US" dirty="0"/>
              <a:t>Thus in 1862 John Tyndall described the key to climate change. He had discovered in his laboratory that certain gases, including water vapor and carbon dioxide ( CO2 ) are opaque to heat rays. He understood that such gases high in the air help keep our planet warm by interfering with escaping radiation.</a:t>
            </a:r>
          </a:p>
        </p:txBody>
      </p:sp>
    </p:spTree>
    <p:extLst>
      <p:ext uri="{BB962C8B-B14F-4D97-AF65-F5344CB8AC3E}">
        <p14:creationId xmlns:p14="http://schemas.microsoft.com/office/powerpoint/2010/main" val="3483374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7636105" cy="5903054"/>
          </a:xfrm>
          <a:prstGeom prst="rect">
            <a:avLst/>
          </a:prstGeom>
        </p:spPr>
      </p:pic>
      <p:sp>
        <p:nvSpPr>
          <p:cNvPr id="5" name="TextBox 4"/>
          <p:cNvSpPr txBox="1"/>
          <p:nvPr/>
        </p:nvSpPr>
        <p:spPr>
          <a:xfrm>
            <a:off x="914400" y="5798403"/>
            <a:ext cx="7696200" cy="830997"/>
          </a:xfrm>
          <a:prstGeom prst="rect">
            <a:avLst/>
          </a:prstGeom>
          <a:noFill/>
        </p:spPr>
        <p:txBody>
          <a:bodyPr wrap="square" rtlCol="0">
            <a:spAutoFit/>
          </a:bodyPr>
          <a:lstStyle/>
          <a:p>
            <a:r>
              <a:rPr lang="en-US" sz="1600" dirty="0" smtClean="0">
                <a:solidFill>
                  <a:prstClr val="black"/>
                </a:solidFill>
              </a:rPr>
              <a:t>Monthly average carbon dioxide concentration. Seasonal cycle is thought to be driven by the terrestrial biosphere; net consumption of carbon dioxide by biomass in the summer (abundance of light and heat) and net respiration in winter.</a:t>
            </a:r>
            <a:endParaRPr lang="en-US" sz="1600" dirty="0">
              <a:solidFill>
                <a:prstClr val="black"/>
              </a:solidFill>
            </a:endParaRPr>
          </a:p>
        </p:txBody>
      </p:sp>
    </p:spTree>
    <p:extLst>
      <p:ext uri="{BB962C8B-B14F-4D97-AF65-F5344CB8AC3E}">
        <p14:creationId xmlns:p14="http://schemas.microsoft.com/office/powerpoint/2010/main" val="3728428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33400"/>
            <a:ext cx="7931020" cy="5715000"/>
          </a:xfrm>
          <a:prstGeom prst="rect">
            <a:avLst/>
          </a:prstGeom>
        </p:spPr>
      </p:pic>
    </p:spTree>
    <p:extLst>
      <p:ext uri="{BB962C8B-B14F-4D97-AF65-F5344CB8AC3E}">
        <p14:creationId xmlns:p14="http://schemas.microsoft.com/office/powerpoint/2010/main" val="3809156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3277</TotalTime>
  <Words>1312</Words>
  <Application>Microsoft Office PowerPoint</Application>
  <PresentationFormat>On-screen Show (4:3)</PresentationFormat>
  <Paragraphs>140</Paragraphs>
  <Slides>35</Slides>
  <Notes>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6" baseType="lpstr">
      <vt:lpstr>Arial</vt:lpstr>
      <vt:lpstr>Calibri</vt:lpstr>
      <vt:lpstr>Cambria Math</vt:lpstr>
      <vt:lpstr>Myriad Pro</vt:lpstr>
      <vt:lpstr>Symbol</vt:lpstr>
      <vt:lpstr>Times New Roman</vt:lpstr>
      <vt:lpstr>Verdana</vt:lpstr>
      <vt:lpstr>Wingdings</vt:lpstr>
      <vt:lpstr>Office Theme</vt:lpstr>
      <vt:lpstr>4_Office Theme</vt:lpstr>
      <vt:lpstr>Equation</vt:lpstr>
      <vt:lpstr>Math 5750 / 6880 Mathematics and Climate</vt:lpstr>
      <vt:lpstr>PowerPoint Presentation</vt:lpstr>
      <vt:lpstr>Schematic view of Earth’s climate system (IPCC).</vt:lpstr>
      <vt:lpstr>Basics of global climate</vt:lpstr>
      <vt:lpstr>PowerPoint Presentation</vt:lpstr>
      <vt:lpstr>IPCC: Warming is “unequivocal”</vt:lpstr>
      <vt:lpstr>Basics of global warming date back to the 1800’s  </vt:lpstr>
      <vt:lpstr>PowerPoint Presentation</vt:lpstr>
      <vt:lpstr>PowerPoint Presentation</vt:lpstr>
      <vt:lpstr>PowerPoint Presentation</vt:lpstr>
      <vt:lpstr>PowerPoint Presentation</vt:lpstr>
      <vt:lpstr>climate variability vs. climate change</vt:lpstr>
      <vt:lpstr>PowerPoint Presentation</vt:lpstr>
      <vt:lpstr>DIPOLE Teleconnections</vt:lpstr>
      <vt:lpstr>Most basic model of Earth’s climate: balancing incoming  energy from sunlight (shortwave radiation) with outgoing energy from escape of heat (longwave radiation).</vt:lpstr>
      <vt:lpstr>Blackbody emission curves for Sun and Earth.</vt:lpstr>
      <vt:lpstr>Observed solar spectrum at top  of atmosphere and at sea level </vt:lpstr>
      <vt:lpstr>Surface insolation in Europe.</vt:lpstr>
      <vt:lpstr>The global energy balance</vt:lpstr>
      <vt:lpstr>radiative energy balance</vt:lpstr>
      <vt:lpstr>Not all radiation absorbed, some reflected </vt:lpstr>
      <vt:lpstr>PowerPoint Presentation</vt:lpstr>
      <vt:lpstr>Energy balance model with multiple equilibria for Earth’s climate. </vt:lpstr>
      <vt:lpstr>solar “constant”</vt:lpstr>
      <vt:lpstr>PowerPoint Presentation</vt:lpstr>
      <vt:lpstr>PowerPoint Presentation</vt:lpstr>
      <vt:lpstr>PowerPoint Presentation</vt:lpstr>
      <vt:lpstr>PowerPoint Presentation</vt:lpstr>
      <vt:lpstr>Black Body Radiation - Planck</vt:lpstr>
      <vt:lpstr>Blackbody emission curves for Sun and Earth.</vt:lpstr>
      <vt:lpstr>PowerPoint Presentation</vt:lpstr>
      <vt:lpstr>Not all radiation absorbed, some reflected </vt:lpstr>
      <vt:lpstr>PowerPoint Presentation</vt:lpstr>
      <vt:lpstr>Planetary albedo</vt:lpstr>
      <vt:lpstr>Solar radiation absorbed by Earth =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User</cp:lastModifiedBy>
  <cp:revision>57</cp:revision>
  <dcterms:created xsi:type="dcterms:W3CDTF">2014-01-05T20:51:34Z</dcterms:created>
  <dcterms:modified xsi:type="dcterms:W3CDTF">2017-09-18T01:43:34Z</dcterms:modified>
</cp:coreProperties>
</file>