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67" r:id="rId2"/>
    <p:sldId id="258" r:id="rId3"/>
    <p:sldId id="256" r:id="rId4"/>
    <p:sldId id="265" r:id="rId5"/>
    <p:sldId id="257" r:id="rId6"/>
    <p:sldId id="264" r:id="rId7"/>
    <p:sldId id="263" r:id="rId8"/>
    <p:sldId id="261" r:id="rId9"/>
    <p:sldId id="262" r:id="rId10"/>
    <p:sldId id="259" r:id="rId11"/>
    <p:sldId id="268" r:id="rId12"/>
    <p:sldId id="266" r:id="rId13"/>
    <p:sldId id="26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57" d="100"/>
          <a:sy n="57" d="100"/>
        </p:scale>
        <p:origin x="-9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2B382-B75B-B143-B859-1665BFB97348}" type="datetimeFigureOut">
              <a:rPr lang="en-US" smtClean="0"/>
              <a:t>1/10/10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AACEA-709C-9747-8086-B3AEE6F0F0A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DAACEA-709C-9747-8086-B3AEE6F0F0A7}"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1/10/10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5BBA-35B8-1942-B72A-B7F3073D9E72}" type="datetimeFigureOut">
              <a:rPr lang="en-US" smtClean="0"/>
              <a:pPr/>
              <a:t>1/10/10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8C8-33A4-5F4E-B9DE-303C6849D0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4" Type="http://schemas.openxmlformats.org/officeDocument/2006/relationships/hyperlink" Target="http://en.wikipedia.org/wiki/Political_science" TargetMode="External"/><Relationship Id="rId4" Type="http://schemas.openxmlformats.org/officeDocument/2006/relationships/hyperlink" Target="http://en.wikipedia.org/wiki/Natural_science" TargetMode="External"/><Relationship Id="rId7" Type="http://schemas.openxmlformats.org/officeDocument/2006/relationships/hyperlink" Target="http://en.wikipedia.org/wiki/Biology" TargetMode="External"/><Relationship Id="rId11" Type="http://schemas.openxmlformats.org/officeDocument/2006/relationships/hyperlink" Target="http://en.wikipedia.org/wiki/Economics" TargetMode="External"/><Relationship Id="rId1" Type="http://schemas.openxmlformats.org/officeDocument/2006/relationships/slideLayout" Target="../slideLayouts/slideLayout2.xml"/><Relationship Id="rId6" Type="http://schemas.openxmlformats.org/officeDocument/2006/relationships/hyperlink" Target="http://en.wikipedia.org/wiki/Physics" TargetMode="External"/><Relationship Id="rId8" Type="http://schemas.openxmlformats.org/officeDocument/2006/relationships/hyperlink" Target="http://en.wikipedia.org/wiki/Earth_science" TargetMode="External"/><Relationship Id="rId13" Type="http://schemas.openxmlformats.org/officeDocument/2006/relationships/hyperlink" Target="http://en.wikipedia.org/wiki/Sociology" TargetMode="External"/><Relationship Id="rId10" Type="http://schemas.openxmlformats.org/officeDocument/2006/relationships/hyperlink" Target="http://en.wikipedia.org/wiki/Social_science" TargetMode="External"/><Relationship Id="rId5" Type="http://schemas.openxmlformats.org/officeDocument/2006/relationships/hyperlink" Target="http://en.wikipedia.org/wiki/Engineering" TargetMode="External"/><Relationship Id="rId12" Type="http://schemas.openxmlformats.org/officeDocument/2006/relationships/hyperlink" Target="http://en.wikipedia.org/wiki/Psychology" TargetMode="External"/><Relationship Id="rId2" Type="http://schemas.openxmlformats.org/officeDocument/2006/relationships/hyperlink" Target="http://en.wikipedia.org/wiki/Mathematics" TargetMode="External"/><Relationship Id="rId9" Type="http://schemas.openxmlformats.org/officeDocument/2006/relationships/hyperlink" Target="http://en.wikipedia.org/wiki/Meteorology" TargetMode="External"/><Relationship Id="rId3" Type="http://schemas.openxmlformats.org/officeDocument/2006/relationships/hyperlink" Target="http://en.wikipedia.org/wiki/Syste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MATH 5740/MATH 6870 001 </a:t>
            </a:r>
            <a:br>
              <a:rPr lang="en-US" b="1" dirty="0" smtClean="0"/>
            </a:br>
            <a:r>
              <a:rPr lang="en-US" b="1" dirty="0" smtClean="0"/>
              <a:t>MATH MODELING</a:t>
            </a:r>
            <a:r>
              <a:rPr lang="en-US" b="1" dirty="0" smtClean="0"/>
              <a:t> 2010</a:t>
            </a:r>
            <a:br>
              <a:rPr lang="en-US" b="1" dirty="0" smtClean="0"/>
            </a:br>
            <a:r>
              <a:rPr lang="en-US" b="1" dirty="0" smtClean="0"/>
              <a:t>09:40 AM-10:30 AM JWB 208 </a:t>
            </a:r>
            <a:endParaRPr lang="en-US" dirty="0"/>
          </a:p>
        </p:txBody>
      </p:sp>
      <p:sp>
        <p:nvSpPr>
          <p:cNvPr id="3" name="Subtitle 2"/>
          <p:cNvSpPr>
            <a:spLocks noGrp="1"/>
          </p:cNvSpPr>
          <p:nvPr>
            <p:ph type="subTitle" idx="1"/>
          </p:nvPr>
        </p:nvSpPr>
        <p:spPr>
          <a:xfrm>
            <a:off x="1371600" y="3886200"/>
            <a:ext cx="6400800" cy="1228338"/>
          </a:xfrm>
        </p:spPr>
        <p:txBody>
          <a:bodyPr/>
          <a:lstStyle/>
          <a:p>
            <a:r>
              <a:rPr lang="en-US" dirty="0" smtClean="0"/>
              <a:t>Introduction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0053"/>
            <a:ext cx="8229600" cy="4525963"/>
          </a:xfrm>
        </p:spPr>
        <p:txBody>
          <a:bodyPr>
            <a:normAutofit fontScale="85000" lnSpcReduction="20000"/>
          </a:bodyPr>
          <a:lstStyle/>
          <a:p>
            <a:pPr>
              <a:buNone/>
            </a:pPr>
            <a:r>
              <a:rPr lang="en-US" b="1" dirty="0" smtClean="0"/>
              <a:t>Ingredients: </a:t>
            </a:r>
          </a:p>
          <a:p>
            <a:pPr>
              <a:buNone/>
            </a:pPr>
            <a:r>
              <a:rPr lang="en-US" dirty="0" smtClean="0"/>
              <a:t>Modeling involves </a:t>
            </a:r>
            <a:r>
              <a:rPr lang="en-US" dirty="0" smtClean="0"/>
              <a:t>natural/social </a:t>
            </a:r>
            <a:r>
              <a:rPr lang="en-US" dirty="0" smtClean="0"/>
              <a:t>sciences (physics-biology-</a:t>
            </a:r>
            <a:r>
              <a:rPr lang="en-US" dirty="0" smtClean="0"/>
              <a:t>geology- sociology-</a:t>
            </a:r>
            <a:r>
              <a:rPr lang="en-US" dirty="0" smtClean="0"/>
              <a:t>etc), engineering, and mathematical </a:t>
            </a:r>
            <a:r>
              <a:rPr lang="en-US" dirty="0" smtClean="0"/>
              <a:t>techniques</a:t>
            </a:r>
          </a:p>
          <a:p>
            <a:pPr>
              <a:buNone/>
            </a:pPr>
            <a:endParaRPr lang="en-US" dirty="0" smtClean="0"/>
          </a:p>
          <a:p>
            <a:pPr>
              <a:buNone/>
            </a:pPr>
            <a:r>
              <a:rPr lang="en-US" b="1" dirty="0" smtClean="0"/>
              <a:t>Mathematical tools</a:t>
            </a:r>
          </a:p>
          <a:p>
            <a:pPr>
              <a:buNone/>
            </a:pPr>
            <a:r>
              <a:rPr lang="en-US" dirty="0" smtClean="0"/>
              <a:t>Geometry, Equation solving, ODE, PDE, </a:t>
            </a:r>
            <a:r>
              <a:rPr lang="en-US" dirty="0" smtClean="0"/>
              <a:t>numerics</a:t>
            </a:r>
            <a:r>
              <a:rPr lang="en-US" dirty="0" smtClean="0"/>
              <a:t>, game theory, probability, statistics, optimization and control theory,</a:t>
            </a:r>
            <a:r>
              <a:rPr lang="en-US" dirty="0" smtClean="0"/>
              <a:t> </a:t>
            </a:r>
          </a:p>
          <a:p>
            <a:pPr>
              <a:buNone/>
            </a:pPr>
            <a:endParaRPr lang="en-US" b="1" dirty="0" smtClean="0"/>
          </a:p>
          <a:p>
            <a:pPr>
              <a:buNone/>
            </a:pPr>
            <a:r>
              <a:rPr lang="en-US" b="1" dirty="0" smtClean="0"/>
              <a:t>C</a:t>
            </a:r>
            <a:r>
              <a:rPr lang="en-US" b="1" dirty="0" smtClean="0"/>
              <a:t>reativity</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of the Universe (Problem 1)</a:t>
            </a:r>
            <a:endParaRPr lang="en-US"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a:buNone/>
            </a:pPr>
            <a:r>
              <a:rPr lang="en-US" dirty="0" smtClean="0"/>
              <a:t>Write a short essay (&lt; 2 pages) about development of the model of Universe </a:t>
            </a:r>
            <a:r>
              <a:rPr lang="en-US" dirty="0" smtClean="0"/>
              <a:t>by </a:t>
            </a:r>
            <a:r>
              <a:rPr lang="en-US" dirty="0" smtClean="0"/>
              <a:t> </a:t>
            </a:r>
          </a:p>
          <a:p>
            <a:r>
              <a:rPr lang="en-US" dirty="0" smtClean="0"/>
              <a:t>Ptolemy </a:t>
            </a:r>
            <a:r>
              <a:rPr lang="en-US" dirty="0" smtClean="0"/>
              <a:t>(</a:t>
            </a:r>
            <a:r>
              <a:rPr lang="en-US" dirty="0" err="1" smtClean="0"/>
              <a:t>Klaúdios</a:t>
            </a:r>
            <a:r>
              <a:rPr lang="en-US" dirty="0" smtClean="0"/>
              <a:t> </a:t>
            </a:r>
            <a:r>
              <a:rPr lang="en-US" dirty="0" err="1" smtClean="0"/>
              <a:t>Ptolemaîos</a:t>
            </a:r>
            <a:r>
              <a:rPr lang="en-US" dirty="0" smtClean="0"/>
              <a:t>),</a:t>
            </a:r>
            <a:r>
              <a:rPr lang="en-US" dirty="0" smtClean="0"/>
              <a:t> </a:t>
            </a:r>
          </a:p>
          <a:p>
            <a:r>
              <a:rPr lang="en-US" dirty="0" err="1" smtClean="0"/>
              <a:t>Nicolaus</a:t>
            </a:r>
            <a:r>
              <a:rPr lang="en-US" dirty="0" smtClean="0"/>
              <a:t> </a:t>
            </a:r>
            <a:r>
              <a:rPr lang="en-US" i="1" dirty="0" smtClean="0"/>
              <a:t>Copernicus</a:t>
            </a:r>
            <a:endParaRPr lang="en-US" dirty="0" smtClean="0"/>
          </a:p>
          <a:p>
            <a:r>
              <a:rPr lang="en-US" dirty="0" err="1" smtClean="0"/>
              <a:t>Tycho</a:t>
            </a:r>
            <a:r>
              <a:rPr lang="en-US" dirty="0" smtClean="0"/>
              <a:t> </a:t>
            </a:r>
            <a:r>
              <a:rPr lang="en-US" dirty="0" smtClean="0"/>
              <a:t>Brahe,</a:t>
            </a:r>
            <a:r>
              <a:rPr lang="en-US" dirty="0" smtClean="0"/>
              <a:t> </a:t>
            </a:r>
          </a:p>
          <a:p>
            <a:r>
              <a:rPr lang="en-US" dirty="0" smtClean="0"/>
              <a:t>Johannes </a:t>
            </a:r>
            <a:r>
              <a:rPr lang="en-US" i="1" dirty="0" err="1" smtClean="0"/>
              <a:t>Kepler</a:t>
            </a:r>
            <a:r>
              <a:rPr lang="en-US" dirty="0" smtClean="0"/>
              <a:t>, </a:t>
            </a:r>
          </a:p>
          <a:p>
            <a:r>
              <a:rPr lang="en-US" dirty="0" smtClean="0"/>
              <a:t>Isaac Newton, </a:t>
            </a:r>
          </a:p>
          <a:p>
            <a:r>
              <a:rPr lang="en-US" dirty="0" smtClean="0"/>
              <a:t>Albert Einstein.</a:t>
            </a:r>
          </a:p>
          <a:p>
            <a:pPr>
              <a:buNone/>
            </a:pPr>
            <a:r>
              <a:rPr lang="en-US" dirty="0" smtClean="0"/>
              <a:t>Characterize the models as empirical, or data fitting, or equation solving, or a general-principle-based, and comment on complexity of the models and motivation for the improvement/development.</a:t>
            </a:r>
          </a:p>
          <a:p>
            <a:endParaRPr lang="en-US" dirty="0" smtClean="0"/>
          </a:p>
          <a:p>
            <a:pPr>
              <a:buNone/>
            </a:pPr>
            <a:r>
              <a:rPr lang="en-US" dirty="0" smtClean="0"/>
              <a:t>Use Internet, Wiki, or any other available sources</a:t>
            </a:r>
          </a:p>
          <a:p>
            <a:pPr>
              <a:buNone/>
            </a:pPr>
            <a:r>
              <a:rPr lang="en-US" dirty="0" smtClean="0"/>
              <a:t>http</a:t>
            </a:r>
            <a:r>
              <a:rPr lang="en-US" dirty="0" smtClean="0"/>
              <a:t>://</a:t>
            </a:r>
            <a:r>
              <a:rPr lang="en-US" dirty="0" err="1" smtClean="0"/>
              <a:t>astro.unl.edu/naap/ssm/animations/ptolemaic.swf</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Outline (wish list)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 Types of Models.</a:t>
            </a:r>
            <a:r>
              <a:rPr lang="en-US" dirty="0" smtClean="0"/>
              <a:t> </a:t>
            </a:r>
            <a:endParaRPr lang="en-US" dirty="0" smtClean="0"/>
          </a:p>
          <a:p>
            <a:r>
              <a:rPr lang="en-US" dirty="0" smtClean="0"/>
              <a:t>Great </a:t>
            </a:r>
            <a:r>
              <a:rPr lang="en-US" dirty="0" smtClean="0"/>
              <a:t>Models: Copernicus, Newton, Einstein. Black holes. Fractals. </a:t>
            </a:r>
            <a:r>
              <a:rPr lang="en-US" dirty="0" smtClean="0"/>
              <a:t> </a:t>
            </a:r>
          </a:p>
          <a:p>
            <a:r>
              <a:rPr lang="en-US" dirty="0" smtClean="0"/>
              <a:t>Population </a:t>
            </a:r>
            <a:r>
              <a:rPr lang="en-US" dirty="0" smtClean="0"/>
              <a:t>dynamics. Simple models and their combinations</a:t>
            </a:r>
            <a:endParaRPr lang="en-US" dirty="0" smtClean="0"/>
          </a:p>
          <a:p>
            <a:r>
              <a:rPr lang="en-US" dirty="0" smtClean="0"/>
              <a:t>Epidemics</a:t>
            </a:r>
            <a:r>
              <a:rPr lang="en-US" dirty="0" smtClean="0"/>
              <a:t>: disease spread</a:t>
            </a:r>
            <a:endParaRPr lang="en-US" dirty="0" smtClean="0"/>
          </a:p>
          <a:p>
            <a:r>
              <a:rPr lang="en-US" dirty="0" smtClean="0"/>
              <a:t>Dimensionality </a:t>
            </a:r>
            <a:r>
              <a:rPr lang="en-US" dirty="0" smtClean="0"/>
              <a:t>analysis</a:t>
            </a:r>
            <a:r>
              <a:rPr lang="en-US" dirty="0" smtClean="0"/>
              <a:t>  (Parachute problem).</a:t>
            </a:r>
          </a:p>
          <a:p>
            <a:r>
              <a:rPr lang="en-US" dirty="0" smtClean="0"/>
              <a:t>Discrete </a:t>
            </a:r>
            <a:r>
              <a:rPr lang="en-US" dirty="0" smtClean="0"/>
              <a:t>and continuum waves: domino train and traffic wave</a:t>
            </a:r>
            <a:endParaRPr lang="en-US" dirty="0" smtClean="0"/>
          </a:p>
          <a:p>
            <a:r>
              <a:rPr lang="en-US" dirty="0" smtClean="0"/>
              <a:t>Model </a:t>
            </a:r>
            <a:r>
              <a:rPr lang="en-US" dirty="0" smtClean="0"/>
              <a:t>of diffusion.</a:t>
            </a:r>
            <a:r>
              <a:rPr lang="en-US" dirty="0" smtClean="0"/>
              <a:t> ????</a:t>
            </a:r>
          </a:p>
          <a:p>
            <a:r>
              <a:rPr lang="en-US" dirty="0" smtClean="0"/>
              <a:t>Optimal </a:t>
            </a:r>
            <a:r>
              <a:rPr lang="en-US" dirty="0" smtClean="0"/>
              <a:t>design</a:t>
            </a:r>
            <a:r>
              <a:rPr lang="en-US" dirty="0" smtClean="0"/>
              <a:t>  -- a </a:t>
            </a:r>
            <a:r>
              <a:rPr lang="en-US" dirty="0" smtClean="0"/>
              <a:t>friction stopper</a:t>
            </a:r>
            <a:endParaRPr lang="en-US" dirty="0" smtClean="0"/>
          </a:p>
          <a:p>
            <a:r>
              <a:rPr lang="en-US" dirty="0" smtClean="0"/>
              <a:t>Thresholds</a:t>
            </a:r>
            <a:r>
              <a:rPr lang="en-US" dirty="0" smtClean="0"/>
              <a:t>: model of damage propagation</a:t>
            </a:r>
            <a:endParaRPr lang="en-US" dirty="0" smtClean="0"/>
          </a:p>
          <a:p>
            <a:r>
              <a:rPr lang="en-US" dirty="0" smtClean="0"/>
              <a:t>Stochastic </a:t>
            </a:r>
            <a:r>
              <a:rPr lang="en-US" dirty="0" smtClean="0"/>
              <a:t>Modeling for uncertainties</a:t>
            </a:r>
            <a:endParaRPr lang="en-US" dirty="0" smtClean="0"/>
          </a:p>
          <a:p>
            <a:r>
              <a:rPr lang="en-US" dirty="0" smtClean="0"/>
              <a:t>Game </a:t>
            </a:r>
            <a:r>
              <a:rPr lang="en-US" dirty="0" smtClean="0"/>
              <a:t>theory: Modeling for the worse case scenario</a:t>
            </a:r>
            <a:endParaRPr lang="en-US" dirty="0" smtClean="0"/>
          </a:p>
          <a:p>
            <a:endParaRPr lang="en-US" dirty="0" smtClean="0"/>
          </a:p>
          <a:p>
            <a:pPr>
              <a:buNone/>
            </a:pPr>
            <a:r>
              <a:rPr lang="en-US" sz="3714" b="1" dirty="0" smtClean="0"/>
              <a:t>                 Suggestions are welcome!</a:t>
            </a:r>
            <a:endParaRPr lang="en-US" sz="3714"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class 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the project work the class will be divided into groups of tree</a:t>
            </a:r>
          </a:p>
          <a:p>
            <a:r>
              <a:rPr lang="en-US" dirty="0" smtClean="0"/>
              <a:t>A presenter will orally present the group’s work, the report will be written. The group get a grade for the project. </a:t>
            </a:r>
          </a:p>
          <a:p>
            <a:r>
              <a:rPr lang="en-US" dirty="0" smtClean="0"/>
              <a:t>The groups will be formed for each project, the roles will be reassigned so that each student will be researcher and presenter. </a:t>
            </a:r>
          </a:p>
          <a:p>
            <a:endParaRPr lang="en-US" dirty="0" smtClean="0"/>
          </a:p>
          <a:p>
            <a:r>
              <a:rPr lang="en-US" b="1" dirty="0" smtClean="0"/>
              <a:t>Problem 2. (one week)</a:t>
            </a:r>
          </a:p>
          <a:p>
            <a:r>
              <a:rPr lang="en-US" dirty="0" smtClean="0"/>
              <a:t>Write an algorithm for dividing the class into groups of three for each project. Next time, bring in your ideas.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and reality</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Theory attracts practice as the magnet attracts iron.    </a:t>
            </a:r>
            <a:r>
              <a:rPr lang="en-US" i="1" dirty="0" smtClean="0"/>
              <a:t>Gauss</a:t>
            </a:r>
          </a:p>
          <a:p>
            <a:endParaRPr lang="en-US" i="1" dirty="0" smtClean="0"/>
          </a:p>
          <a:p>
            <a:r>
              <a:rPr lang="en-US" dirty="0" smtClean="0"/>
              <a:t>We live in the world of models: </a:t>
            </a:r>
          </a:p>
          <a:p>
            <a:r>
              <a:rPr lang="en-US" dirty="0" smtClean="0"/>
              <a:t>Great models: Universe, Evolution, Social organization – determine our life forcing our judgment, decisions, and feelings</a:t>
            </a:r>
            <a:endParaRPr lang="en-US" dirty="0" smtClean="0"/>
          </a:p>
          <a:p>
            <a:r>
              <a:rPr lang="en-US" dirty="0" smtClean="0"/>
              <a:t>Paradigms arrive in the form of new models: Examples: Neo-Darwinism, fractals, democracy, </a:t>
            </a:r>
            <a:r>
              <a:rPr lang="en-US" dirty="0" err="1" smtClean="0"/>
              <a:t>solitons</a:t>
            </a:r>
            <a:r>
              <a:rPr lang="en-US" dirty="0" smtClean="0"/>
              <a:t>.</a:t>
            </a:r>
          </a:p>
          <a:p>
            <a:r>
              <a:rPr lang="en-US" dirty="0" smtClean="0"/>
              <a:t>Models as reference points</a:t>
            </a:r>
            <a:endParaRPr lang="en-US" dirty="0" smtClean="0"/>
          </a:p>
          <a:p>
            <a:r>
              <a:rPr lang="en-US" b="1" i="1" dirty="0" smtClean="0"/>
              <a:t>show fractal website</a:t>
            </a:r>
            <a:endParaRPr lang="en-US"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3030"/>
            <a:ext cx="7772400" cy="3777831"/>
          </a:xfrm>
        </p:spPr>
        <p:txBody>
          <a:bodyPr>
            <a:noAutofit/>
          </a:bodyPr>
          <a:lstStyle/>
          <a:p>
            <a:r>
              <a:rPr lang="en-US" sz="2400" b="1" dirty="0" err="1" smtClean="0"/>
              <a:t>Galilei</a:t>
            </a:r>
            <a:r>
              <a:rPr lang="en-US" sz="2400" b="1" dirty="0" smtClean="0"/>
              <a:t>, Galileo (1564 - 1642</a:t>
            </a:r>
            <a:r>
              <a:rPr lang="en-US" sz="2400" b="1" dirty="0" smtClean="0"/>
              <a:t>):</a:t>
            </a:r>
            <a:br>
              <a:rPr lang="en-US" sz="2400" b="1" dirty="0" smtClean="0"/>
            </a:br>
            <a:r>
              <a:rPr lang="en-US" sz="2400" b="1" dirty="0" smtClean="0"/>
              <a:t/>
            </a:r>
            <a:br>
              <a:rPr lang="en-US" sz="2400" b="1" dirty="0" smtClean="0"/>
            </a:br>
            <a:r>
              <a:rPr lang="en-US" sz="2400" dirty="0" smtClean="0"/>
              <a:t>[The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a:t>
            </a:r>
            <a:br>
              <a:rPr lang="en-US" sz="2400" dirty="0" smtClean="0"/>
            </a:br>
            <a:r>
              <a:rPr lang="en-US" sz="2400" dirty="0" smtClean="0"/>
              <a:t/>
            </a:r>
            <a:br>
              <a:rPr lang="en-US" sz="2400" dirty="0" smtClean="0"/>
            </a:br>
            <a:r>
              <a:rPr lang="en-US" sz="2400" i="1" dirty="0" smtClean="0"/>
              <a:t>Opere</a:t>
            </a:r>
            <a:r>
              <a:rPr lang="en-US" sz="2400" i="1" dirty="0" smtClean="0"/>
              <a:t> Il </a:t>
            </a:r>
            <a:r>
              <a:rPr lang="en-US" sz="2400" i="1" dirty="0" smtClean="0"/>
              <a:t>Saggiatore</a:t>
            </a:r>
            <a:r>
              <a:rPr lang="en-US" sz="2400" dirty="0" smtClean="0"/>
              <a:t> </a:t>
            </a:r>
            <a:r>
              <a:rPr lang="en-US" sz="2400" dirty="0" smtClean="0"/>
              <a:t>p</a:t>
            </a:r>
            <a:r>
              <a:rPr lang="en-US" sz="2400" dirty="0" smtClean="0"/>
              <a:t>. 171.</a:t>
            </a:r>
            <a:endParaRPr lang="en-US" sz="2400" dirty="0"/>
          </a:p>
        </p:txBody>
      </p:sp>
      <p:sp>
        <p:nvSpPr>
          <p:cNvPr id="4" name="Title 1"/>
          <p:cNvSpPr txBox="1">
            <a:spLocks/>
          </p:cNvSpPr>
          <p:nvPr/>
        </p:nvSpPr>
        <p:spPr>
          <a:xfrm>
            <a:off x="685800" y="393908"/>
            <a:ext cx="7614814" cy="140918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from Wiki</a:t>
            </a:r>
            <a:endParaRPr lang="en-US" dirty="0"/>
          </a:p>
        </p:txBody>
      </p:sp>
      <p:sp>
        <p:nvSpPr>
          <p:cNvPr id="3" name="Content Placeholder 2"/>
          <p:cNvSpPr>
            <a:spLocks noGrp="1"/>
          </p:cNvSpPr>
          <p:nvPr>
            <p:ph idx="1"/>
          </p:nvPr>
        </p:nvSpPr>
        <p:spPr>
          <a:xfrm>
            <a:off x="457200" y="1796381"/>
            <a:ext cx="8229600" cy="3125312"/>
          </a:xfrm>
        </p:spPr>
        <p:txBody>
          <a:bodyPr>
            <a:normAutofit fontScale="92500"/>
          </a:bodyPr>
          <a:lstStyle/>
          <a:p>
            <a:r>
              <a:rPr lang="en-US" sz="2400" dirty="0" smtClean="0"/>
              <a:t>A </a:t>
            </a:r>
            <a:r>
              <a:rPr lang="en-US" sz="2400" b="1" dirty="0" smtClean="0"/>
              <a:t>mathematical model</a:t>
            </a:r>
            <a:r>
              <a:rPr lang="en-US" sz="2400" dirty="0" smtClean="0"/>
              <a:t> uses </a:t>
            </a:r>
            <a:r>
              <a:rPr lang="en-US" sz="2400" dirty="0" smtClean="0">
                <a:hlinkClick r:id="rId2" tooltip="Mathematics"/>
              </a:rPr>
              <a:t>mathematical</a:t>
            </a:r>
            <a:r>
              <a:rPr lang="en-US" sz="2400" dirty="0" smtClean="0"/>
              <a:t> language to describe a </a:t>
            </a:r>
            <a:r>
              <a:rPr lang="en-US" sz="2400" dirty="0" smtClean="0">
                <a:hlinkClick r:id="rId3" tooltip="System"/>
              </a:rPr>
              <a:t>system</a:t>
            </a:r>
            <a:r>
              <a:rPr lang="en-US" sz="2400" dirty="0" smtClean="0"/>
              <a:t>.</a:t>
            </a:r>
            <a:r>
              <a:rPr lang="en-US" sz="2400" dirty="0" smtClean="0"/>
              <a:t> </a:t>
            </a:r>
          </a:p>
          <a:p>
            <a:r>
              <a:rPr lang="en-US" sz="2400" dirty="0" smtClean="0"/>
              <a:t>Mathematical </a:t>
            </a:r>
            <a:r>
              <a:rPr lang="en-US" sz="2400" dirty="0" smtClean="0"/>
              <a:t>models are used</a:t>
            </a:r>
            <a:r>
              <a:rPr lang="en-US" sz="2400" dirty="0" smtClean="0"/>
              <a:t> in </a:t>
            </a:r>
            <a:r>
              <a:rPr lang="en-US" sz="2400" dirty="0" smtClean="0"/>
              <a:t>the </a:t>
            </a:r>
            <a:r>
              <a:rPr lang="en-US" sz="2400" dirty="0" smtClean="0">
                <a:hlinkClick r:id="rId4" tooltip="Natural science"/>
              </a:rPr>
              <a:t>natural sciences</a:t>
            </a:r>
            <a:r>
              <a:rPr lang="en-US" sz="2400" dirty="0" smtClean="0"/>
              <a:t> and </a:t>
            </a:r>
            <a:r>
              <a:rPr lang="en-US" sz="2400" dirty="0" smtClean="0">
                <a:hlinkClick r:id="rId5" tooltip="Engineering"/>
              </a:rPr>
              <a:t>engineering</a:t>
            </a:r>
            <a:r>
              <a:rPr lang="en-US" sz="2400" dirty="0" smtClean="0"/>
              <a:t> disciplines (such as </a:t>
            </a:r>
            <a:r>
              <a:rPr lang="en-US" sz="2400" dirty="0" smtClean="0">
                <a:hlinkClick r:id="rId6" tooltip="Physics"/>
              </a:rPr>
              <a:t>physics</a:t>
            </a:r>
            <a:r>
              <a:rPr lang="en-US" sz="2400" dirty="0" smtClean="0"/>
              <a:t>, </a:t>
            </a:r>
            <a:r>
              <a:rPr lang="en-US" sz="2400" dirty="0" smtClean="0">
                <a:hlinkClick r:id="rId7" tooltip="Biology"/>
              </a:rPr>
              <a:t>biology</a:t>
            </a:r>
            <a:r>
              <a:rPr lang="en-US" sz="2400" dirty="0" smtClean="0"/>
              <a:t>, </a:t>
            </a:r>
            <a:r>
              <a:rPr lang="en-US" sz="2400" dirty="0" smtClean="0">
                <a:hlinkClick r:id="rId8" tooltip="Earth science"/>
              </a:rPr>
              <a:t>earth science</a:t>
            </a:r>
            <a:r>
              <a:rPr lang="en-US" sz="2400" dirty="0" smtClean="0"/>
              <a:t>, </a:t>
            </a:r>
            <a:r>
              <a:rPr lang="en-US" sz="2400" dirty="0" smtClean="0">
                <a:hlinkClick r:id="rId9" tooltip="Meteorology"/>
              </a:rPr>
              <a:t>meteorology</a:t>
            </a:r>
            <a:r>
              <a:rPr lang="en-US" sz="2400" dirty="0" smtClean="0"/>
              <a:t>, and </a:t>
            </a:r>
            <a:r>
              <a:rPr lang="en-US" sz="2400" dirty="0" smtClean="0">
                <a:hlinkClick r:id="rId5" tooltip="Engineering"/>
              </a:rPr>
              <a:t>engineering</a:t>
            </a:r>
            <a:r>
              <a:rPr lang="en-US" sz="2400" dirty="0" smtClean="0"/>
              <a:t>)</a:t>
            </a:r>
            <a:r>
              <a:rPr lang="en-US" sz="2400" dirty="0" smtClean="0"/>
              <a:t> and in </a:t>
            </a:r>
            <a:r>
              <a:rPr lang="en-US" sz="2400" dirty="0" smtClean="0"/>
              <a:t>the </a:t>
            </a:r>
            <a:r>
              <a:rPr lang="en-US" sz="2400" dirty="0" smtClean="0">
                <a:hlinkClick r:id="rId10" tooltip="Social science"/>
              </a:rPr>
              <a:t>social sciences</a:t>
            </a:r>
            <a:r>
              <a:rPr lang="en-US" sz="2400" dirty="0" smtClean="0"/>
              <a:t> (such as </a:t>
            </a:r>
            <a:r>
              <a:rPr lang="en-US" sz="2400" dirty="0" smtClean="0">
                <a:hlinkClick r:id="rId11" tooltip="Economics"/>
              </a:rPr>
              <a:t>economics</a:t>
            </a:r>
            <a:r>
              <a:rPr lang="en-US" sz="2400" dirty="0" smtClean="0"/>
              <a:t>, </a:t>
            </a:r>
            <a:r>
              <a:rPr lang="en-US" sz="2400" dirty="0" smtClean="0">
                <a:hlinkClick r:id="rId12" tooltip="Psychology"/>
              </a:rPr>
              <a:t>psychology</a:t>
            </a:r>
            <a:r>
              <a:rPr lang="en-US" sz="2400" dirty="0" smtClean="0"/>
              <a:t>, </a:t>
            </a:r>
            <a:r>
              <a:rPr lang="en-US" sz="2400" dirty="0" smtClean="0">
                <a:hlinkClick r:id="rId13" tooltip="Sociology"/>
              </a:rPr>
              <a:t>sociology</a:t>
            </a:r>
            <a:r>
              <a:rPr lang="en-US" sz="2400" dirty="0" smtClean="0"/>
              <a:t> and </a:t>
            </a:r>
            <a:r>
              <a:rPr lang="en-US" sz="2400" dirty="0" smtClean="0">
                <a:hlinkClick r:id="rId14" tooltip="Political science"/>
              </a:rPr>
              <a:t>political science</a:t>
            </a:r>
            <a:r>
              <a:rPr lang="en-US" sz="2400" dirty="0" smtClean="0"/>
              <a:t>)..</a:t>
            </a:r>
          </a:p>
          <a:p>
            <a:r>
              <a:rPr lang="en-US" sz="2400" dirty="0" smtClean="0"/>
              <a:t>The </a:t>
            </a:r>
            <a:r>
              <a:rPr lang="en-US" sz="2400" dirty="0" smtClean="0"/>
              <a:t>process of developing a mathematical model is termed 'mathematical </a:t>
            </a:r>
            <a:r>
              <a:rPr lang="en-US" sz="2400" dirty="0" smtClean="0"/>
              <a:t>modelling</a:t>
            </a:r>
            <a:r>
              <a:rPr lang="en-US" sz="2400" dirty="0" smtClean="0"/>
              <a:t>' (also modeling).</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Model is an intentionally distorted system description </a:t>
            </a:r>
            <a:r>
              <a:rPr lang="en-US" sz="3200" dirty="0" smtClean="0"/>
              <a:t>that</a:t>
            </a:r>
            <a:r>
              <a:rPr lang="en-US" sz="3200" dirty="0" smtClean="0"/>
              <a:t> emphasizes desirable features </a:t>
            </a:r>
            <a:endParaRPr lang="en-US" sz="3200" dirty="0"/>
          </a:p>
        </p:txBody>
      </p:sp>
      <p:sp>
        <p:nvSpPr>
          <p:cNvPr id="3" name="Content Placeholder 2"/>
          <p:cNvSpPr>
            <a:spLocks noGrp="1"/>
          </p:cNvSpPr>
          <p:nvPr>
            <p:ph idx="1"/>
          </p:nvPr>
        </p:nvSpPr>
        <p:spPr>
          <a:xfrm>
            <a:off x="1" y="1899357"/>
            <a:ext cx="4985766" cy="4393697"/>
          </a:xfrm>
        </p:spPr>
        <p:txBody>
          <a:bodyPr>
            <a:normAutofit fontScale="70000" lnSpcReduction="20000"/>
          </a:bodyPr>
          <a:lstStyle/>
          <a:p>
            <a:pPr>
              <a:buNone/>
            </a:pPr>
            <a:endParaRPr lang="en-US" dirty="0" smtClean="0"/>
          </a:p>
          <a:p>
            <a:pPr>
              <a:buFont typeface="Symbol" charset="2"/>
              <a:buChar char=""/>
            </a:pPr>
            <a:r>
              <a:rPr lang="en-US" dirty="0" smtClean="0"/>
              <a:t>Model </a:t>
            </a:r>
            <a:r>
              <a:rPr lang="en-US" dirty="0" smtClean="0"/>
              <a:t>is not </a:t>
            </a:r>
            <a:r>
              <a:rPr lang="en-US" dirty="0" smtClean="0"/>
              <a:t>unique</a:t>
            </a:r>
          </a:p>
          <a:p>
            <a:pPr>
              <a:buFont typeface="Symbol" charset="2"/>
              <a:buChar char=""/>
            </a:pPr>
            <a:endParaRPr lang="en-US" dirty="0" smtClean="0"/>
          </a:p>
          <a:p>
            <a:r>
              <a:rPr lang="en-US" dirty="0" smtClean="0"/>
              <a:t>Bridge: for traffic model – a piece of road</a:t>
            </a:r>
          </a:p>
          <a:p>
            <a:r>
              <a:rPr lang="en-US" dirty="0" smtClean="0"/>
              <a:t>For flight navigation model – an obstacle</a:t>
            </a:r>
            <a:endParaRPr lang="en-US" dirty="0" smtClean="0"/>
          </a:p>
          <a:p>
            <a:r>
              <a:rPr lang="en-US" dirty="0" smtClean="0"/>
              <a:t>For vibration model – an unbreakable elastic structure</a:t>
            </a:r>
          </a:p>
          <a:p>
            <a:r>
              <a:rPr lang="en-US" dirty="0" smtClean="0"/>
              <a:t>For strength model – an elastic-plastic structure</a:t>
            </a:r>
          </a:p>
          <a:p>
            <a:r>
              <a:rPr lang="en-US" dirty="0" smtClean="0"/>
              <a:t>For bungle jumping  -- a base. </a:t>
            </a:r>
          </a:p>
          <a:p>
            <a:r>
              <a:rPr lang="en-US" dirty="0" smtClean="0"/>
              <a:t>For an artist – a shape.</a:t>
            </a:r>
          </a:p>
          <a:p>
            <a:endParaRPr lang="en-US" dirty="0"/>
          </a:p>
        </p:txBody>
      </p:sp>
      <p:pic>
        <p:nvPicPr>
          <p:cNvPr id="4" name="Picture 3" descr="MillauViaduct.jpg"/>
          <p:cNvPicPr>
            <a:picLocks noChangeAspect="1"/>
          </p:cNvPicPr>
          <p:nvPr/>
        </p:nvPicPr>
        <p:blipFill>
          <a:blip r:embed="rId2"/>
          <a:stretch>
            <a:fillRect/>
          </a:stretch>
        </p:blipFill>
        <p:spPr>
          <a:xfrm>
            <a:off x="4819649" y="1899357"/>
            <a:ext cx="4324351" cy="2827460"/>
          </a:xfrm>
          <a:prstGeom prst="rect">
            <a:avLst/>
          </a:prstGeom>
        </p:spPr>
      </p:pic>
      <p:sp>
        <p:nvSpPr>
          <p:cNvPr id="5" name="TextBox 4"/>
          <p:cNvSpPr txBox="1"/>
          <p:nvPr/>
        </p:nvSpPr>
        <p:spPr>
          <a:xfrm>
            <a:off x="6259836" y="4985498"/>
            <a:ext cx="1941557" cy="369332"/>
          </a:xfrm>
          <a:prstGeom prst="rect">
            <a:avLst/>
          </a:prstGeom>
          <a:noFill/>
        </p:spPr>
        <p:txBody>
          <a:bodyPr wrap="none" rtlCol="0">
            <a:spAutoFit/>
          </a:bodyPr>
          <a:lstStyle/>
          <a:p>
            <a:r>
              <a:rPr lang="en-US" dirty="0" smtClean="0"/>
              <a:t>The </a:t>
            </a:r>
            <a:r>
              <a:rPr lang="en-US" dirty="0" err="1" smtClean="0"/>
              <a:t>Millau</a:t>
            </a:r>
            <a:r>
              <a:rPr lang="en-US" dirty="0" smtClean="0"/>
              <a:t> Viaduct</a:t>
            </a:r>
            <a:endParaRPr lang="en-US" dirty="0"/>
          </a:p>
        </p:txBody>
      </p:sp>
      <p:sp>
        <p:nvSpPr>
          <p:cNvPr id="6" name="TextBox 5"/>
          <p:cNvSpPr txBox="1"/>
          <p:nvPr/>
        </p:nvSpPr>
        <p:spPr>
          <a:xfrm>
            <a:off x="825180" y="1530025"/>
            <a:ext cx="7376213" cy="369332"/>
          </a:xfrm>
          <a:prstGeom prst="rect">
            <a:avLst/>
          </a:prstGeom>
          <a:noFill/>
        </p:spPr>
        <p:txBody>
          <a:bodyPr wrap="none" rtlCol="0">
            <a:spAutoFit/>
          </a:bodyPr>
          <a:lstStyle/>
          <a:p>
            <a:pPr>
              <a:buNone/>
            </a:pPr>
            <a:r>
              <a:rPr lang="en-US" i="1" dirty="0" smtClean="0"/>
              <a:t>Everything should be made as simple as possible, but not simpler.</a:t>
            </a:r>
            <a:r>
              <a:rPr lang="en-US" b="1" i="1" dirty="0" smtClean="0"/>
              <a:t> A. Einstein</a:t>
            </a:r>
            <a:endParaRPr lang="en-US"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visual </a:t>
            </a:r>
            <a:r>
              <a:rPr lang="en-US" dirty="0" smtClean="0"/>
              <a:t>models of the same emotion</a:t>
            </a:r>
            <a:endParaRPr lang="en-US" dirty="0"/>
          </a:p>
        </p:txBody>
      </p:sp>
      <p:pic>
        <p:nvPicPr>
          <p:cNvPr id="5" name="Picture 4" descr="11925-weeping-woman-matthias-gr-newald.jpg"/>
          <p:cNvPicPr>
            <a:picLocks noChangeAspect="1"/>
          </p:cNvPicPr>
          <p:nvPr/>
        </p:nvPicPr>
        <p:blipFill>
          <a:blip r:embed="rId2"/>
          <a:stretch>
            <a:fillRect/>
          </a:stretch>
        </p:blipFill>
        <p:spPr>
          <a:xfrm>
            <a:off x="2951279" y="2458853"/>
            <a:ext cx="2239410" cy="3067594"/>
          </a:xfrm>
          <a:prstGeom prst="rect">
            <a:avLst/>
          </a:prstGeom>
        </p:spPr>
      </p:pic>
      <p:pic>
        <p:nvPicPr>
          <p:cNvPr id="6" name="Picture 5" descr="Weeping Woman Pablo Picasso.jpg"/>
          <p:cNvPicPr>
            <a:picLocks noChangeAspect="1"/>
          </p:cNvPicPr>
          <p:nvPr/>
        </p:nvPicPr>
        <p:blipFill>
          <a:blip r:embed="rId3"/>
          <a:stretch>
            <a:fillRect/>
          </a:stretch>
        </p:blipFill>
        <p:spPr>
          <a:xfrm>
            <a:off x="5471153" y="2458853"/>
            <a:ext cx="3067594" cy="3067594"/>
          </a:xfrm>
          <a:prstGeom prst="rect">
            <a:avLst/>
          </a:prstGeom>
        </p:spPr>
      </p:pic>
      <p:pic>
        <p:nvPicPr>
          <p:cNvPr id="9" name="Picture 8" descr="woman_crying_1.jpg"/>
          <p:cNvPicPr>
            <a:picLocks noChangeAspect="1"/>
          </p:cNvPicPr>
          <p:nvPr/>
        </p:nvPicPr>
        <p:blipFill>
          <a:blip r:embed="rId4"/>
          <a:stretch>
            <a:fillRect/>
          </a:stretch>
        </p:blipFill>
        <p:spPr>
          <a:xfrm>
            <a:off x="617799" y="2406113"/>
            <a:ext cx="2093224" cy="31203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a:t>
            </a:r>
            <a:r>
              <a:rPr lang="en-US" dirty="0" smtClean="0"/>
              <a:t>math models</a:t>
            </a:r>
            <a:endParaRPr lang="en-US" dirty="0"/>
          </a:p>
        </p:txBody>
      </p:sp>
      <p:sp>
        <p:nvSpPr>
          <p:cNvPr id="3" name="Content Placeholder 2"/>
          <p:cNvSpPr>
            <a:spLocks noGrp="1"/>
          </p:cNvSpPr>
          <p:nvPr>
            <p:ph idx="1"/>
          </p:nvPr>
        </p:nvSpPr>
        <p:spPr>
          <a:xfrm>
            <a:off x="457200" y="1600200"/>
            <a:ext cx="8229600" cy="3113869"/>
          </a:xfrm>
        </p:spPr>
        <p:txBody>
          <a:bodyPr>
            <a:normAutofit fontScale="77500" lnSpcReduction="20000"/>
          </a:bodyPr>
          <a:lstStyle/>
          <a:p>
            <a:pPr>
              <a:buNone/>
            </a:pPr>
            <a:r>
              <a:rPr lang="en-US" b="1" dirty="0" smtClean="0"/>
              <a:t>Goals: </a:t>
            </a:r>
            <a:r>
              <a:rPr lang="en-US" dirty="0" smtClean="0"/>
              <a:t>descriptive or </a:t>
            </a:r>
            <a:r>
              <a:rPr lang="en-US" dirty="0" smtClean="0"/>
              <a:t>design</a:t>
            </a:r>
            <a:r>
              <a:rPr lang="en-US" dirty="0" smtClean="0"/>
              <a:t>/</a:t>
            </a:r>
            <a:r>
              <a:rPr lang="en-US" dirty="0" smtClean="0"/>
              <a:t>optimization (natural or engineering model).</a:t>
            </a:r>
          </a:p>
          <a:p>
            <a:pPr>
              <a:buNone/>
            </a:pPr>
            <a:endParaRPr lang="en-US" dirty="0" smtClean="0"/>
          </a:p>
          <a:p>
            <a:pPr>
              <a:buNone/>
            </a:pPr>
            <a:r>
              <a:rPr lang="en-US" b="1" dirty="0" smtClean="0"/>
              <a:t>Range of applicability</a:t>
            </a:r>
            <a:r>
              <a:rPr lang="en-US" b="1" dirty="0" smtClean="0"/>
              <a:t> </a:t>
            </a:r>
            <a:r>
              <a:rPr lang="en-US" dirty="0" smtClean="0"/>
              <a:t>Ideal gas, Black matter, optimization</a:t>
            </a:r>
          </a:p>
          <a:p>
            <a:pPr>
              <a:buNone/>
            </a:pPr>
            <a:endParaRPr lang="en-US" dirty="0" smtClean="0"/>
          </a:p>
          <a:p>
            <a:pPr>
              <a:buNone/>
            </a:pPr>
            <a:r>
              <a:rPr lang="en-US" b="1" dirty="0" smtClean="0"/>
              <a:t>Validation: </a:t>
            </a:r>
            <a:r>
              <a:rPr lang="en-US" dirty="0" smtClean="0"/>
              <a:t>Mental experiment vs. real </a:t>
            </a:r>
            <a:r>
              <a:rPr lang="en-US" dirty="0" smtClean="0"/>
              <a:t>experiment. Galileo.</a:t>
            </a:r>
          </a:p>
          <a:p>
            <a:pPr>
              <a:buNone/>
            </a:pPr>
            <a:endParaRPr lang="en-US" dirty="0" smtClean="0"/>
          </a:p>
          <a:p>
            <a:pPr>
              <a:buNone/>
            </a:pPr>
            <a:r>
              <a:rPr lang="en-US" b="1" dirty="0" smtClean="0"/>
              <a:t>Results: </a:t>
            </a:r>
            <a:r>
              <a:rPr lang="en-US" dirty="0" smtClean="0"/>
              <a:t>Numerical or </a:t>
            </a:r>
            <a:r>
              <a:rPr lang="en-US" dirty="0" smtClean="0"/>
              <a:t>analytic. Simulation models.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math </a:t>
            </a:r>
            <a:r>
              <a:rPr lang="en-US" dirty="0" smtClean="0"/>
              <a:t>models, by math methods</a:t>
            </a:r>
            <a:endParaRPr lang="en-US" dirty="0"/>
          </a:p>
        </p:txBody>
      </p:sp>
      <p:sp>
        <p:nvSpPr>
          <p:cNvPr id="3" name="Content Placeholder 2"/>
          <p:cNvSpPr>
            <a:spLocks noGrp="1"/>
          </p:cNvSpPr>
          <p:nvPr>
            <p:ph idx="1"/>
          </p:nvPr>
        </p:nvSpPr>
        <p:spPr>
          <a:xfrm>
            <a:off x="457200" y="1807823"/>
            <a:ext cx="8229600" cy="2665968"/>
          </a:xfrm>
        </p:spPr>
        <p:txBody>
          <a:bodyPr>
            <a:normAutofit fontScale="85000" lnSpcReduction="20000"/>
          </a:bodyPr>
          <a:lstStyle/>
          <a:p>
            <a:r>
              <a:rPr lang="en-US" dirty="0"/>
              <a:t>C</a:t>
            </a:r>
            <a:r>
              <a:rPr lang="en-US" dirty="0" smtClean="0"/>
              <a:t>urve fitting vs. equation solving</a:t>
            </a:r>
          </a:p>
          <a:p>
            <a:pPr>
              <a:buNone/>
            </a:pPr>
            <a:r>
              <a:rPr lang="en-US" dirty="0" smtClean="0"/>
              <a:t>   (based on a priori principles or empirical)</a:t>
            </a:r>
          </a:p>
          <a:p>
            <a:r>
              <a:rPr lang="en-US" dirty="0"/>
              <a:t>S</a:t>
            </a:r>
            <a:r>
              <a:rPr lang="en-US" dirty="0" smtClean="0"/>
              <a:t>tatic vs. dynamic</a:t>
            </a:r>
          </a:p>
          <a:p>
            <a:r>
              <a:rPr lang="en-US" dirty="0" smtClean="0"/>
              <a:t>Continuum vs. discrete</a:t>
            </a:r>
          </a:p>
          <a:p>
            <a:r>
              <a:rPr lang="en-US" dirty="0" smtClean="0"/>
              <a:t>Deterministic vs. stochastic</a:t>
            </a:r>
          </a:p>
          <a:p>
            <a:r>
              <a:rPr lang="en-US" dirty="0" smtClean="0"/>
              <a:t>Game theoretical vs. probabilistic</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Types of models, by the level of abstraction</a:t>
            </a:r>
            <a:br>
              <a:rPr lang="en-US" dirty="0" smtClean="0"/>
            </a:br>
            <a:endParaRPr lang="en-US" dirty="0"/>
          </a:p>
        </p:txBody>
      </p:sp>
      <p:sp>
        <p:nvSpPr>
          <p:cNvPr id="3" name="Content Placeholder 2"/>
          <p:cNvSpPr>
            <a:spLocks noGrp="1"/>
          </p:cNvSpPr>
          <p:nvPr>
            <p:ph idx="1"/>
          </p:nvPr>
        </p:nvSpPr>
        <p:spPr>
          <a:xfrm>
            <a:off x="457200" y="1600201"/>
            <a:ext cx="8229600" cy="3136754"/>
          </a:xfrm>
        </p:spPr>
        <p:txBody>
          <a:bodyPr>
            <a:normAutofit fontScale="85000" lnSpcReduction="20000"/>
          </a:bodyPr>
          <a:lstStyle/>
          <a:p>
            <a:endParaRPr lang="en-US" dirty="0" smtClean="0"/>
          </a:p>
          <a:p>
            <a:r>
              <a:rPr lang="en-US" dirty="0" smtClean="0"/>
              <a:t>geometric model – from Plato bodies to fractals</a:t>
            </a:r>
          </a:p>
          <a:p>
            <a:r>
              <a:rPr lang="en-US" dirty="0" smtClean="0"/>
              <a:t>curve </a:t>
            </a:r>
            <a:r>
              <a:rPr lang="en-US" dirty="0" smtClean="0"/>
              <a:t>fitting, statistics</a:t>
            </a:r>
          </a:p>
          <a:p>
            <a:r>
              <a:rPr lang="en-US" dirty="0" smtClean="0"/>
              <a:t>differential </a:t>
            </a:r>
            <a:r>
              <a:rPr lang="en-US" dirty="0" smtClean="0"/>
              <a:t>equations</a:t>
            </a:r>
          </a:p>
          <a:p>
            <a:r>
              <a:rPr lang="en-US" dirty="0" smtClean="0"/>
              <a:t>variational </a:t>
            </a:r>
            <a:r>
              <a:rPr lang="en-US" dirty="0" smtClean="0"/>
              <a:t>principles</a:t>
            </a:r>
          </a:p>
          <a:p>
            <a:pPr>
              <a:buNone/>
            </a:pPr>
            <a:r>
              <a:rPr lang="en-US" dirty="0" smtClean="0"/>
              <a:t>example:  </a:t>
            </a:r>
          </a:p>
          <a:p>
            <a:pPr>
              <a:buNone/>
            </a:pPr>
            <a:r>
              <a:rPr lang="en-US" dirty="0" smtClean="0"/>
              <a:t>     Copernicus, </a:t>
            </a:r>
            <a:r>
              <a:rPr lang="en-US" dirty="0" smtClean="0"/>
              <a:t>Tycho</a:t>
            </a:r>
            <a:r>
              <a:rPr lang="en-US" dirty="0" smtClean="0"/>
              <a:t> Brahe, </a:t>
            </a:r>
            <a:r>
              <a:rPr lang="en-US" dirty="0" smtClean="0"/>
              <a:t>Kepler</a:t>
            </a:r>
            <a:r>
              <a:rPr lang="en-US" dirty="0" smtClean="0"/>
              <a:t>, Newton, Lagrange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1140</TotalTime>
  <Words>821</Words>
  <Application>Microsoft Macintosh PowerPoint</Application>
  <PresentationFormat>On-screen Show (4:3)</PresentationFormat>
  <Paragraphs>94</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MATH 5740/MATH 6870 001  MATH MODELING 2010 09:40 AM-10:30 AM JWB 208 </vt:lpstr>
      <vt:lpstr>Models and reality</vt:lpstr>
      <vt:lpstr>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vt:lpstr>
      <vt:lpstr>Definition from Wiki</vt:lpstr>
      <vt:lpstr>Model is an intentionally distorted system description that emphasizes desirable features </vt:lpstr>
      <vt:lpstr>Three visual models of the same emotion</vt:lpstr>
      <vt:lpstr>The use of math models</vt:lpstr>
      <vt:lpstr>Types of math models, by math methods</vt:lpstr>
      <vt:lpstr> Types of models, by the level of abstraction </vt:lpstr>
      <vt:lpstr>Slide 10</vt:lpstr>
      <vt:lpstr>Modeling of the Universe (Problem 1)</vt:lpstr>
      <vt:lpstr>Class Outline (wish list)</vt:lpstr>
      <vt:lpstr>Organization of the class work</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dc:title>
  <dc:creator>xx</dc:creator>
  <cp:lastModifiedBy>xx</cp:lastModifiedBy>
  <cp:revision>12</cp:revision>
  <dcterms:created xsi:type="dcterms:W3CDTF">2010-01-11T00:33:05Z</dcterms:created>
  <dcterms:modified xsi:type="dcterms:W3CDTF">2010-01-11T17:37:37Z</dcterms:modified>
</cp:coreProperties>
</file>