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74" r:id="rId2"/>
    <p:sldId id="270" r:id="rId3"/>
    <p:sldId id="271" r:id="rId4"/>
    <p:sldId id="268"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p:scale>
          <a:sx n="70" d="100"/>
          <a:sy n="70" d="100"/>
        </p:scale>
        <p:origin x="-37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22B382-B75B-B143-B859-1665BFB97348}" type="datetimeFigureOut">
              <a:rPr lang="en-US" smtClean="0"/>
              <a:pPr/>
              <a:t>8/23/17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DAACEA-709C-9747-8086-B3AEE6F0F0A7}" type="slidenum">
              <a:rPr lang="en-US" smtClean="0"/>
              <a:pPr/>
              <a:t>‹#›</a:t>
            </a:fld>
            <a:endParaRPr lang="en-US"/>
          </a:p>
        </p:txBody>
      </p:sp>
    </p:spTree>
    <p:extLst>
      <p:ext uri="{BB962C8B-B14F-4D97-AF65-F5344CB8AC3E}">
        <p14:creationId xmlns:p14="http://schemas.microsoft.com/office/powerpoint/2010/main" val="871633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DAACEA-709C-9747-8086-B3AEE6F0F0A7}"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8/23/17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8/23/17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8/23/17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8/23/17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665BBA-35B8-1942-B72A-B7F3073D9E72}" type="datetimeFigureOut">
              <a:rPr lang="en-US" smtClean="0"/>
              <a:pPr/>
              <a:t>8/23/17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665BBA-35B8-1942-B72A-B7F3073D9E72}" type="datetimeFigureOut">
              <a:rPr lang="en-US" smtClean="0"/>
              <a:pPr/>
              <a:t>8/23/17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665BBA-35B8-1942-B72A-B7F3073D9E72}" type="datetimeFigureOut">
              <a:rPr lang="en-US" smtClean="0"/>
              <a:pPr/>
              <a:t>8/23/17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665BBA-35B8-1942-B72A-B7F3073D9E72}" type="datetimeFigureOut">
              <a:rPr lang="en-US" smtClean="0"/>
              <a:pPr/>
              <a:t>8/23/17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665BBA-35B8-1942-B72A-B7F3073D9E72}" type="datetimeFigureOut">
              <a:rPr lang="en-US" smtClean="0"/>
              <a:pPr/>
              <a:t>8/23/17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65BBA-35B8-1942-B72A-B7F3073D9E72}" type="datetimeFigureOut">
              <a:rPr lang="en-US" smtClean="0"/>
              <a:pPr/>
              <a:t>8/23/17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65BBA-35B8-1942-B72A-B7F3073D9E72}" type="datetimeFigureOut">
              <a:rPr lang="en-US" smtClean="0"/>
              <a:pPr/>
              <a:t>8/23/17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665BBA-35B8-1942-B72A-B7F3073D9E72}" type="datetimeFigureOut">
              <a:rPr lang="en-US" smtClean="0"/>
              <a:pPr/>
              <a:t>8/23/17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EF38C8-33A4-5F4E-B9DE-303C6849D0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en.wikipedia.org/wiki/Geocentric_model" TargetMode="External"/><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oleObject" Target="../embeddings/oleObject1.bin"/><Relationship Id="rId5" Type="http://schemas.openxmlformats.org/officeDocument/2006/relationships/image" Target="../media/image4.emf"/><Relationship Id="rId6" Type="http://schemas.openxmlformats.org/officeDocument/2006/relationships/image" Target="../media/image6.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the Universe</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of the Universe</a:t>
            </a:r>
            <a:endParaRPr lang="en-US" dirty="0"/>
          </a:p>
        </p:txBody>
      </p:sp>
      <p:pic>
        <p:nvPicPr>
          <p:cNvPr id="4" name="Picture 3"/>
          <p:cNvPicPr>
            <a:picLocks noChangeAspect="1"/>
          </p:cNvPicPr>
          <p:nvPr/>
        </p:nvPicPr>
        <p:blipFill>
          <a:blip r:embed="rId2"/>
          <a:stretch>
            <a:fillRect/>
          </a:stretch>
        </p:blipFill>
        <p:spPr>
          <a:xfrm>
            <a:off x="457200" y="1445578"/>
            <a:ext cx="2512194" cy="1828800"/>
          </a:xfrm>
          <a:prstGeom prst="rect">
            <a:avLst/>
          </a:prstGeom>
        </p:spPr>
      </p:pic>
      <p:pic>
        <p:nvPicPr>
          <p:cNvPr id="5" name="Picture 4"/>
          <p:cNvPicPr>
            <a:picLocks noChangeAspect="1"/>
          </p:cNvPicPr>
          <p:nvPr/>
        </p:nvPicPr>
        <p:blipFill>
          <a:blip r:embed="rId3"/>
          <a:stretch>
            <a:fillRect/>
          </a:stretch>
        </p:blipFill>
        <p:spPr>
          <a:xfrm>
            <a:off x="3377989" y="1445578"/>
            <a:ext cx="2133600" cy="2133600"/>
          </a:xfrm>
          <a:prstGeom prst="rect">
            <a:avLst/>
          </a:prstGeom>
        </p:spPr>
      </p:pic>
      <p:sp>
        <p:nvSpPr>
          <p:cNvPr id="6" name="TextBox 5"/>
          <p:cNvSpPr txBox="1"/>
          <p:nvPr/>
        </p:nvSpPr>
        <p:spPr>
          <a:xfrm>
            <a:off x="857701" y="5425838"/>
            <a:ext cx="5448276" cy="1200329"/>
          </a:xfrm>
          <a:prstGeom prst="rect">
            <a:avLst/>
          </a:prstGeom>
          <a:noFill/>
        </p:spPr>
        <p:txBody>
          <a:bodyPr wrap="none" rtlCol="0">
            <a:spAutoFit/>
          </a:bodyPr>
          <a:lstStyle/>
          <a:p>
            <a:r>
              <a:rPr lang="en-US" dirty="0" smtClean="0">
                <a:hlinkClick r:id="rId4"/>
              </a:rPr>
              <a:t>http://en.wikipedia.org/wiki/Turtles_all_the_way_down</a:t>
            </a:r>
          </a:p>
          <a:p>
            <a:r>
              <a:rPr lang="en-US" dirty="0" smtClean="0">
                <a:hlinkClick r:id="rId4"/>
              </a:rPr>
              <a:t>http://en.wikipedia.org/wiki/Geocentric_model</a:t>
            </a:r>
            <a:endParaRPr lang="en-US" dirty="0" smtClean="0"/>
          </a:p>
          <a:p>
            <a:r>
              <a:rPr lang="en-US" dirty="0" smtClean="0"/>
              <a:t>http://</a:t>
            </a:r>
            <a:r>
              <a:rPr lang="en-US" dirty="0" err="1" smtClean="0"/>
              <a:t>en.wikipedia.org/wiki/Copernican_heliocentrism</a:t>
            </a:r>
            <a:endParaRPr lang="en-US" dirty="0" smtClean="0"/>
          </a:p>
          <a:p>
            <a:endParaRPr lang="en-US" dirty="0"/>
          </a:p>
        </p:txBody>
      </p:sp>
      <p:pic>
        <p:nvPicPr>
          <p:cNvPr id="7" name="Picture 6"/>
          <p:cNvPicPr>
            <a:picLocks noChangeAspect="1"/>
          </p:cNvPicPr>
          <p:nvPr/>
        </p:nvPicPr>
        <p:blipFill>
          <a:blip r:embed="rId5"/>
          <a:stretch>
            <a:fillRect/>
          </a:stretch>
        </p:blipFill>
        <p:spPr>
          <a:xfrm>
            <a:off x="6136155" y="1697038"/>
            <a:ext cx="2054860" cy="1882140"/>
          </a:xfrm>
          <a:prstGeom prst="rect">
            <a:avLst/>
          </a:prstGeom>
        </p:spPr>
      </p:pic>
      <p:sp>
        <p:nvSpPr>
          <p:cNvPr id="8" name="TextBox 7"/>
          <p:cNvSpPr txBox="1"/>
          <p:nvPr/>
        </p:nvSpPr>
        <p:spPr>
          <a:xfrm>
            <a:off x="457200" y="3662208"/>
            <a:ext cx="7981672" cy="1477328"/>
          </a:xfrm>
          <a:prstGeom prst="rect">
            <a:avLst/>
          </a:prstGeom>
          <a:noFill/>
        </p:spPr>
        <p:txBody>
          <a:bodyPr wrap="square" rtlCol="0">
            <a:spAutoFit/>
          </a:bodyPr>
          <a:lstStyle/>
          <a:p>
            <a:pPr marL="342900" indent="-342900">
              <a:buAutoNum type="alphaLcPeriod"/>
            </a:pPr>
            <a:r>
              <a:rPr lang="en-US" dirty="0" smtClean="0"/>
              <a:t>Turtles all the way down.</a:t>
            </a:r>
          </a:p>
          <a:p>
            <a:pPr marL="342900" indent="-342900">
              <a:buAutoNum type="alphaLcPeriod"/>
            </a:pPr>
            <a:r>
              <a:rPr lang="en-US" dirty="0" smtClean="0"/>
              <a:t>Ptolemy:  Earth in the center, planets move with constant speed, circular orbits, and epicycles: </a:t>
            </a:r>
            <a:r>
              <a:rPr lang="en-US" dirty="0" err="1" smtClean="0"/>
              <a:t>http://www.pbs.org/wgbh/nova/ancient/ancient-computer.html</a:t>
            </a:r>
            <a:endParaRPr lang="en-US" dirty="0" smtClean="0"/>
          </a:p>
          <a:p>
            <a:pPr marL="342900" indent="-342900">
              <a:buAutoNum type="alphaLcPeriod"/>
            </a:pPr>
            <a:r>
              <a:rPr lang="en-US" dirty="0" smtClean="0"/>
              <a:t> Copernicus 1473-1543: Sun in the center, planets move with constant speed, circular orbits, and epicycles.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Kepler’s</a:t>
            </a:r>
            <a:r>
              <a:rPr lang="en-US" dirty="0" smtClean="0"/>
              <a:t> model, Newton’ law</a:t>
            </a:r>
            <a:endParaRPr lang="en-US" dirty="0"/>
          </a:p>
        </p:txBody>
      </p:sp>
      <p:pic>
        <p:nvPicPr>
          <p:cNvPr id="4" name="Picture 3"/>
          <p:cNvPicPr>
            <a:picLocks noChangeAspect="1"/>
          </p:cNvPicPr>
          <p:nvPr/>
        </p:nvPicPr>
        <p:blipFill>
          <a:blip r:embed="rId3"/>
          <a:stretch>
            <a:fillRect/>
          </a:stretch>
        </p:blipFill>
        <p:spPr>
          <a:xfrm>
            <a:off x="0" y="1417638"/>
            <a:ext cx="2667000" cy="2286000"/>
          </a:xfrm>
          <a:prstGeom prst="rect">
            <a:avLst/>
          </a:prstGeom>
        </p:spPr>
      </p:pic>
      <p:sp>
        <p:nvSpPr>
          <p:cNvPr id="5" name="TextBox 4"/>
          <p:cNvSpPr txBox="1"/>
          <p:nvPr/>
        </p:nvSpPr>
        <p:spPr>
          <a:xfrm>
            <a:off x="2660599" y="1417638"/>
            <a:ext cx="7263270" cy="646331"/>
          </a:xfrm>
          <a:prstGeom prst="rect">
            <a:avLst/>
          </a:prstGeom>
          <a:noFill/>
        </p:spPr>
        <p:txBody>
          <a:bodyPr wrap="square" rtlCol="0">
            <a:spAutoFit/>
          </a:bodyPr>
          <a:lstStyle/>
          <a:p>
            <a:r>
              <a:rPr lang="en-US" dirty="0" smtClean="0"/>
              <a:t>Johannes </a:t>
            </a:r>
            <a:r>
              <a:rPr lang="en-US" dirty="0" err="1" smtClean="0"/>
              <a:t>Kepler</a:t>
            </a:r>
            <a:r>
              <a:rPr lang="en-US" dirty="0" smtClean="0"/>
              <a:t> published his</a:t>
            </a:r>
          </a:p>
          <a:p>
            <a:r>
              <a:rPr lang="en-US" dirty="0" smtClean="0"/>
              <a:t> first two laws in 1609, the third –in 1619</a:t>
            </a:r>
          </a:p>
        </p:txBody>
      </p:sp>
      <p:sp>
        <p:nvSpPr>
          <p:cNvPr id="6" name="TextBox 5"/>
          <p:cNvSpPr txBox="1"/>
          <p:nvPr/>
        </p:nvSpPr>
        <p:spPr>
          <a:xfrm>
            <a:off x="2886494" y="2063969"/>
            <a:ext cx="5800306" cy="2308324"/>
          </a:xfrm>
          <a:prstGeom prst="rect">
            <a:avLst/>
          </a:prstGeom>
          <a:noFill/>
        </p:spPr>
        <p:txBody>
          <a:bodyPr wrap="square" rtlCol="0">
            <a:spAutoFit/>
          </a:bodyPr>
          <a:lstStyle/>
          <a:p>
            <a:pPr marL="342900" indent="-342900">
              <a:buAutoNum type="arabicParenBoth"/>
            </a:pPr>
            <a:r>
              <a:rPr lang="en-US" dirty="0" smtClean="0"/>
              <a:t>The orbits are ellipses, with focal points ƒ1 and ƒ2 for the first planet and ƒ1 and ƒ3 for the second planet. The Sun is placed in focal point ƒ1.</a:t>
            </a:r>
          </a:p>
          <a:p>
            <a:pPr marL="342900" indent="-342900">
              <a:buAutoNum type="arabicParenBoth"/>
            </a:pPr>
            <a:r>
              <a:rPr lang="en-US" dirty="0" smtClean="0"/>
              <a:t> (2) The two shaded sectors A1 and A2 have the same surface area and the time for planet 1 to cover segment A1 is equal to the time to cover segment A2. </a:t>
            </a:r>
          </a:p>
          <a:p>
            <a:pPr marL="342900" indent="-342900">
              <a:buAutoNum type="arabicParenBoth"/>
            </a:pPr>
            <a:r>
              <a:rPr lang="en-US" dirty="0" smtClean="0"/>
              <a:t>(3) The total orbit times for planet 1 and planet 2 have a ratio a1^3/2 : a2^3/2.</a:t>
            </a:r>
            <a:endParaRPr lang="en-US" dirty="0"/>
          </a:p>
        </p:txBody>
      </p:sp>
      <p:graphicFrame>
        <p:nvGraphicFramePr>
          <p:cNvPr id="7" name="Object 6"/>
          <p:cNvGraphicFramePr>
            <a:graphicFrameLocks noChangeAspect="1"/>
          </p:cNvGraphicFramePr>
          <p:nvPr/>
        </p:nvGraphicFramePr>
        <p:xfrm>
          <a:off x="458999" y="3952486"/>
          <a:ext cx="1890063" cy="791783"/>
        </p:xfrm>
        <a:graphic>
          <a:graphicData uri="http://schemas.openxmlformats.org/presentationml/2006/ole">
            <mc:AlternateContent xmlns:mc="http://schemas.openxmlformats.org/markup-compatibility/2006">
              <mc:Choice xmlns:v="urn:schemas-microsoft-com:vml" Requires="v">
                <p:oleObj spid="_x0000_s30732" name="Equation" r:id="rId4" imgW="939800" imgH="393700" progId="Equation.3">
                  <p:embed/>
                </p:oleObj>
              </mc:Choice>
              <mc:Fallback>
                <p:oleObj name="Equation" r:id="rId4" imgW="939800" imgH="3937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8999" y="3952486"/>
                        <a:ext cx="1890063" cy="7917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2886494" y="4563070"/>
            <a:ext cx="5800306" cy="646331"/>
          </a:xfrm>
          <a:prstGeom prst="rect">
            <a:avLst/>
          </a:prstGeom>
          <a:noFill/>
        </p:spPr>
        <p:txBody>
          <a:bodyPr wrap="square" rtlCol="0">
            <a:spAutoFit/>
          </a:bodyPr>
          <a:lstStyle/>
          <a:p>
            <a:r>
              <a:rPr lang="en-US" dirty="0" smtClean="0"/>
              <a:t>Newton gravity law explained all three </a:t>
            </a:r>
            <a:r>
              <a:rPr lang="en-US" dirty="0" err="1" smtClean="0"/>
              <a:t>Kepler’s</a:t>
            </a:r>
            <a:r>
              <a:rPr lang="en-US" dirty="0" smtClean="0"/>
              <a:t> laws</a:t>
            </a:r>
          </a:p>
          <a:p>
            <a:r>
              <a:rPr lang="en-US" dirty="0" smtClean="0"/>
              <a:t>but left open the question of how the gravity force acts.</a:t>
            </a:r>
          </a:p>
        </p:txBody>
      </p:sp>
      <p:pic>
        <p:nvPicPr>
          <p:cNvPr id="10" name="Picture 9"/>
          <p:cNvPicPr>
            <a:picLocks noChangeAspect="1"/>
          </p:cNvPicPr>
          <p:nvPr/>
        </p:nvPicPr>
        <p:blipFill>
          <a:blip r:embed="rId6"/>
          <a:stretch>
            <a:fillRect/>
          </a:stretch>
        </p:blipFill>
        <p:spPr>
          <a:xfrm>
            <a:off x="457200" y="4952604"/>
            <a:ext cx="1891862" cy="1371600"/>
          </a:xfrm>
          <a:prstGeom prst="rect">
            <a:avLst/>
          </a:prstGeom>
        </p:spPr>
      </p:pic>
      <p:sp>
        <p:nvSpPr>
          <p:cNvPr id="11" name="TextBox 10"/>
          <p:cNvSpPr txBox="1"/>
          <p:nvPr/>
        </p:nvSpPr>
        <p:spPr>
          <a:xfrm>
            <a:off x="2731818" y="5770206"/>
            <a:ext cx="6412182" cy="369332"/>
          </a:xfrm>
          <a:prstGeom prst="rect">
            <a:avLst/>
          </a:prstGeom>
          <a:noFill/>
        </p:spPr>
        <p:txBody>
          <a:bodyPr wrap="none" rtlCol="0">
            <a:spAutoFit/>
          </a:bodyPr>
          <a:lstStyle/>
          <a:p>
            <a:r>
              <a:rPr lang="en-US" dirty="0" smtClean="0"/>
              <a:t>Einstein’s general relativity explains the nature of the gravity force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History of modeling of the Universe (HW 1)</a:t>
            </a:r>
            <a:endParaRPr lang="en-US" sz="3200" dirty="0"/>
          </a:p>
        </p:txBody>
      </p:sp>
      <p:sp>
        <p:nvSpPr>
          <p:cNvPr id="3" name="Content Placeholder 2"/>
          <p:cNvSpPr>
            <a:spLocks noGrp="1"/>
          </p:cNvSpPr>
          <p:nvPr>
            <p:ph idx="1"/>
          </p:nvPr>
        </p:nvSpPr>
        <p:spPr>
          <a:xfrm>
            <a:off x="457200" y="1257300"/>
            <a:ext cx="8229600" cy="5600700"/>
          </a:xfrm>
        </p:spPr>
        <p:txBody>
          <a:bodyPr>
            <a:normAutofit fontScale="70000" lnSpcReduction="20000"/>
          </a:bodyPr>
          <a:lstStyle/>
          <a:p>
            <a:pPr>
              <a:buNone/>
            </a:pPr>
            <a:r>
              <a:rPr lang="en-US" dirty="0" smtClean="0"/>
              <a:t>Write a short essay (&lt; 3 pages) about models of Universe:</a:t>
            </a:r>
          </a:p>
          <a:p>
            <a:pPr lvl="1"/>
            <a:r>
              <a:rPr lang="en-US" i="1" dirty="0" smtClean="0"/>
              <a:t>Turtles all the way down</a:t>
            </a:r>
          </a:p>
          <a:p>
            <a:pPr lvl="1"/>
            <a:r>
              <a:rPr lang="en-US" i="1" dirty="0" smtClean="0"/>
              <a:t>Ptolemy</a:t>
            </a:r>
            <a:r>
              <a:rPr lang="en-US" dirty="0" smtClean="0"/>
              <a:t> (</a:t>
            </a:r>
            <a:r>
              <a:rPr lang="en-US" dirty="0" err="1" smtClean="0"/>
              <a:t>Klaúdios</a:t>
            </a:r>
            <a:r>
              <a:rPr lang="en-US" dirty="0" smtClean="0"/>
              <a:t> </a:t>
            </a:r>
            <a:r>
              <a:rPr lang="en-US" dirty="0" err="1" smtClean="0"/>
              <a:t>Ptolemaîos</a:t>
            </a:r>
            <a:r>
              <a:rPr lang="en-US" dirty="0" smtClean="0"/>
              <a:t>), </a:t>
            </a:r>
          </a:p>
          <a:p>
            <a:pPr lvl="1"/>
            <a:r>
              <a:rPr lang="en-US" i="1" dirty="0" err="1" smtClean="0"/>
              <a:t>Nicolaus</a:t>
            </a:r>
            <a:r>
              <a:rPr lang="en-US" i="1" dirty="0" smtClean="0"/>
              <a:t> Copernicus</a:t>
            </a:r>
          </a:p>
          <a:p>
            <a:pPr lvl="1"/>
            <a:r>
              <a:rPr lang="en-US" i="1" dirty="0" err="1" smtClean="0"/>
              <a:t>Tycho</a:t>
            </a:r>
            <a:r>
              <a:rPr lang="en-US" i="1" dirty="0" smtClean="0"/>
              <a:t> Brahe </a:t>
            </a:r>
            <a:r>
              <a:rPr lang="en-US" dirty="0" smtClean="0"/>
              <a:t>and </a:t>
            </a:r>
            <a:r>
              <a:rPr lang="en-US" i="1" dirty="0" smtClean="0"/>
              <a:t>Johannes </a:t>
            </a:r>
            <a:r>
              <a:rPr lang="en-US" i="1" dirty="0" err="1" smtClean="0"/>
              <a:t>Kepler</a:t>
            </a:r>
            <a:r>
              <a:rPr lang="en-US" i="1" dirty="0" smtClean="0"/>
              <a:t>, </a:t>
            </a:r>
          </a:p>
          <a:p>
            <a:pPr lvl="1"/>
            <a:r>
              <a:rPr lang="en-US" i="1" dirty="0" smtClean="0"/>
              <a:t>Isaac Newton </a:t>
            </a:r>
            <a:r>
              <a:rPr lang="en-US" dirty="0" smtClean="0"/>
              <a:t>(gravity law)</a:t>
            </a:r>
            <a:endParaRPr lang="en-US" i="1" dirty="0" smtClean="0"/>
          </a:p>
          <a:p>
            <a:pPr lvl="1"/>
            <a:r>
              <a:rPr lang="en-US" i="1" dirty="0" smtClean="0"/>
              <a:t>Albert Einstein </a:t>
            </a:r>
            <a:r>
              <a:rPr lang="en-US" dirty="0" smtClean="0"/>
              <a:t>(general relativity)</a:t>
            </a:r>
          </a:p>
          <a:p>
            <a:pPr lvl="1"/>
            <a:r>
              <a:rPr lang="en-US" i="1" dirty="0" smtClean="0"/>
              <a:t>Big Bang theory</a:t>
            </a:r>
          </a:p>
          <a:p>
            <a:pPr>
              <a:buNone/>
            </a:pPr>
            <a:r>
              <a:rPr lang="en-US" dirty="0" smtClean="0"/>
              <a:t>Characterize the models as </a:t>
            </a:r>
          </a:p>
          <a:p>
            <a:pPr lvl="2">
              <a:buNone/>
            </a:pPr>
            <a:r>
              <a:rPr lang="en-US" dirty="0" smtClean="0"/>
              <a:t>empirical, </a:t>
            </a:r>
          </a:p>
          <a:p>
            <a:pPr lvl="2">
              <a:buNone/>
            </a:pPr>
            <a:r>
              <a:rPr lang="en-US" dirty="0" smtClean="0"/>
              <a:t> data fitting, </a:t>
            </a:r>
          </a:p>
          <a:p>
            <a:pPr lvl="2">
              <a:buNone/>
            </a:pPr>
            <a:r>
              <a:rPr lang="en-US" dirty="0" smtClean="0"/>
              <a:t> equation solving, </a:t>
            </a:r>
          </a:p>
          <a:p>
            <a:pPr lvl="2">
              <a:buNone/>
            </a:pPr>
            <a:r>
              <a:rPr lang="en-US" dirty="0" smtClean="0"/>
              <a:t>general-principle-based</a:t>
            </a:r>
          </a:p>
          <a:p>
            <a:pPr>
              <a:buNone/>
            </a:pPr>
            <a:r>
              <a:rPr lang="en-US" dirty="0" smtClean="0"/>
              <a:t>and comment on motivation for the improvement/development. thought and physical experiments. What question were asked? </a:t>
            </a:r>
          </a:p>
          <a:p>
            <a:endParaRPr lang="en-US" dirty="0" smtClean="0"/>
          </a:p>
          <a:p>
            <a:pPr>
              <a:buNone/>
            </a:pPr>
            <a:r>
              <a:rPr lang="en-US" dirty="0" smtClean="0"/>
              <a:t>Use Internet, Wiki, or any other available sources</a:t>
            </a:r>
          </a:p>
          <a:p>
            <a:pPr>
              <a:buNone/>
            </a:pPr>
            <a:r>
              <a:rPr lang="en-US" dirty="0" smtClean="0"/>
              <a:t>http://</a:t>
            </a:r>
            <a:r>
              <a:rPr lang="en-US" dirty="0" err="1" smtClean="0"/>
              <a:t>astro.unl.edu/naap/ssm/animations/ptolemaic.swf</a:t>
            </a: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106507</TotalTime>
  <Words>367</Words>
  <Application>Microsoft Macintosh PowerPoint</Application>
  <PresentationFormat>On-screen Show (4:3)</PresentationFormat>
  <Paragraphs>36</Paragraphs>
  <Slides>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Office Theme</vt:lpstr>
      <vt:lpstr>Equation</vt:lpstr>
      <vt:lpstr>Modeling the Universe</vt:lpstr>
      <vt:lpstr>Models of the Universe</vt:lpstr>
      <vt:lpstr>Kepler’s model, Newton’ law</vt:lpstr>
      <vt:lpstr>History of modeling of the Universe (HW 1)</vt:lpstr>
    </vt:vector>
  </TitlesOfParts>
  <Company>University of Utah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Galilei, Galileo (1564 - 1642) [The universe] cannot be read until we have learnt the language and become familiar with the characters in which it is written. It is written in mathematical language, and the letters are triangles, circles and other geometrical figures, without which means it is humanly impossible to comprehend a single word.  Opere Il Saggiatore p. 171.</dc:title>
  <dc:creator>xx</dc:creator>
  <cp:keywords/>
  <cp:lastModifiedBy>Andrej Cherkaev</cp:lastModifiedBy>
  <cp:revision>30</cp:revision>
  <cp:lastPrinted>2010-01-11T22:18:44Z</cp:lastPrinted>
  <dcterms:created xsi:type="dcterms:W3CDTF">2017-07-15T05:47:12Z</dcterms:created>
  <dcterms:modified xsi:type="dcterms:W3CDTF">2017-08-24T20:16:07Z</dcterms:modified>
</cp:coreProperties>
</file>