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embeddings/Microsoft_Equation1.bin" ContentType="application/vnd.openxmlformats-officedocument.oleObject"/>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8"/>
  </p:notesMasterIdLst>
  <p:sldIdLst>
    <p:sldId id="267" r:id="rId2"/>
    <p:sldId id="273" r:id="rId3"/>
    <p:sldId id="275" r:id="rId4"/>
    <p:sldId id="258" r:id="rId5"/>
    <p:sldId id="265" r:id="rId6"/>
    <p:sldId id="256" r:id="rId7"/>
    <p:sldId id="261" r:id="rId8"/>
    <p:sldId id="257" r:id="rId9"/>
    <p:sldId id="264" r:id="rId10"/>
    <p:sldId id="269" r:id="rId11"/>
    <p:sldId id="272" r:id="rId12"/>
    <p:sldId id="260" r:id="rId13"/>
    <p:sldId id="270" r:id="rId14"/>
    <p:sldId id="271" r:id="rId15"/>
    <p:sldId id="268" r:id="rId16"/>
    <p:sldId id="27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00" d="100"/>
          <a:sy n="100" d="100"/>
        </p:scale>
        <p:origin x="-13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2B382-B75B-B143-B859-1665BFB97348}" type="datetimeFigureOut">
              <a:rPr lang="en-US" smtClean="0"/>
              <a:pPr/>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AACEA-709C-9747-8086-B3AEE6F0F0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DAACEA-709C-9747-8086-B3AEE6F0F0A7}"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7/14/17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65BBA-35B8-1942-B72A-B7F3073D9E72}" type="datetimeFigureOut">
              <a:rPr lang="en-US" smtClean="0"/>
              <a:pPr/>
              <a:t>7/14/17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38C8-33A4-5F4E-B9DE-303C6849D0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en.wikipedia.org/wiki/Geocentric_model" TargetMode="External"/><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oleObject" Target="../embeddings/Microsoft_Equation1.bin"/><Relationship Id="rId5"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Benoit_Mandelbro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1" Type="http://schemas.openxmlformats.org/officeDocument/2006/relationships/hyperlink" Target="http://en.wikipedia.org/wiki/Economics" TargetMode="External"/><Relationship Id="rId12" Type="http://schemas.openxmlformats.org/officeDocument/2006/relationships/hyperlink" Target="http://en.wikipedia.org/wiki/Psychology" TargetMode="External"/><Relationship Id="rId13" Type="http://schemas.openxmlformats.org/officeDocument/2006/relationships/hyperlink" Target="http://en.wikipedia.org/wiki/Sociology" TargetMode="External"/><Relationship Id="rId14" Type="http://schemas.openxmlformats.org/officeDocument/2006/relationships/hyperlink" Target="http://en.wikipedia.org/wiki/Political_science" TargetMode="External"/><Relationship Id="rId1" Type="http://schemas.openxmlformats.org/officeDocument/2006/relationships/slideLayout" Target="../slideLayouts/slideLayout2.xml"/><Relationship Id="rId2" Type="http://schemas.openxmlformats.org/officeDocument/2006/relationships/hyperlink" Target="http://en.wikipedia.org/wiki/Mathematics" TargetMode="External"/><Relationship Id="rId3" Type="http://schemas.openxmlformats.org/officeDocument/2006/relationships/hyperlink" Target="http://en.wikipedia.org/wiki/System" TargetMode="External"/><Relationship Id="rId4" Type="http://schemas.openxmlformats.org/officeDocument/2006/relationships/hyperlink" Target="http://en.wikipedia.org/wiki/Natural_science" TargetMode="External"/><Relationship Id="rId5" Type="http://schemas.openxmlformats.org/officeDocument/2006/relationships/hyperlink" Target="http://en.wikipedia.org/wiki/Engineering" TargetMode="External"/><Relationship Id="rId6" Type="http://schemas.openxmlformats.org/officeDocument/2006/relationships/hyperlink" Target="http://en.wikipedia.org/wiki/Physics" TargetMode="External"/><Relationship Id="rId7" Type="http://schemas.openxmlformats.org/officeDocument/2006/relationships/hyperlink" Target="http://en.wikipedia.org/wiki/Biology" TargetMode="External"/><Relationship Id="rId8" Type="http://schemas.openxmlformats.org/officeDocument/2006/relationships/hyperlink" Target="http://en.wikipedia.org/wiki/Earth_science" TargetMode="External"/><Relationship Id="rId9" Type="http://schemas.openxmlformats.org/officeDocument/2006/relationships/hyperlink" Target="http://en.wikipedia.org/wiki/Meteorology" TargetMode="External"/><Relationship Id="rId10" Type="http://schemas.openxmlformats.org/officeDocument/2006/relationships/hyperlink" Target="http://en.wikipedia.org/wiki/Social_scienc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37163"/>
            <a:ext cx="7772400" cy="1385620"/>
          </a:xfrm>
        </p:spPr>
        <p:txBody>
          <a:bodyPr>
            <a:normAutofit fontScale="90000"/>
          </a:bodyPr>
          <a:lstStyle/>
          <a:p>
            <a:r>
              <a:rPr lang="en-US" b="1" dirty="0" smtClean="0"/>
              <a:t>MATH 5740/MATH 6870 001 </a:t>
            </a:r>
            <a:br>
              <a:rPr lang="en-US" b="1" dirty="0" smtClean="0"/>
            </a:br>
            <a:r>
              <a:rPr lang="en-US" b="1" dirty="0" smtClean="0"/>
              <a:t>MATH MODELING 2013</a:t>
            </a:r>
            <a:br>
              <a:rPr lang="en-US" b="1" dirty="0" smtClean="0"/>
            </a:br>
            <a:r>
              <a:rPr lang="en-US" b="1" dirty="0" smtClean="0"/>
              <a:t>09:40 AM-10:30 AM JWB 208</a:t>
            </a:r>
            <a:br>
              <a:rPr lang="en-US" b="1" dirty="0" smtClean="0"/>
            </a:br>
            <a:r>
              <a:rPr lang="en-US" b="1" dirty="0" smtClean="0"/>
              <a:t>Andrej Cherkaev </a:t>
            </a:r>
            <a:endParaRPr lang="en-US" dirty="0"/>
          </a:p>
        </p:txBody>
      </p:sp>
      <p:sp>
        <p:nvSpPr>
          <p:cNvPr id="3" name="Subtitle 2"/>
          <p:cNvSpPr>
            <a:spLocks noGrp="1"/>
          </p:cNvSpPr>
          <p:nvPr>
            <p:ph type="subTitle" idx="1"/>
          </p:nvPr>
        </p:nvSpPr>
        <p:spPr>
          <a:xfrm>
            <a:off x="1371600" y="3886200"/>
            <a:ext cx="6400800" cy="1228338"/>
          </a:xfrm>
        </p:spPr>
        <p:txBody>
          <a:bodyPr/>
          <a:lstStyle/>
          <a:p>
            <a:r>
              <a:rPr lang="en-US" dirty="0" smtClean="0"/>
              <a:t>Introduction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Syllabus (Wish list)</a:t>
            </a:r>
            <a:endParaRPr lang="en-US" dirty="0"/>
          </a:p>
        </p:txBody>
      </p:sp>
      <p:sp>
        <p:nvSpPr>
          <p:cNvPr id="3" name="Content Placeholder 2"/>
          <p:cNvSpPr>
            <a:spLocks noGrp="1"/>
          </p:cNvSpPr>
          <p:nvPr>
            <p:ph idx="1"/>
          </p:nvPr>
        </p:nvSpPr>
        <p:spPr>
          <a:xfrm>
            <a:off x="457200" y="1143000"/>
            <a:ext cx="8229600" cy="5245100"/>
          </a:xfrm>
        </p:spPr>
        <p:txBody>
          <a:bodyPr>
            <a:noAutofit/>
          </a:bodyPr>
          <a:lstStyle/>
          <a:p>
            <a:pPr>
              <a:buNone/>
            </a:pPr>
            <a:r>
              <a:rPr lang="en-US" sz="1800" dirty="0" smtClean="0"/>
              <a:t> </a:t>
            </a:r>
            <a:r>
              <a:rPr lang="en-US" sz="2000" dirty="0" smtClean="0"/>
              <a:t>Introduction. Principles of modeling.  Great Model of the Universe. From observations and assumptions to equations. </a:t>
            </a:r>
          </a:p>
          <a:p>
            <a:pPr>
              <a:buNone/>
            </a:pPr>
            <a:r>
              <a:rPr lang="en-US" sz="2000" dirty="0" smtClean="0"/>
              <a:t>How to split the class in several working groups</a:t>
            </a:r>
          </a:p>
          <a:p>
            <a:pPr>
              <a:buNone/>
            </a:pPr>
            <a:r>
              <a:rPr lang="en-US" sz="2000" dirty="0" smtClean="0"/>
              <a:t> Growth and interaction of species. Population dynamics. Epidemic spread. Model of population dynamics. Model of epidemic disease  and vaccination.  PDE Model of population dynamics. </a:t>
            </a:r>
          </a:p>
          <a:p>
            <a:pPr>
              <a:buNone/>
            </a:pPr>
            <a:r>
              <a:rPr lang="en-US" sz="2000" dirty="0" smtClean="0"/>
              <a:t>Wave models. Traffic: shock waves, stabilization factors. Simulation of a traffic jam. Domino, slinky, and similar “discrete waves”</a:t>
            </a:r>
          </a:p>
          <a:p>
            <a:pPr>
              <a:buNone/>
            </a:pPr>
            <a:r>
              <a:rPr lang="en-US" sz="2000" dirty="0" smtClean="0"/>
              <a:t> Modeling of conflicts:  Games- Best strategy, </a:t>
            </a:r>
            <a:r>
              <a:rPr lang="en-US" sz="2000" dirty="0" err="1" smtClean="0"/>
              <a:t>minimax</a:t>
            </a:r>
            <a:r>
              <a:rPr lang="en-US" sz="2000" dirty="0" smtClean="0"/>
              <a:t>. Cooperative game -  How to share fairly. Evolutionary games - Models of social behavior. </a:t>
            </a:r>
          </a:p>
          <a:p>
            <a:pPr>
              <a:buNone/>
            </a:pPr>
            <a:r>
              <a:rPr lang="en-US" sz="2000" dirty="0" smtClean="0"/>
              <a:t>Models with graphs</a:t>
            </a:r>
          </a:p>
          <a:p>
            <a:pPr>
              <a:buNone/>
            </a:pPr>
            <a:r>
              <a:rPr lang="en-US" sz="2000" dirty="0" smtClean="0"/>
              <a:t>Models with shapes.</a:t>
            </a:r>
          </a:p>
          <a:p>
            <a:pPr>
              <a:buNone/>
            </a:pPr>
            <a:r>
              <a:rPr lang="en-US" sz="2000" dirty="0" smtClean="0"/>
              <a:t> Lattice models of complicated structures.  Metamaterials</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83600" cy="614362"/>
          </a:xfrm>
        </p:spPr>
        <p:txBody>
          <a:bodyPr>
            <a:normAutofit fontScale="90000"/>
          </a:bodyPr>
          <a:lstStyle/>
          <a:p>
            <a:r>
              <a:rPr lang="en-US" dirty="0" smtClean="0"/>
              <a:t>Principles of modeling in the syllabus</a:t>
            </a:r>
            <a:endParaRPr lang="en-US" dirty="0"/>
          </a:p>
        </p:txBody>
      </p:sp>
      <p:sp>
        <p:nvSpPr>
          <p:cNvPr id="3" name="Content Placeholder 2"/>
          <p:cNvSpPr>
            <a:spLocks noGrp="1"/>
          </p:cNvSpPr>
          <p:nvPr>
            <p:ph idx="1"/>
          </p:nvPr>
        </p:nvSpPr>
        <p:spPr>
          <a:xfrm>
            <a:off x="457200" y="1066800"/>
            <a:ext cx="8229600" cy="4525963"/>
          </a:xfrm>
        </p:spPr>
        <p:txBody>
          <a:bodyPr>
            <a:normAutofit fontScale="77500" lnSpcReduction="20000"/>
          </a:bodyPr>
          <a:lstStyle/>
          <a:p>
            <a:r>
              <a:rPr lang="en-US" dirty="0" smtClean="0"/>
              <a:t>Simplification. To what extend? </a:t>
            </a:r>
          </a:p>
          <a:p>
            <a:r>
              <a:rPr lang="en-US" dirty="0" smtClean="0"/>
              <a:t>Combination of discrete and continuum descriptions. Examples of continuum models: Population dynamics, Traffic waves. Examples of discrete description: Domino train, breakable chains, division of the class. </a:t>
            </a:r>
          </a:p>
          <a:p>
            <a:r>
              <a:rPr lang="en-US" dirty="0" smtClean="0"/>
              <a:t>Waves and repeated sequences of events. -Wave of damage, traffic waves, evolution dynamics. </a:t>
            </a:r>
          </a:p>
          <a:p>
            <a:r>
              <a:rPr lang="en-US" dirty="0" smtClean="0"/>
              <a:t>Stability and catastrophes -- Domino, multiple equilibria system, breakable chains. </a:t>
            </a:r>
          </a:p>
          <a:p>
            <a:r>
              <a:rPr lang="en-US" dirty="0" smtClean="0"/>
              <a:t>Multiscale approach, models for different scales: Evolution dynamics, decease spread.</a:t>
            </a:r>
          </a:p>
          <a:p>
            <a:r>
              <a:rPr lang="en-US" dirty="0" smtClean="0"/>
              <a:t>Descriptive modeling </a:t>
            </a:r>
            <a:r>
              <a:rPr lang="en-US" dirty="0" err="1" smtClean="0"/>
              <a:t>vs</a:t>
            </a:r>
            <a:r>
              <a:rPr lang="en-US" dirty="0" smtClean="0"/>
              <a:t> Design and Optimization. </a:t>
            </a:r>
          </a:p>
          <a:p>
            <a:r>
              <a:rPr lang="en-US" dirty="0" smtClean="0"/>
              <a:t>Formalization of ``humanitarian'' concepts.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class 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the project work the class will be divided into groups of tree</a:t>
            </a:r>
          </a:p>
          <a:p>
            <a:r>
              <a:rPr lang="en-US" dirty="0" smtClean="0"/>
              <a:t>A presenter will orally present the group’s work, the report will be written. The group get a grade for the project. </a:t>
            </a:r>
          </a:p>
          <a:p>
            <a:r>
              <a:rPr lang="en-US" dirty="0" smtClean="0"/>
              <a:t>The groups will be formed for each project, the roles will be reassigned so that each student will be researcher and presenter. </a:t>
            </a:r>
          </a:p>
          <a:p>
            <a:endParaRPr lang="en-US" dirty="0" smtClean="0"/>
          </a:p>
          <a:p>
            <a:r>
              <a:rPr lang="en-US" b="1" dirty="0" smtClean="0"/>
              <a:t>Problem: (one week)</a:t>
            </a:r>
          </a:p>
          <a:p>
            <a:r>
              <a:rPr lang="en-US" dirty="0" smtClean="0"/>
              <a:t>Write an algorithm for dividing the class into groups of three for each project. During the semester, each student should work with all class mates.</a:t>
            </a:r>
          </a:p>
          <a:p>
            <a:r>
              <a:rPr lang="en-US" dirty="0" smtClean="0"/>
              <a:t> Next time, bring in your ideas.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the Universe</a:t>
            </a:r>
            <a:endParaRPr lang="en-US" dirty="0"/>
          </a:p>
        </p:txBody>
      </p:sp>
      <p:pic>
        <p:nvPicPr>
          <p:cNvPr id="4" name="Picture 3"/>
          <p:cNvPicPr>
            <a:picLocks noChangeAspect="1"/>
          </p:cNvPicPr>
          <p:nvPr/>
        </p:nvPicPr>
        <p:blipFill>
          <a:blip r:embed="rId2"/>
          <a:stretch>
            <a:fillRect/>
          </a:stretch>
        </p:blipFill>
        <p:spPr>
          <a:xfrm>
            <a:off x="457200" y="1445578"/>
            <a:ext cx="2512194" cy="1828800"/>
          </a:xfrm>
          <a:prstGeom prst="rect">
            <a:avLst/>
          </a:prstGeom>
        </p:spPr>
      </p:pic>
      <p:pic>
        <p:nvPicPr>
          <p:cNvPr id="5" name="Picture 4"/>
          <p:cNvPicPr>
            <a:picLocks noChangeAspect="1"/>
          </p:cNvPicPr>
          <p:nvPr/>
        </p:nvPicPr>
        <p:blipFill>
          <a:blip r:embed="rId3"/>
          <a:stretch>
            <a:fillRect/>
          </a:stretch>
        </p:blipFill>
        <p:spPr>
          <a:xfrm>
            <a:off x="3377989" y="1445578"/>
            <a:ext cx="2133600" cy="2133600"/>
          </a:xfrm>
          <a:prstGeom prst="rect">
            <a:avLst/>
          </a:prstGeom>
        </p:spPr>
      </p:pic>
      <p:sp>
        <p:nvSpPr>
          <p:cNvPr id="6" name="TextBox 5"/>
          <p:cNvSpPr txBox="1"/>
          <p:nvPr/>
        </p:nvSpPr>
        <p:spPr>
          <a:xfrm>
            <a:off x="857701" y="5425838"/>
            <a:ext cx="5448276" cy="1200329"/>
          </a:xfrm>
          <a:prstGeom prst="rect">
            <a:avLst/>
          </a:prstGeom>
          <a:noFill/>
        </p:spPr>
        <p:txBody>
          <a:bodyPr wrap="none" rtlCol="0">
            <a:spAutoFit/>
          </a:bodyPr>
          <a:lstStyle/>
          <a:p>
            <a:r>
              <a:rPr lang="en-US" dirty="0" smtClean="0">
                <a:hlinkClick r:id="rId4"/>
              </a:rPr>
              <a:t>http://en.wikipedia.org/wiki/Turtles_all_the_way_down</a:t>
            </a:r>
          </a:p>
          <a:p>
            <a:r>
              <a:rPr lang="en-US" dirty="0" smtClean="0">
                <a:hlinkClick r:id="rId4"/>
              </a:rPr>
              <a:t>http://en.wikipedia.org/wiki/Geocentric_model</a:t>
            </a:r>
            <a:endParaRPr lang="en-US" dirty="0" smtClean="0"/>
          </a:p>
          <a:p>
            <a:r>
              <a:rPr lang="en-US" dirty="0" smtClean="0"/>
              <a:t>http://</a:t>
            </a:r>
            <a:r>
              <a:rPr lang="en-US" dirty="0" err="1" smtClean="0"/>
              <a:t>en.wikipedia.org/wiki/Copernican_heliocentrism</a:t>
            </a:r>
            <a:endParaRPr lang="en-US" dirty="0" smtClean="0"/>
          </a:p>
          <a:p>
            <a:endParaRPr lang="en-US" dirty="0"/>
          </a:p>
        </p:txBody>
      </p:sp>
      <p:pic>
        <p:nvPicPr>
          <p:cNvPr id="7" name="Picture 6"/>
          <p:cNvPicPr>
            <a:picLocks noChangeAspect="1"/>
          </p:cNvPicPr>
          <p:nvPr/>
        </p:nvPicPr>
        <p:blipFill>
          <a:blip r:embed="rId5"/>
          <a:stretch>
            <a:fillRect/>
          </a:stretch>
        </p:blipFill>
        <p:spPr>
          <a:xfrm>
            <a:off x="6136155" y="1697038"/>
            <a:ext cx="2054860" cy="1882140"/>
          </a:xfrm>
          <a:prstGeom prst="rect">
            <a:avLst/>
          </a:prstGeom>
        </p:spPr>
      </p:pic>
      <p:sp>
        <p:nvSpPr>
          <p:cNvPr id="8" name="TextBox 7"/>
          <p:cNvSpPr txBox="1"/>
          <p:nvPr/>
        </p:nvSpPr>
        <p:spPr>
          <a:xfrm>
            <a:off x="457200" y="3662208"/>
            <a:ext cx="7981672" cy="1477328"/>
          </a:xfrm>
          <a:prstGeom prst="rect">
            <a:avLst/>
          </a:prstGeom>
          <a:noFill/>
        </p:spPr>
        <p:txBody>
          <a:bodyPr wrap="square" rtlCol="0">
            <a:spAutoFit/>
          </a:bodyPr>
          <a:lstStyle/>
          <a:p>
            <a:pPr marL="342900" indent="-342900">
              <a:buAutoNum type="alphaLcPeriod"/>
            </a:pPr>
            <a:r>
              <a:rPr lang="en-US" dirty="0" smtClean="0"/>
              <a:t>Turtles all the way down.</a:t>
            </a:r>
          </a:p>
          <a:p>
            <a:pPr marL="342900" indent="-342900">
              <a:buAutoNum type="alphaLcPeriod"/>
            </a:pPr>
            <a:r>
              <a:rPr lang="en-US" dirty="0" smtClean="0"/>
              <a:t>Ptolemy:  Earth in the center, planets move with constant speed, circular orbits, and epicycles: </a:t>
            </a:r>
            <a:r>
              <a:rPr lang="en-US" dirty="0" err="1" smtClean="0"/>
              <a:t>http://www.pbs.org/wgbh/nova/ancient/ancient-computer.html</a:t>
            </a:r>
            <a:endParaRPr lang="en-US" dirty="0" smtClean="0"/>
          </a:p>
          <a:p>
            <a:pPr marL="342900" indent="-342900">
              <a:buAutoNum type="alphaLcPeriod"/>
            </a:pPr>
            <a:r>
              <a:rPr lang="en-US" dirty="0" smtClean="0"/>
              <a:t> Copernicus 1473-1543: Sun in the center, planets move with constant speed, circular orbits, and epicycles.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Kepler’s</a:t>
            </a:r>
            <a:r>
              <a:rPr lang="en-US" dirty="0" smtClean="0"/>
              <a:t> model, Newton’ law</a:t>
            </a:r>
            <a:endParaRPr lang="en-US" dirty="0"/>
          </a:p>
        </p:txBody>
      </p:sp>
      <p:pic>
        <p:nvPicPr>
          <p:cNvPr id="4" name="Picture 3"/>
          <p:cNvPicPr>
            <a:picLocks noChangeAspect="1"/>
          </p:cNvPicPr>
          <p:nvPr/>
        </p:nvPicPr>
        <p:blipFill>
          <a:blip r:embed="rId3"/>
          <a:stretch>
            <a:fillRect/>
          </a:stretch>
        </p:blipFill>
        <p:spPr>
          <a:xfrm>
            <a:off x="0" y="1417638"/>
            <a:ext cx="2667000" cy="2286000"/>
          </a:xfrm>
          <a:prstGeom prst="rect">
            <a:avLst/>
          </a:prstGeom>
        </p:spPr>
      </p:pic>
      <p:sp>
        <p:nvSpPr>
          <p:cNvPr id="5" name="TextBox 4"/>
          <p:cNvSpPr txBox="1"/>
          <p:nvPr/>
        </p:nvSpPr>
        <p:spPr>
          <a:xfrm>
            <a:off x="2660599" y="1417638"/>
            <a:ext cx="7263270" cy="646331"/>
          </a:xfrm>
          <a:prstGeom prst="rect">
            <a:avLst/>
          </a:prstGeom>
          <a:noFill/>
        </p:spPr>
        <p:txBody>
          <a:bodyPr wrap="square" rtlCol="0">
            <a:spAutoFit/>
          </a:bodyPr>
          <a:lstStyle/>
          <a:p>
            <a:r>
              <a:rPr lang="en-US" dirty="0" smtClean="0"/>
              <a:t>Johannes </a:t>
            </a:r>
            <a:r>
              <a:rPr lang="en-US" dirty="0" err="1" smtClean="0"/>
              <a:t>Kepler</a:t>
            </a:r>
            <a:r>
              <a:rPr lang="en-US" dirty="0" smtClean="0"/>
              <a:t> published his</a:t>
            </a:r>
          </a:p>
          <a:p>
            <a:r>
              <a:rPr lang="en-US" dirty="0" smtClean="0"/>
              <a:t> first two laws in 1609, the third –in 1619</a:t>
            </a:r>
          </a:p>
        </p:txBody>
      </p:sp>
      <p:sp>
        <p:nvSpPr>
          <p:cNvPr id="6" name="TextBox 5"/>
          <p:cNvSpPr txBox="1"/>
          <p:nvPr/>
        </p:nvSpPr>
        <p:spPr>
          <a:xfrm>
            <a:off x="2886494" y="2063969"/>
            <a:ext cx="5800306" cy="2308324"/>
          </a:xfrm>
          <a:prstGeom prst="rect">
            <a:avLst/>
          </a:prstGeom>
          <a:noFill/>
        </p:spPr>
        <p:txBody>
          <a:bodyPr wrap="square" rtlCol="0">
            <a:spAutoFit/>
          </a:bodyPr>
          <a:lstStyle/>
          <a:p>
            <a:pPr marL="342900" indent="-342900">
              <a:buAutoNum type="arabicParenBoth"/>
            </a:pPr>
            <a:r>
              <a:rPr lang="en-US" dirty="0" smtClean="0"/>
              <a:t>The orbits are ellipses, with focal points ƒ1 and ƒ2 for the first planet and ƒ1 and ƒ3 for the second planet. The Sun is placed in focal point ƒ1.</a:t>
            </a:r>
          </a:p>
          <a:p>
            <a:pPr marL="342900" indent="-342900">
              <a:buAutoNum type="arabicParenBoth"/>
            </a:pPr>
            <a:r>
              <a:rPr lang="en-US" dirty="0" smtClean="0"/>
              <a:t> (2) The two shaded sectors A1 and A2 have the same surface area and the time for planet 1 to cover segment A1 is equal to the time to cover segment A2. </a:t>
            </a:r>
          </a:p>
          <a:p>
            <a:pPr marL="342900" indent="-342900">
              <a:buAutoNum type="arabicParenBoth"/>
            </a:pPr>
            <a:r>
              <a:rPr lang="en-US" dirty="0" smtClean="0"/>
              <a:t>(3) The total orbit times for planet 1 and planet 2 have a ratio a1^3/2 : a2^3/2.</a:t>
            </a:r>
            <a:endParaRPr lang="en-US" dirty="0"/>
          </a:p>
        </p:txBody>
      </p:sp>
      <p:graphicFrame>
        <p:nvGraphicFramePr>
          <p:cNvPr id="7" name="Object 6"/>
          <p:cNvGraphicFramePr>
            <a:graphicFrameLocks noChangeAspect="1"/>
          </p:cNvGraphicFramePr>
          <p:nvPr/>
        </p:nvGraphicFramePr>
        <p:xfrm>
          <a:off x="458999" y="3952486"/>
          <a:ext cx="1890063" cy="791783"/>
        </p:xfrm>
        <a:graphic>
          <a:graphicData uri="http://schemas.openxmlformats.org/presentationml/2006/ole">
            <p:oleObj spid="_x0000_s30722" name="Equation" r:id="rId4" imgW="939800" imgH="393700" progId="Equation.3">
              <p:embed/>
            </p:oleObj>
          </a:graphicData>
        </a:graphic>
      </p:graphicFrame>
      <p:sp>
        <p:nvSpPr>
          <p:cNvPr id="8" name="TextBox 7"/>
          <p:cNvSpPr txBox="1"/>
          <p:nvPr/>
        </p:nvSpPr>
        <p:spPr>
          <a:xfrm>
            <a:off x="2886494" y="4563070"/>
            <a:ext cx="5800306" cy="646331"/>
          </a:xfrm>
          <a:prstGeom prst="rect">
            <a:avLst/>
          </a:prstGeom>
          <a:noFill/>
        </p:spPr>
        <p:txBody>
          <a:bodyPr wrap="square" rtlCol="0">
            <a:spAutoFit/>
          </a:bodyPr>
          <a:lstStyle/>
          <a:p>
            <a:r>
              <a:rPr lang="en-US" dirty="0" smtClean="0"/>
              <a:t>Newton gravity law explained all three </a:t>
            </a:r>
            <a:r>
              <a:rPr lang="en-US" dirty="0" err="1" smtClean="0"/>
              <a:t>Kepler’s</a:t>
            </a:r>
            <a:r>
              <a:rPr lang="en-US" dirty="0" smtClean="0"/>
              <a:t> laws</a:t>
            </a:r>
          </a:p>
          <a:p>
            <a:r>
              <a:rPr lang="en-US" dirty="0" smtClean="0"/>
              <a:t>but left open the question of how the gravity force acts.</a:t>
            </a:r>
          </a:p>
        </p:txBody>
      </p:sp>
      <p:pic>
        <p:nvPicPr>
          <p:cNvPr id="10" name="Picture 9"/>
          <p:cNvPicPr>
            <a:picLocks noChangeAspect="1"/>
          </p:cNvPicPr>
          <p:nvPr/>
        </p:nvPicPr>
        <p:blipFill>
          <a:blip r:embed="rId5"/>
          <a:stretch>
            <a:fillRect/>
          </a:stretch>
        </p:blipFill>
        <p:spPr>
          <a:xfrm>
            <a:off x="457200" y="4952604"/>
            <a:ext cx="1891862" cy="1371600"/>
          </a:xfrm>
          <a:prstGeom prst="rect">
            <a:avLst/>
          </a:prstGeom>
        </p:spPr>
      </p:pic>
      <p:sp>
        <p:nvSpPr>
          <p:cNvPr id="11" name="TextBox 10"/>
          <p:cNvSpPr txBox="1"/>
          <p:nvPr/>
        </p:nvSpPr>
        <p:spPr>
          <a:xfrm>
            <a:off x="2731818" y="5770206"/>
            <a:ext cx="6412182" cy="369332"/>
          </a:xfrm>
          <a:prstGeom prst="rect">
            <a:avLst/>
          </a:prstGeom>
          <a:noFill/>
        </p:spPr>
        <p:txBody>
          <a:bodyPr wrap="none" rtlCol="0">
            <a:spAutoFit/>
          </a:bodyPr>
          <a:lstStyle/>
          <a:p>
            <a:r>
              <a:rPr lang="en-US" dirty="0" smtClean="0"/>
              <a:t>Einstein’s general relativity explains the nature of the gravity force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History of modeling of the Universe (HW 1)</a:t>
            </a:r>
            <a:endParaRPr lang="en-US" sz="3200" dirty="0"/>
          </a:p>
        </p:txBody>
      </p:sp>
      <p:sp>
        <p:nvSpPr>
          <p:cNvPr id="3" name="Content Placeholder 2"/>
          <p:cNvSpPr>
            <a:spLocks noGrp="1"/>
          </p:cNvSpPr>
          <p:nvPr>
            <p:ph idx="1"/>
          </p:nvPr>
        </p:nvSpPr>
        <p:spPr>
          <a:xfrm>
            <a:off x="457200" y="1257300"/>
            <a:ext cx="8229600" cy="5600700"/>
          </a:xfrm>
        </p:spPr>
        <p:txBody>
          <a:bodyPr>
            <a:normAutofit fontScale="70000" lnSpcReduction="20000"/>
          </a:bodyPr>
          <a:lstStyle/>
          <a:p>
            <a:pPr>
              <a:buNone/>
            </a:pPr>
            <a:r>
              <a:rPr lang="en-US" dirty="0" smtClean="0"/>
              <a:t>Write a short essay (&lt; 3 pages) about models of Universe:</a:t>
            </a:r>
          </a:p>
          <a:p>
            <a:pPr lvl="1"/>
            <a:r>
              <a:rPr lang="en-US" i="1" dirty="0" smtClean="0"/>
              <a:t>Turtles all the way down</a:t>
            </a:r>
          </a:p>
          <a:p>
            <a:pPr lvl="1"/>
            <a:r>
              <a:rPr lang="en-US" i="1" dirty="0" smtClean="0"/>
              <a:t>Ptolemy</a:t>
            </a:r>
            <a:r>
              <a:rPr lang="en-US" dirty="0" smtClean="0"/>
              <a:t> (</a:t>
            </a:r>
            <a:r>
              <a:rPr lang="en-US" dirty="0" err="1" smtClean="0"/>
              <a:t>Klaúdios</a:t>
            </a:r>
            <a:r>
              <a:rPr lang="en-US" dirty="0" smtClean="0"/>
              <a:t> </a:t>
            </a:r>
            <a:r>
              <a:rPr lang="en-US" dirty="0" err="1" smtClean="0"/>
              <a:t>Ptolemaîos</a:t>
            </a:r>
            <a:r>
              <a:rPr lang="en-US" dirty="0" smtClean="0"/>
              <a:t>), </a:t>
            </a:r>
          </a:p>
          <a:p>
            <a:pPr lvl="1"/>
            <a:r>
              <a:rPr lang="en-US" i="1" dirty="0" err="1" smtClean="0"/>
              <a:t>Nicolaus</a:t>
            </a:r>
            <a:r>
              <a:rPr lang="en-US" i="1" dirty="0" smtClean="0"/>
              <a:t> Copernicus</a:t>
            </a:r>
          </a:p>
          <a:p>
            <a:pPr lvl="1"/>
            <a:r>
              <a:rPr lang="en-US" i="1" dirty="0" err="1" smtClean="0"/>
              <a:t>Tycho</a:t>
            </a:r>
            <a:r>
              <a:rPr lang="en-US" i="1" dirty="0" smtClean="0"/>
              <a:t> Brahe </a:t>
            </a:r>
            <a:r>
              <a:rPr lang="en-US" dirty="0" smtClean="0"/>
              <a:t>and </a:t>
            </a:r>
            <a:r>
              <a:rPr lang="en-US" i="1" dirty="0" smtClean="0"/>
              <a:t>Johannes </a:t>
            </a:r>
            <a:r>
              <a:rPr lang="en-US" i="1" dirty="0" err="1" smtClean="0"/>
              <a:t>Kepler</a:t>
            </a:r>
            <a:r>
              <a:rPr lang="en-US" i="1" dirty="0" smtClean="0"/>
              <a:t>, </a:t>
            </a:r>
          </a:p>
          <a:p>
            <a:pPr lvl="1"/>
            <a:r>
              <a:rPr lang="en-US" i="1" dirty="0" smtClean="0"/>
              <a:t>Isaac Newton </a:t>
            </a:r>
            <a:r>
              <a:rPr lang="en-US" dirty="0" smtClean="0"/>
              <a:t>(gravity law)</a:t>
            </a:r>
            <a:endParaRPr lang="en-US" i="1" dirty="0" smtClean="0"/>
          </a:p>
          <a:p>
            <a:pPr lvl="1"/>
            <a:r>
              <a:rPr lang="en-US" i="1" dirty="0" smtClean="0"/>
              <a:t>Albert Einstein </a:t>
            </a:r>
            <a:r>
              <a:rPr lang="en-US" dirty="0" smtClean="0"/>
              <a:t>(general relativity)</a:t>
            </a:r>
          </a:p>
          <a:p>
            <a:pPr lvl="1"/>
            <a:r>
              <a:rPr lang="en-US" i="1" dirty="0" smtClean="0"/>
              <a:t>Big Bang theory</a:t>
            </a:r>
          </a:p>
          <a:p>
            <a:pPr>
              <a:buNone/>
            </a:pPr>
            <a:r>
              <a:rPr lang="en-US" dirty="0" smtClean="0"/>
              <a:t>Characterize the models as </a:t>
            </a:r>
          </a:p>
          <a:p>
            <a:pPr lvl="2">
              <a:buNone/>
            </a:pPr>
            <a:r>
              <a:rPr lang="en-US" dirty="0" smtClean="0"/>
              <a:t>empirical, </a:t>
            </a:r>
          </a:p>
          <a:p>
            <a:pPr lvl="2">
              <a:buNone/>
            </a:pPr>
            <a:r>
              <a:rPr lang="en-US" dirty="0" smtClean="0"/>
              <a:t> data fitting, </a:t>
            </a:r>
          </a:p>
          <a:p>
            <a:pPr lvl="2">
              <a:buNone/>
            </a:pPr>
            <a:r>
              <a:rPr lang="en-US" dirty="0" smtClean="0"/>
              <a:t> equation solving, </a:t>
            </a:r>
          </a:p>
          <a:p>
            <a:pPr lvl="2">
              <a:buNone/>
            </a:pPr>
            <a:r>
              <a:rPr lang="en-US" dirty="0" smtClean="0"/>
              <a:t>general-principle-based</a:t>
            </a:r>
          </a:p>
          <a:p>
            <a:pPr>
              <a:buNone/>
            </a:pPr>
            <a:r>
              <a:rPr lang="en-US" dirty="0" smtClean="0"/>
              <a:t>and comment on motivation for the improvement/development. thought and physical experiments. What question were asked? </a:t>
            </a:r>
          </a:p>
          <a:p>
            <a:endParaRPr lang="en-US" dirty="0" smtClean="0"/>
          </a:p>
          <a:p>
            <a:pPr>
              <a:buNone/>
            </a:pPr>
            <a:r>
              <a:rPr lang="en-US" dirty="0" smtClean="0"/>
              <a:t>Use Internet, Wiki, or any other available sources</a:t>
            </a:r>
          </a:p>
          <a:p>
            <a:pPr>
              <a:buNone/>
            </a:pPr>
            <a:r>
              <a:rPr lang="en-US" dirty="0" smtClean="0"/>
              <a:t>http://</a:t>
            </a:r>
            <a:r>
              <a:rPr lang="en-US" dirty="0" err="1" smtClean="0"/>
              <a:t>astro.unl.edu/naap/ssm/animations/ptolemaic.swf</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applied math</a:t>
            </a:r>
            <a:endParaRPr lang="en-US" dirty="0"/>
          </a:p>
        </p:txBody>
      </p:sp>
      <p:sp>
        <p:nvSpPr>
          <p:cNvPr id="4" name="Oval Callout 3"/>
          <p:cNvSpPr/>
          <p:nvPr/>
        </p:nvSpPr>
        <p:spPr>
          <a:xfrm>
            <a:off x="5741869" y="4330301"/>
            <a:ext cx="2690115" cy="1022284"/>
          </a:xfrm>
          <a:prstGeom prst="wedgeEllipseCallout">
            <a:avLst>
              <a:gd name="adj1" fmla="val -84887"/>
              <a:gd name="adj2" fmla="val -89056"/>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Optimization</a:t>
            </a:r>
            <a:endParaRPr lang="en-US" dirty="0"/>
          </a:p>
        </p:txBody>
      </p:sp>
      <p:sp>
        <p:nvSpPr>
          <p:cNvPr id="5" name="Oval Callout 4"/>
          <p:cNvSpPr/>
          <p:nvPr/>
        </p:nvSpPr>
        <p:spPr>
          <a:xfrm>
            <a:off x="6012787" y="2491053"/>
            <a:ext cx="2009535" cy="612648"/>
          </a:xfrm>
          <a:prstGeom prst="wedgeEllipseCallout">
            <a:avLst>
              <a:gd name="adj1" fmla="val -112411"/>
              <a:gd name="adj2" fmla="val 80330"/>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Numerical Methods</a:t>
            </a:r>
            <a:endParaRPr lang="en-US" dirty="0"/>
          </a:p>
        </p:txBody>
      </p:sp>
      <p:sp>
        <p:nvSpPr>
          <p:cNvPr id="6" name="Oval Callout 5"/>
          <p:cNvSpPr/>
          <p:nvPr/>
        </p:nvSpPr>
        <p:spPr>
          <a:xfrm>
            <a:off x="3390923" y="1572082"/>
            <a:ext cx="1907376" cy="612648"/>
          </a:xfrm>
          <a:prstGeom prst="wedgeEllipseCallout">
            <a:avLst>
              <a:gd name="adj1" fmla="val -11671"/>
              <a:gd name="adj2" fmla="val 167253"/>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Differential equations </a:t>
            </a:r>
            <a:endParaRPr lang="en-US" dirty="0"/>
          </a:p>
        </p:txBody>
      </p:sp>
      <p:sp>
        <p:nvSpPr>
          <p:cNvPr id="7" name="Oval Callout 6"/>
          <p:cNvSpPr/>
          <p:nvPr/>
        </p:nvSpPr>
        <p:spPr>
          <a:xfrm>
            <a:off x="457200" y="1878405"/>
            <a:ext cx="2165803" cy="612648"/>
          </a:xfrm>
          <a:prstGeom prst="wedgeEllipseCallout">
            <a:avLst>
              <a:gd name="adj1" fmla="val 83730"/>
              <a:gd name="adj2" fmla="val 162796"/>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Math Modeling</a:t>
            </a:r>
            <a:endParaRPr lang="en-US" dirty="0"/>
          </a:p>
        </p:txBody>
      </p:sp>
      <p:sp>
        <p:nvSpPr>
          <p:cNvPr id="8" name="Oval Callout 7"/>
          <p:cNvSpPr/>
          <p:nvPr/>
        </p:nvSpPr>
        <p:spPr>
          <a:xfrm>
            <a:off x="252369" y="3835400"/>
            <a:ext cx="1947829" cy="1107549"/>
          </a:xfrm>
          <a:prstGeom prst="wedgeEllipseCallout">
            <a:avLst>
              <a:gd name="adj1" fmla="val 110536"/>
              <a:gd name="adj2" fmla="val -40395"/>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 Statistics</a:t>
            </a:r>
          </a:p>
          <a:p>
            <a:pPr algn="ctr"/>
            <a:r>
              <a:rPr lang="en-US" dirty="0" smtClean="0"/>
              <a:t>approx</a:t>
            </a:r>
            <a:endParaRPr lang="en-US" dirty="0"/>
          </a:p>
        </p:txBody>
      </p:sp>
      <p:sp>
        <p:nvSpPr>
          <p:cNvPr id="9" name="Hexagon 8"/>
          <p:cNvSpPr/>
          <p:nvPr/>
        </p:nvSpPr>
        <p:spPr>
          <a:xfrm>
            <a:off x="3262361" y="2969417"/>
            <a:ext cx="1735517" cy="1527048"/>
          </a:xfrm>
          <a:prstGeom prst="hexagon">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Applied math</a:t>
            </a:r>
            <a:endParaRPr lang="en-US" dirty="0"/>
          </a:p>
        </p:txBody>
      </p:sp>
      <p:sp>
        <p:nvSpPr>
          <p:cNvPr id="12" name="Oval Callout 11"/>
          <p:cNvSpPr/>
          <p:nvPr/>
        </p:nvSpPr>
        <p:spPr>
          <a:xfrm>
            <a:off x="2623003" y="4942949"/>
            <a:ext cx="2675292" cy="1568468"/>
          </a:xfrm>
          <a:prstGeom prst="wedgeEllipseCallout">
            <a:avLst>
              <a:gd name="adj1" fmla="val 5651"/>
              <a:gd name="adj2" fmla="val -79190"/>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Physics, or </a:t>
            </a:r>
            <a:r>
              <a:rPr lang="en-US" dirty="0" err="1" smtClean="0"/>
              <a:t>biologogy</a:t>
            </a:r>
            <a:r>
              <a:rPr lang="en-US" dirty="0" smtClean="0"/>
              <a:t>, or </a:t>
            </a:r>
            <a:r>
              <a:rPr lang="en-US" dirty="0" err="1" smtClean="0"/>
              <a:t>chemisty</a:t>
            </a:r>
            <a:r>
              <a:rPr lang="en-US" dirty="0" smtClean="0"/>
              <a:t>, or ..</a:t>
            </a:r>
            <a:endParaRPr lang="en-US" dirty="0"/>
          </a:p>
        </p:txBody>
      </p:sp>
      <p:cxnSp>
        <p:nvCxnSpPr>
          <p:cNvPr id="11" name="Straight Arrow Connector 10"/>
          <p:cNvCxnSpPr/>
          <p:nvPr/>
        </p:nvCxnSpPr>
        <p:spPr>
          <a:xfrm rot="10800000">
            <a:off x="2006601" y="4942949"/>
            <a:ext cx="616403" cy="4096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6200000" flipV="1">
            <a:off x="838654" y="3168649"/>
            <a:ext cx="876301"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7" idx="6"/>
          </p:cNvCxnSpPr>
          <p:nvPr/>
        </p:nvCxnSpPr>
        <p:spPr>
          <a:xfrm flipV="1">
            <a:off x="2623003" y="2031567"/>
            <a:ext cx="767916" cy="1531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5307027" y="1954987"/>
            <a:ext cx="869683" cy="4594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5400000">
            <a:off x="6953418" y="3664114"/>
            <a:ext cx="748970"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is naming and  understanding of the world phenomena</a:t>
            </a:r>
            <a:endParaRPr lang="en-US" dirty="0"/>
          </a:p>
        </p:txBody>
      </p:sp>
      <p:sp>
        <p:nvSpPr>
          <p:cNvPr id="3" name="Content Placeholder 2"/>
          <p:cNvSpPr>
            <a:spLocks noGrp="1"/>
          </p:cNvSpPr>
          <p:nvPr>
            <p:ph idx="1"/>
          </p:nvPr>
        </p:nvSpPr>
        <p:spPr>
          <a:xfrm>
            <a:off x="457200" y="2332037"/>
            <a:ext cx="8229600" cy="4525963"/>
          </a:xfrm>
        </p:spPr>
        <p:txBody>
          <a:bodyPr/>
          <a:lstStyle/>
          <a:p>
            <a:r>
              <a:rPr lang="en-US" dirty="0" smtClean="0"/>
              <a:t>The </a:t>
            </a:r>
            <a:r>
              <a:rPr lang="en-US" dirty="0" smtClean="0"/>
              <a:t>term "fractal" was first used </a:t>
            </a:r>
            <a:r>
              <a:rPr lang="en-US" dirty="0" smtClean="0"/>
              <a:t>by Polish-</a:t>
            </a:r>
            <a:r>
              <a:rPr lang="en-US" dirty="0" smtClean="0"/>
              <a:t>F</a:t>
            </a:r>
            <a:r>
              <a:rPr lang="en-US" dirty="0" smtClean="0"/>
              <a:t>rench-</a:t>
            </a:r>
            <a:r>
              <a:rPr lang="en-US" dirty="0" smtClean="0"/>
              <a:t>A</a:t>
            </a:r>
            <a:r>
              <a:rPr lang="en-US" dirty="0" smtClean="0"/>
              <a:t>merican  </a:t>
            </a:r>
            <a:r>
              <a:rPr lang="en-US" dirty="0" smtClean="0"/>
              <a:t>mathematician </a:t>
            </a:r>
            <a:r>
              <a:rPr lang="en-US" dirty="0" smtClean="0">
                <a:hlinkClick r:id="rId2"/>
              </a:rPr>
              <a:t>Benoit Mandelbrot in 1975.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and reality</a:t>
            </a:r>
            <a:endParaRPr lang="en-US" dirty="0"/>
          </a:p>
        </p:txBody>
      </p:sp>
      <p:sp>
        <p:nvSpPr>
          <p:cNvPr id="3" name="Content Placeholder 2"/>
          <p:cNvSpPr>
            <a:spLocks noGrp="1"/>
          </p:cNvSpPr>
          <p:nvPr>
            <p:ph idx="1"/>
          </p:nvPr>
        </p:nvSpPr>
        <p:spPr/>
        <p:txBody>
          <a:bodyPr>
            <a:normAutofit fontScale="85000" lnSpcReduction="20000"/>
          </a:bodyPr>
          <a:lstStyle/>
          <a:p>
            <a:pPr lvl="2"/>
            <a:r>
              <a:rPr lang="en-US" i="1" dirty="0" smtClean="0"/>
              <a:t>Theory attracts practice as the magnet attracts iron.    </a:t>
            </a:r>
          </a:p>
          <a:p>
            <a:pPr lvl="2">
              <a:buNone/>
            </a:pPr>
            <a:r>
              <a:rPr lang="en-US" i="1" dirty="0" smtClean="0"/>
              <a:t>    Gauss</a:t>
            </a:r>
            <a:endParaRPr lang="en-US" dirty="0" smtClean="0"/>
          </a:p>
          <a:p>
            <a:r>
              <a:rPr lang="en-US" dirty="0" smtClean="0"/>
              <a:t>The applied math studies problems that are inspired by a nature phenomenon or a social need. </a:t>
            </a:r>
          </a:p>
          <a:p>
            <a:r>
              <a:rPr lang="en-US" dirty="0" smtClean="0"/>
              <a:t>We live in the world of models: </a:t>
            </a:r>
          </a:p>
          <a:p>
            <a:pPr lvl="1"/>
            <a:r>
              <a:rPr lang="en-US" dirty="0" smtClean="0"/>
              <a:t>Great models: Universe, Nuclear Physics, Evolution, Social organization – determine our life forcing our judgment, decisions, and feelings</a:t>
            </a:r>
          </a:p>
          <a:p>
            <a:pPr lvl="1"/>
            <a:r>
              <a:rPr lang="en-US" dirty="0" smtClean="0"/>
              <a:t>Paradigms arrive in the form of new models: atoms,  Neo-Darwinism, fractals, democracy.</a:t>
            </a:r>
          </a:p>
          <a:p>
            <a:r>
              <a:rPr lang="en-US" dirty="0" smtClean="0"/>
              <a:t>Models</a:t>
            </a:r>
            <a:r>
              <a:rPr lang="en-US" dirty="0" smtClean="0"/>
              <a:t> </a:t>
            </a:r>
            <a:r>
              <a:rPr lang="en-US" dirty="0" smtClean="0"/>
              <a:t>are</a:t>
            </a:r>
            <a:r>
              <a:rPr lang="en-US" dirty="0" smtClean="0"/>
              <a:t> </a:t>
            </a:r>
            <a:r>
              <a:rPr lang="en-US" dirty="0" smtClean="0"/>
              <a:t>reference points: New ideas are placed in the framework of exiting models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from Wiki</a:t>
            </a:r>
            <a:endParaRPr lang="en-US" dirty="0"/>
          </a:p>
        </p:txBody>
      </p:sp>
      <p:sp>
        <p:nvSpPr>
          <p:cNvPr id="3" name="Content Placeholder 2"/>
          <p:cNvSpPr>
            <a:spLocks noGrp="1"/>
          </p:cNvSpPr>
          <p:nvPr>
            <p:ph idx="1"/>
          </p:nvPr>
        </p:nvSpPr>
        <p:spPr>
          <a:xfrm>
            <a:off x="457200" y="1796381"/>
            <a:ext cx="8229600" cy="3125312"/>
          </a:xfrm>
        </p:spPr>
        <p:txBody>
          <a:bodyPr>
            <a:normAutofit fontScale="92500"/>
          </a:bodyPr>
          <a:lstStyle/>
          <a:p>
            <a:r>
              <a:rPr lang="en-US" sz="2400" dirty="0" smtClean="0"/>
              <a:t>A </a:t>
            </a:r>
            <a:r>
              <a:rPr lang="en-US" sz="2400" b="1" dirty="0" smtClean="0"/>
              <a:t>mathematical model</a:t>
            </a:r>
            <a:r>
              <a:rPr lang="en-US" sz="2400" dirty="0" smtClean="0"/>
              <a:t> uses </a:t>
            </a:r>
            <a:r>
              <a:rPr lang="en-US" sz="2400" dirty="0" smtClean="0">
                <a:hlinkClick r:id="rId2" tooltip="Mathematics"/>
              </a:rPr>
              <a:t>mathematical</a:t>
            </a:r>
            <a:r>
              <a:rPr lang="en-US" sz="2400" dirty="0" smtClean="0"/>
              <a:t> language to describe a </a:t>
            </a:r>
            <a:r>
              <a:rPr lang="en-US" sz="2400" dirty="0" smtClean="0">
                <a:hlinkClick r:id="rId3" tooltip="System"/>
              </a:rPr>
              <a:t>system</a:t>
            </a:r>
            <a:r>
              <a:rPr lang="en-US" sz="2400" dirty="0" smtClean="0"/>
              <a:t>. </a:t>
            </a:r>
          </a:p>
          <a:p>
            <a:r>
              <a:rPr lang="en-US" sz="2400" dirty="0" smtClean="0"/>
              <a:t>Mathematical models are used in the </a:t>
            </a:r>
            <a:r>
              <a:rPr lang="en-US" sz="2400" dirty="0" smtClean="0">
                <a:hlinkClick r:id="rId4" tooltip="Natural science"/>
              </a:rPr>
              <a:t>natural sciences</a:t>
            </a:r>
            <a:r>
              <a:rPr lang="en-US" sz="2400" dirty="0" smtClean="0"/>
              <a:t> and </a:t>
            </a:r>
            <a:r>
              <a:rPr lang="en-US" sz="2400" dirty="0" smtClean="0">
                <a:hlinkClick r:id="rId5" tooltip="Engineering"/>
              </a:rPr>
              <a:t>engineering</a:t>
            </a:r>
            <a:r>
              <a:rPr lang="en-US" sz="2400" dirty="0" smtClean="0"/>
              <a:t> disciplines (such as </a:t>
            </a:r>
            <a:r>
              <a:rPr lang="en-US" sz="2400" dirty="0" smtClean="0">
                <a:hlinkClick r:id="rId6" tooltip="Physics"/>
              </a:rPr>
              <a:t>physics</a:t>
            </a:r>
            <a:r>
              <a:rPr lang="en-US" sz="2400" dirty="0" smtClean="0"/>
              <a:t>, </a:t>
            </a:r>
            <a:r>
              <a:rPr lang="en-US" sz="2400" dirty="0" smtClean="0">
                <a:hlinkClick r:id="rId7" tooltip="Biology"/>
              </a:rPr>
              <a:t>biology</a:t>
            </a:r>
            <a:r>
              <a:rPr lang="en-US" sz="2400" dirty="0" smtClean="0"/>
              <a:t>, </a:t>
            </a:r>
            <a:r>
              <a:rPr lang="en-US" sz="2400" dirty="0" smtClean="0">
                <a:hlinkClick r:id="rId8" tooltip="Earth science"/>
              </a:rPr>
              <a:t>earth science</a:t>
            </a:r>
            <a:r>
              <a:rPr lang="en-US" sz="2400" dirty="0" smtClean="0"/>
              <a:t>, </a:t>
            </a:r>
            <a:r>
              <a:rPr lang="en-US" sz="2400" dirty="0" smtClean="0">
                <a:hlinkClick r:id="rId9" tooltip="Meteorology"/>
              </a:rPr>
              <a:t>meteorology</a:t>
            </a:r>
            <a:r>
              <a:rPr lang="en-US" sz="2400" dirty="0" smtClean="0"/>
              <a:t>, and </a:t>
            </a:r>
            <a:r>
              <a:rPr lang="en-US" sz="2400" dirty="0" smtClean="0">
                <a:hlinkClick r:id="rId5" tooltip="Engineering"/>
              </a:rPr>
              <a:t>engineering</a:t>
            </a:r>
            <a:r>
              <a:rPr lang="en-US" sz="2400" dirty="0" smtClean="0"/>
              <a:t>) and in the </a:t>
            </a:r>
            <a:r>
              <a:rPr lang="en-US" sz="2400" dirty="0" smtClean="0">
                <a:hlinkClick r:id="rId10" tooltip="Social science"/>
              </a:rPr>
              <a:t>social sciences</a:t>
            </a:r>
            <a:r>
              <a:rPr lang="en-US" sz="2400" dirty="0" smtClean="0"/>
              <a:t> (such as </a:t>
            </a:r>
            <a:r>
              <a:rPr lang="en-US" sz="2400" dirty="0" smtClean="0">
                <a:hlinkClick r:id="rId11" tooltip="Economics"/>
              </a:rPr>
              <a:t>economics</a:t>
            </a:r>
            <a:r>
              <a:rPr lang="en-US" sz="2400" dirty="0" smtClean="0"/>
              <a:t>, </a:t>
            </a:r>
            <a:r>
              <a:rPr lang="en-US" sz="2400" dirty="0" smtClean="0">
                <a:hlinkClick r:id="rId12" tooltip="Psychology"/>
              </a:rPr>
              <a:t>psychology</a:t>
            </a:r>
            <a:r>
              <a:rPr lang="en-US" sz="2400" dirty="0" smtClean="0"/>
              <a:t>, </a:t>
            </a:r>
            <a:r>
              <a:rPr lang="en-US" sz="2400" dirty="0" smtClean="0">
                <a:hlinkClick r:id="rId13" tooltip="Sociology"/>
              </a:rPr>
              <a:t>sociology</a:t>
            </a:r>
            <a:r>
              <a:rPr lang="en-US" sz="2400" dirty="0" smtClean="0"/>
              <a:t> and </a:t>
            </a:r>
            <a:r>
              <a:rPr lang="en-US" sz="2400" dirty="0" smtClean="0">
                <a:hlinkClick r:id="rId14" tooltip="Political science"/>
              </a:rPr>
              <a:t>political science</a:t>
            </a:r>
            <a:r>
              <a:rPr lang="en-US" sz="2400" dirty="0" smtClean="0"/>
              <a:t>)..</a:t>
            </a:r>
          </a:p>
          <a:p>
            <a:r>
              <a:rPr lang="en-US" sz="2400" dirty="0" smtClean="0"/>
              <a:t>The process of developing a mathematical model is termed 'mathematical modelling' (also modeling).</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689" y="1373030"/>
            <a:ext cx="7772400" cy="3777831"/>
          </a:xfrm>
        </p:spPr>
        <p:txBody>
          <a:bodyPr>
            <a:noAutofit/>
          </a:bodyPr>
          <a:lstStyle/>
          <a:p>
            <a:pPr algn="l"/>
            <a:r>
              <a:rPr lang="en-US" sz="2400" b="1" dirty="0" err="1" smtClean="0"/>
              <a:t>Galilei</a:t>
            </a:r>
            <a:r>
              <a:rPr lang="en-US" sz="2400" b="1" dirty="0" smtClean="0"/>
              <a:t>, Galileo (1564 - 1642):</a:t>
            </a:r>
            <a:br>
              <a:rPr lang="en-US" sz="2400" b="1" dirty="0" smtClean="0"/>
            </a:br>
            <a:r>
              <a:rPr lang="en-US" sz="2400" b="1" dirty="0" smtClean="0"/>
              <a:t/>
            </a:r>
            <a:br>
              <a:rPr lang="en-US" sz="2400" b="1" dirty="0" smtClean="0"/>
            </a:br>
            <a:r>
              <a:rPr lang="en-US" sz="2400" dirty="0" smtClean="0"/>
              <a:t>[The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a:t>
            </a:r>
            <a:br>
              <a:rPr lang="en-US" sz="2400" dirty="0" smtClean="0"/>
            </a:br>
            <a:r>
              <a:rPr lang="en-US" sz="2400" dirty="0" smtClean="0"/>
              <a:t/>
            </a:r>
            <a:br>
              <a:rPr lang="en-US" sz="2400" dirty="0" smtClean="0"/>
            </a:br>
            <a:r>
              <a:rPr lang="en-US" sz="2400" i="1" dirty="0" smtClean="0"/>
              <a:t>Opere Il Saggiatore</a:t>
            </a:r>
            <a:r>
              <a:rPr lang="en-US" sz="2400" dirty="0" smtClean="0"/>
              <a:t> p. 171.</a:t>
            </a:r>
            <a:br>
              <a:rPr lang="en-US" sz="2400" dirty="0" smtClean="0"/>
            </a:br>
            <a:r>
              <a:rPr lang="en-US" sz="2400" dirty="0" smtClean="0"/>
              <a:t/>
            </a:r>
            <a:br>
              <a:rPr lang="en-US" sz="2400" dirty="0" smtClean="0"/>
            </a:br>
            <a:r>
              <a:rPr lang="en-US" sz="2400" b="1" dirty="0" err="1" smtClean="0"/>
              <a:t>Thought_experiment</a:t>
            </a:r>
            <a:r>
              <a:rPr lang="en-US" sz="2400" dirty="0" smtClean="0"/>
              <a:t/>
            </a:r>
            <a:br>
              <a:rPr lang="en-US" sz="2400" dirty="0" smtClean="0"/>
            </a:br>
            <a:r>
              <a:rPr lang="en-US" sz="2400" dirty="0" smtClean="0"/>
              <a:t>http://</a:t>
            </a:r>
            <a:r>
              <a:rPr lang="en-US" sz="2400" dirty="0" err="1" smtClean="0"/>
              <a:t>en.wikipedia.org/wiki/Thought_experiment</a:t>
            </a:r>
            <a:endParaRPr lang="en-US" sz="2400" dirty="0"/>
          </a:p>
        </p:txBody>
      </p:sp>
      <p:sp>
        <p:nvSpPr>
          <p:cNvPr id="4" name="Title 1"/>
          <p:cNvSpPr txBox="1">
            <a:spLocks/>
          </p:cNvSpPr>
          <p:nvPr/>
        </p:nvSpPr>
        <p:spPr>
          <a:xfrm>
            <a:off x="685800" y="393908"/>
            <a:ext cx="7614814" cy="140918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of math models</a:t>
            </a:r>
            <a:endParaRPr lang="en-US" dirty="0"/>
          </a:p>
        </p:txBody>
      </p:sp>
      <p:sp>
        <p:nvSpPr>
          <p:cNvPr id="3" name="Content Placeholder 2"/>
          <p:cNvSpPr>
            <a:spLocks noGrp="1"/>
          </p:cNvSpPr>
          <p:nvPr>
            <p:ph idx="1"/>
          </p:nvPr>
        </p:nvSpPr>
        <p:spPr>
          <a:xfrm>
            <a:off x="457200" y="1417638"/>
            <a:ext cx="8229600" cy="5059362"/>
          </a:xfrm>
        </p:spPr>
        <p:txBody>
          <a:bodyPr>
            <a:normAutofit fontScale="70000" lnSpcReduction="20000"/>
          </a:bodyPr>
          <a:lstStyle/>
          <a:p>
            <a:pPr>
              <a:buNone/>
            </a:pPr>
            <a:r>
              <a:rPr lang="en-US" b="1" dirty="0" smtClean="0"/>
              <a:t>Goals: </a:t>
            </a:r>
            <a:r>
              <a:rPr lang="en-US" dirty="0" smtClean="0"/>
              <a:t>descriptive or design/optimization (natural or engineering model).</a:t>
            </a:r>
          </a:p>
          <a:p>
            <a:pPr>
              <a:buNone/>
            </a:pPr>
            <a:r>
              <a:rPr lang="en-US" b="1" dirty="0" smtClean="0"/>
              <a:t>Range of applicability  (</a:t>
            </a:r>
            <a:r>
              <a:rPr lang="en-US" dirty="0" smtClean="0"/>
              <a:t>Ideal gas, Black matter, optimization)</a:t>
            </a:r>
          </a:p>
          <a:p>
            <a:pPr>
              <a:buNone/>
            </a:pPr>
            <a:r>
              <a:rPr lang="en-US" b="1" dirty="0" smtClean="0"/>
              <a:t>Validation: </a:t>
            </a:r>
            <a:r>
              <a:rPr lang="en-US" dirty="0" smtClean="0"/>
              <a:t>Mental experiment vs. real experiment. Galileo.</a:t>
            </a:r>
          </a:p>
          <a:p>
            <a:pPr>
              <a:buNone/>
            </a:pPr>
            <a:r>
              <a:rPr lang="en-US" b="1" dirty="0" smtClean="0"/>
              <a:t>Results: </a:t>
            </a:r>
            <a:r>
              <a:rPr lang="en-US" dirty="0" smtClean="0"/>
              <a:t>Numerical or analytic. Simulation models.</a:t>
            </a:r>
          </a:p>
          <a:p>
            <a:pPr>
              <a:buNone/>
            </a:pPr>
            <a:r>
              <a:rPr lang="en-US" b="1" dirty="0" smtClean="0"/>
              <a:t>Predictability: </a:t>
            </a:r>
            <a:r>
              <a:rPr lang="en-US" dirty="0" smtClean="0"/>
              <a:t>Curve fitting vs. equation solving.</a:t>
            </a:r>
          </a:p>
          <a:p>
            <a:pPr>
              <a:buNone/>
            </a:pPr>
            <a:r>
              <a:rPr lang="en-US" dirty="0" smtClean="0"/>
              <a:t>   (based on a priori principles or empirical). The “good” model should to a degree predict the behavior of a system in a new environment.</a:t>
            </a:r>
          </a:p>
          <a:p>
            <a:pPr>
              <a:buNone/>
            </a:pPr>
            <a:r>
              <a:rPr lang="en-US" b="1" dirty="0" smtClean="0"/>
              <a:t>Mathematical tools</a:t>
            </a:r>
          </a:p>
          <a:p>
            <a:pPr>
              <a:buNone/>
            </a:pPr>
            <a:r>
              <a:rPr lang="en-US" dirty="0" smtClean="0"/>
              <a:t>Geometry, Equation solving, ODE, PDE, </a:t>
            </a:r>
            <a:r>
              <a:rPr lang="en-US" dirty="0" err="1" smtClean="0"/>
              <a:t>calculis</a:t>
            </a:r>
            <a:r>
              <a:rPr lang="en-US" dirty="0" smtClean="0"/>
              <a:t> of variations, numerical methods, game theory, probability, statistics, optimization and control theory, etc.</a:t>
            </a:r>
            <a:endParaRPr lang="en-US" b="1" dirty="0" smtClean="0"/>
          </a:p>
          <a:p>
            <a:pPr>
              <a:buNone/>
            </a:pPr>
            <a:r>
              <a:rPr lang="en-US" b="1" dirty="0" smtClean="0"/>
              <a:t>Creativity</a:t>
            </a:r>
          </a:p>
          <a:p>
            <a:pPr>
              <a:buNone/>
            </a:pPr>
            <a:r>
              <a:rPr lang="en-US" dirty="0" smtClean="0"/>
              <a:t>Mathematics is made of 50% formulas, 50% proofs, and 50% imagination.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Model is an intentionally distorted system description that emphasizes desirable features </a:t>
            </a:r>
            <a:endParaRPr lang="en-US" sz="3200" dirty="0"/>
          </a:p>
        </p:txBody>
      </p:sp>
      <p:sp>
        <p:nvSpPr>
          <p:cNvPr id="3" name="Content Placeholder 2"/>
          <p:cNvSpPr>
            <a:spLocks noGrp="1"/>
          </p:cNvSpPr>
          <p:nvPr>
            <p:ph idx="1"/>
          </p:nvPr>
        </p:nvSpPr>
        <p:spPr>
          <a:xfrm>
            <a:off x="1" y="1899357"/>
            <a:ext cx="4985766" cy="4393697"/>
          </a:xfrm>
        </p:spPr>
        <p:txBody>
          <a:bodyPr>
            <a:normAutofit fontScale="70000" lnSpcReduction="20000"/>
          </a:bodyPr>
          <a:lstStyle/>
          <a:p>
            <a:pPr>
              <a:buNone/>
            </a:pPr>
            <a:endParaRPr lang="en-US" dirty="0" smtClean="0"/>
          </a:p>
          <a:p>
            <a:pPr>
              <a:buFont typeface="Symbol" charset="2"/>
              <a:buChar char=""/>
            </a:pPr>
            <a:r>
              <a:rPr lang="en-US" dirty="0" smtClean="0"/>
              <a:t>Model is not unique</a:t>
            </a:r>
          </a:p>
          <a:p>
            <a:pPr>
              <a:buFont typeface="Symbol" charset="2"/>
              <a:buChar char=""/>
            </a:pPr>
            <a:endParaRPr lang="en-US" dirty="0" smtClean="0"/>
          </a:p>
          <a:p>
            <a:r>
              <a:rPr lang="en-US" dirty="0" smtClean="0"/>
              <a:t>Bridge: for traffic model – a piece of road</a:t>
            </a:r>
          </a:p>
          <a:p>
            <a:r>
              <a:rPr lang="en-US" dirty="0" smtClean="0"/>
              <a:t>For flight navigation model – an obstacle</a:t>
            </a:r>
          </a:p>
          <a:p>
            <a:r>
              <a:rPr lang="en-US" dirty="0" smtClean="0"/>
              <a:t>For vibration model – an unbreakable elastic structure</a:t>
            </a:r>
          </a:p>
          <a:p>
            <a:r>
              <a:rPr lang="en-US" dirty="0" smtClean="0"/>
              <a:t>For strength model – an elastic-plastic structure</a:t>
            </a:r>
          </a:p>
          <a:p>
            <a:r>
              <a:rPr lang="en-US" dirty="0" smtClean="0"/>
              <a:t>For bungle jumping  -- a base. </a:t>
            </a:r>
          </a:p>
          <a:p>
            <a:r>
              <a:rPr lang="en-US" dirty="0" smtClean="0"/>
              <a:t>For an artist – a shape.</a:t>
            </a:r>
          </a:p>
          <a:p>
            <a:endParaRPr lang="en-US" dirty="0"/>
          </a:p>
        </p:txBody>
      </p:sp>
      <p:pic>
        <p:nvPicPr>
          <p:cNvPr id="4" name="Picture 3" descr="MillauViaduct.jpg"/>
          <p:cNvPicPr>
            <a:picLocks noChangeAspect="1"/>
          </p:cNvPicPr>
          <p:nvPr/>
        </p:nvPicPr>
        <p:blipFill>
          <a:blip r:embed="rId2"/>
          <a:stretch>
            <a:fillRect/>
          </a:stretch>
        </p:blipFill>
        <p:spPr>
          <a:xfrm>
            <a:off x="4819649" y="1899357"/>
            <a:ext cx="4324351" cy="2827460"/>
          </a:xfrm>
          <a:prstGeom prst="rect">
            <a:avLst/>
          </a:prstGeom>
        </p:spPr>
      </p:pic>
      <p:sp>
        <p:nvSpPr>
          <p:cNvPr id="5" name="TextBox 4"/>
          <p:cNvSpPr txBox="1"/>
          <p:nvPr/>
        </p:nvSpPr>
        <p:spPr>
          <a:xfrm>
            <a:off x="6259836" y="4985498"/>
            <a:ext cx="1941557" cy="369332"/>
          </a:xfrm>
          <a:prstGeom prst="rect">
            <a:avLst/>
          </a:prstGeom>
          <a:noFill/>
        </p:spPr>
        <p:txBody>
          <a:bodyPr wrap="none" rtlCol="0">
            <a:spAutoFit/>
          </a:bodyPr>
          <a:lstStyle/>
          <a:p>
            <a:r>
              <a:rPr lang="en-US" dirty="0" smtClean="0"/>
              <a:t>The </a:t>
            </a:r>
            <a:r>
              <a:rPr lang="en-US" dirty="0" err="1" smtClean="0"/>
              <a:t>Millau</a:t>
            </a:r>
            <a:r>
              <a:rPr lang="en-US" dirty="0" smtClean="0"/>
              <a:t> Viaduct</a:t>
            </a:r>
            <a:endParaRPr lang="en-US" dirty="0"/>
          </a:p>
        </p:txBody>
      </p:sp>
      <p:sp>
        <p:nvSpPr>
          <p:cNvPr id="6" name="TextBox 5"/>
          <p:cNvSpPr txBox="1"/>
          <p:nvPr/>
        </p:nvSpPr>
        <p:spPr>
          <a:xfrm>
            <a:off x="825180" y="1530025"/>
            <a:ext cx="7376213" cy="369332"/>
          </a:xfrm>
          <a:prstGeom prst="rect">
            <a:avLst/>
          </a:prstGeom>
          <a:noFill/>
        </p:spPr>
        <p:txBody>
          <a:bodyPr wrap="none" rtlCol="0">
            <a:spAutoFit/>
          </a:bodyPr>
          <a:lstStyle/>
          <a:p>
            <a:pPr>
              <a:buNone/>
            </a:pPr>
            <a:r>
              <a:rPr lang="en-US" i="1" dirty="0" smtClean="0"/>
              <a:t>Everything should be made as simple as possible, but not simpler.</a:t>
            </a:r>
            <a:r>
              <a:rPr lang="en-US" b="1" i="1" dirty="0" smtClean="0"/>
              <a:t> A. Einstein</a:t>
            </a:r>
            <a:endParaRPr lang="en-US"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intentionally distort reality</a:t>
            </a:r>
            <a:endParaRPr lang="en-US" dirty="0"/>
          </a:p>
        </p:txBody>
      </p:sp>
      <p:pic>
        <p:nvPicPr>
          <p:cNvPr id="6" name="Picture 5" descr="Weeping Woman Pablo Picasso.jpg"/>
          <p:cNvPicPr>
            <a:picLocks noChangeAspect="1"/>
          </p:cNvPicPr>
          <p:nvPr/>
        </p:nvPicPr>
        <p:blipFill>
          <a:blip r:embed="rId2"/>
          <a:stretch>
            <a:fillRect/>
          </a:stretch>
        </p:blipFill>
        <p:spPr>
          <a:xfrm>
            <a:off x="5471153" y="2458853"/>
            <a:ext cx="3067594" cy="3067594"/>
          </a:xfrm>
          <a:prstGeom prst="rect">
            <a:avLst/>
          </a:prstGeom>
        </p:spPr>
      </p:pic>
      <p:pic>
        <p:nvPicPr>
          <p:cNvPr id="9" name="Picture 8" descr="woman_crying_1.jpg"/>
          <p:cNvPicPr>
            <a:picLocks noChangeAspect="1"/>
          </p:cNvPicPr>
          <p:nvPr/>
        </p:nvPicPr>
        <p:blipFill>
          <a:blip r:embed="rId3"/>
          <a:stretch>
            <a:fillRect/>
          </a:stretch>
        </p:blipFill>
        <p:spPr>
          <a:xfrm>
            <a:off x="617799" y="2406113"/>
            <a:ext cx="2093224" cy="3120334"/>
          </a:xfrm>
          <a:prstGeom prst="rect">
            <a:avLst/>
          </a:prstGeom>
        </p:spPr>
      </p:pic>
      <p:sp>
        <p:nvSpPr>
          <p:cNvPr id="7" name="TextBox 6"/>
          <p:cNvSpPr txBox="1"/>
          <p:nvPr/>
        </p:nvSpPr>
        <p:spPr>
          <a:xfrm>
            <a:off x="617799" y="1517134"/>
            <a:ext cx="4813149" cy="369332"/>
          </a:xfrm>
          <a:prstGeom prst="rect">
            <a:avLst/>
          </a:prstGeom>
          <a:noFill/>
        </p:spPr>
        <p:txBody>
          <a:bodyPr wrap="none" rtlCol="0">
            <a:spAutoFit/>
          </a:bodyPr>
          <a:lstStyle/>
          <a:p>
            <a:r>
              <a:rPr lang="en-US" dirty="0" smtClean="0"/>
              <a:t>No one needs a geographical map in the scale 1:1</a:t>
            </a:r>
            <a:endParaRPr lang="en-US" dirty="0"/>
          </a:p>
        </p:txBody>
      </p:sp>
      <p:pic>
        <p:nvPicPr>
          <p:cNvPr id="8" name="Picture 7" descr="crying_girl_by_kandlelover.jpg"/>
          <p:cNvPicPr>
            <a:picLocks noChangeAspect="1"/>
          </p:cNvPicPr>
          <p:nvPr/>
        </p:nvPicPr>
        <p:blipFill>
          <a:blip r:embed="rId4"/>
          <a:stretch>
            <a:fillRect/>
          </a:stretch>
        </p:blipFill>
        <p:spPr>
          <a:xfrm>
            <a:off x="2950159" y="2331014"/>
            <a:ext cx="2480789" cy="319543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105074</TotalTime>
  <Words>1306</Words>
  <Application>Microsoft Macintosh PowerPoint</Application>
  <PresentationFormat>On-screen Show (4:3)</PresentationFormat>
  <Paragraphs>112</Paragraphs>
  <Slides>16</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MATH 5740/MATH 6870 001  MATH MODELING 2013 09:40 AM-10:30 AM JWB 208 Andrej Cherkaev </vt:lpstr>
      <vt:lpstr>Components of applied math</vt:lpstr>
      <vt:lpstr>Modeling is naming and  understanding of the world phenomena</vt:lpstr>
      <vt:lpstr>Models and reality</vt:lpstr>
      <vt:lpstr>Definition from Wiki</vt:lpstr>
      <vt:lpstr>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  Thought_experiment http://en.wikipedia.org/wiki/Thought_experiment</vt:lpstr>
      <vt:lpstr>Features of math models</vt:lpstr>
      <vt:lpstr>Model is an intentionally distorted system description that emphasizes desirable features </vt:lpstr>
      <vt:lpstr>Models intentionally distort reality</vt:lpstr>
      <vt:lpstr>Syllabus (Wish list)</vt:lpstr>
      <vt:lpstr>Principles of modeling in the syllabus</vt:lpstr>
      <vt:lpstr>Organization of the class work</vt:lpstr>
      <vt:lpstr>Models of the Universe</vt:lpstr>
      <vt:lpstr>Kepler’s model, Newton’ law</vt:lpstr>
      <vt:lpstr>History of modeling of the Universe (HW 1)</vt:lpstr>
      <vt:lpstr>Slide 16</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dc:title>
  <dc:creator>xx</dc:creator>
  <cp:keywords/>
  <cp:lastModifiedBy>xx</cp:lastModifiedBy>
  <cp:revision>22</cp:revision>
  <cp:lastPrinted>2010-01-11T22:18:44Z</cp:lastPrinted>
  <dcterms:created xsi:type="dcterms:W3CDTF">2017-07-15T05:47:12Z</dcterms:created>
  <dcterms:modified xsi:type="dcterms:W3CDTF">2017-08-23T17:15:49Z</dcterms:modified>
</cp:coreProperties>
</file>