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67" r:id="rId2"/>
    <p:sldId id="258" r:id="rId3"/>
    <p:sldId id="256" r:id="rId4"/>
    <p:sldId id="265" r:id="rId5"/>
    <p:sldId id="257" r:id="rId6"/>
    <p:sldId id="264" r:id="rId7"/>
    <p:sldId id="263" r:id="rId8"/>
    <p:sldId id="261" r:id="rId9"/>
    <p:sldId id="262" r:id="rId10"/>
    <p:sldId id="259" r:id="rId11"/>
    <p:sldId id="268" r:id="rId12"/>
    <p:sldId id="266" r:id="rId13"/>
    <p:sldId id="26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81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presProps" Target="presProps.xml"/><Relationship Id="rId19"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2B382-B75B-B143-B859-1665BFB97348}" type="datetimeFigureOut">
              <a:rPr lang="en-US" smtClean="0"/>
              <a:pPr/>
              <a:t>1/11/10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AACEA-709C-9747-8086-B3AEE6F0F0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DAACEA-709C-9747-8086-B3AEE6F0F0A7}"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665BBA-35B8-1942-B72A-B7F3073D9E72}" type="datetimeFigureOut">
              <a:rPr lang="en-US" smtClean="0"/>
              <a:pPr/>
              <a:t>1/11/10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EF38C8-33A4-5F4E-B9DE-303C6849D03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65BBA-35B8-1942-B72A-B7F3073D9E72}" type="datetimeFigureOut">
              <a:rPr lang="en-US" smtClean="0"/>
              <a:pPr/>
              <a:t>1/11/10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F38C8-33A4-5F4E-B9DE-303C6849D0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4" Type="http://schemas.openxmlformats.org/officeDocument/2006/relationships/hyperlink" Target="http://en.wikipedia.org/wiki/Political_science" TargetMode="External"/><Relationship Id="rId4" Type="http://schemas.openxmlformats.org/officeDocument/2006/relationships/hyperlink" Target="http://en.wikipedia.org/wiki/Natural_science" TargetMode="External"/><Relationship Id="rId7" Type="http://schemas.openxmlformats.org/officeDocument/2006/relationships/hyperlink" Target="http://en.wikipedia.org/wiki/Biology" TargetMode="External"/><Relationship Id="rId11" Type="http://schemas.openxmlformats.org/officeDocument/2006/relationships/hyperlink" Target="http://en.wikipedia.org/wiki/Economics" TargetMode="External"/><Relationship Id="rId1" Type="http://schemas.openxmlformats.org/officeDocument/2006/relationships/slideLayout" Target="../slideLayouts/slideLayout2.xml"/><Relationship Id="rId6" Type="http://schemas.openxmlformats.org/officeDocument/2006/relationships/hyperlink" Target="http://en.wikipedia.org/wiki/Physics" TargetMode="External"/><Relationship Id="rId8" Type="http://schemas.openxmlformats.org/officeDocument/2006/relationships/hyperlink" Target="http://en.wikipedia.org/wiki/Earth_science" TargetMode="External"/><Relationship Id="rId13" Type="http://schemas.openxmlformats.org/officeDocument/2006/relationships/hyperlink" Target="http://en.wikipedia.org/wiki/Sociology" TargetMode="External"/><Relationship Id="rId10" Type="http://schemas.openxmlformats.org/officeDocument/2006/relationships/hyperlink" Target="http://en.wikipedia.org/wiki/Social_science" TargetMode="External"/><Relationship Id="rId5" Type="http://schemas.openxmlformats.org/officeDocument/2006/relationships/hyperlink" Target="http://en.wikipedia.org/wiki/Engineering" TargetMode="External"/><Relationship Id="rId12" Type="http://schemas.openxmlformats.org/officeDocument/2006/relationships/hyperlink" Target="http://en.wikipedia.org/wiki/Psychology" TargetMode="External"/><Relationship Id="rId2" Type="http://schemas.openxmlformats.org/officeDocument/2006/relationships/hyperlink" Target="http://en.wikipedia.org/wiki/Mathematics" TargetMode="External"/><Relationship Id="rId9" Type="http://schemas.openxmlformats.org/officeDocument/2006/relationships/hyperlink" Target="http://en.wikipedia.org/wiki/Meteorology" TargetMode="External"/><Relationship Id="rId3" Type="http://schemas.openxmlformats.org/officeDocument/2006/relationships/hyperlink" Target="http://en.wikipedia.org/wiki/Syste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MATH 5740/MATH 6870 001 </a:t>
            </a:r>
            <a:br>
              <a:rPr lang="en-US" b="1" dirty="0" smtClean="0"/>
            </a:br>
            <a:r>
              <a:rPr lang="en-US" b="1" dirty="0" smtClean="0"/>
              <a:t>MATH MODELING 2010</a:t>
            </a:r>
            <a:br>
              <a:rPr lang="en-US" b="1" dirty="0" smtClean="0"/>
            </a:br>
            <a:r>
              <a:rPr lang="en-US" b="1" dirty="0" smtClean="0"/>
              <a:t>09:40 AM-10:30 AM JWB 208 </a:t>
            </a:r>
            <a:endParaRPr lang="en-US" dirty="0"/>
          </a:p>
        </p:txBody>
      </p:sp>
      <p:sp>
        <p:nvSpPr>
          <p:cNvPr id="3" name="Subtitle 2"/>
          <p:cNvSpPr>
            <a:spLocks noGrp="1"/>
          </p:cNvSpPr>
          <p:nvPr>
            <p:ph type="subTitle" idx="1"/>
          </p:nvPr>
        </p:nvSpPr>
        <p:spPr>
          <a:xfrm>
            <a:off x="1371600" y="3886200"/>
            <a:ext cx="6400800" cy="1228338"/>
          </a:xfrm>
        </p:spPr>
        <p:txBody>
          <a:bodyPr/>
          <a:lstStyle/>
          <a:p>
            <a:r>
              <a:rPr lang="en-US" dirty="0" smtClean="0"/>
              <a:t>Introduction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70053"/>
            <a:ext cx="8229600" cy="4525963"/>
          </a:xfrm>
        </p:spPr>
        <p:txBody>
          <a:bodyPr>
            <a:normAutofit fontScale="85000" lnSpcReduction="20000"/>
          </a:bodyPr>
          <a:lstStyle/>
          <a:p>
            <a:pPr>
              <a:buNone/>
            </a:pPr>
            <a:r>
              <a:rPr lang="en-US" b="1" dirty="0" smtClean="0"/>
              <a:t>Ingredients: </a:t>
            </a:r>
          </a:p>
          <a:p>
            <a:pPr>
              <a:buNone/>
            </a:pPr>
            <a:r>
              <a:rPr lang="en-US" dirty="0" smtClean="0"/>
              <a:t>Modeling involves natural/social sciences (physics-biology-geology- sociology-etc), engineering, and mathematical techniques</a:t>
            </a:r>
          </a:p>
          <a:p>
            <a:pPr>
              <a:buNone/>
            </a:pPr>
            <a:endParaRPr lang="en-US" dirty="0" smtClean="0"/>
          </a:p>
          <a:p>
            <a:pPr>
              <a:buNone/>
            </a:pPr>
            <a:r>
              <a:rPr lang="en-US" b="1" dirty="0" smtClean="0"/>
              <a:t>Mathematical tools</a:t>
            </a:r>
          </a:p>
          <a:p>
            <a:pPr>
              <a:buNone/>
            </a:pPr>
            <a:r>
              <a:rPr lang="en-US" dirty="0" smtClean="0"/>
              <a:t>Geometry, Equation solving, ODE, PDE, numerics, game theory, probability, statistics, optimization and control theory, </a:t>
            </a:r>
          </a:p>
          <a:p>
            <a:pPr>
              <a:buNone/>
            </a:pPr>
            <a:endParaRPr lang="en-US" b="1" dirty="0" smtClean="0"/>
          </a:p>
          <a:p>
            <a:pPr>
              <a:buNone/>
            </a:pPr>
            <a:r>
              <a:rPr lang="en-US" b="1" dirty="0" smtClean="0"/>
              <a:t>Creativity</a:t>
            </a:r>
          </a:p>
          <a:p>
            <a:pPr>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Modeling of the Universe (Problem 1)</a:t>
            </a:r>
            <a:endParaRPr lang="en-US" dirty="0"/>
          </a:p>
        </p:txBody>
      </p:sp>
      <p:sp>
        <p:nvSpPr>
          <p:cNvPr id="3" name="Content Placeholder 2"/>
          <p:cNvSpPr>
            <a:spLocks noGrp="1"/>
          </p:cNvSpPr>
          <p:nvPr>
            <p:ph idx="1"/>
          </p:nvPr>
        </p:nvSpPr>
        <p:spPr>
          <a:xfrm>
            <a:off x="457200" y="1417638"/>
            <a:ext cx="8229600" cy="4708525"/>
          </a:xfrm>
        </p:spPr>
        <p:txBody>
          <a:bodyPr>
            <a:normAutofit fontScale="70000" lnSpcReduction="20000"/>
          </a:bodyPr>
          <a:lstStyle/>
          <a:p>
            <a:pPr>
              <a:buNone/>
            </a:pPr>
            <a:r>
              <a:rPr lang="en-US" dirty="0" smtClean="0"/>
              <a:t>Write a short essay (&lt; 2 pages) about development of the model of Universe by  </a:t>
            </a:r>
          </a:p>
          <a:p>
            <a:r>
              <a:rPr lang="en-US" dirty="0" smtClean="0"/>
              <a:t>Ptolemy (</a:t>
            </a:r>
            <a:r>
              <a:rPr lang="en-US" dirty="0" err="1" smtClean="0"/>
              <a:t>Klaúdios</a:t>
            </a:r>
            <a:r>
              <a:rPr lang="en-US" dirty="0" smtClean="0"/>
              <a:t> </a:t>
            </a:r>
            <a:r>
              <a:rPr lang="en-US" dirty="0" err="1" smtClean="0"/>
              <a:t>Ptolemaîos</a:t>
            </a:r>
            <a:r>
              <a:rPr lang="en-US" dirty="0" smtClean="0"/>
              <a:t>), </a:t>
            </a:r>
          </a:p>
          <a:p>
            <a:r>
              <a:rPr lang="en-US" dirty="0" err="1" smtClean="0"/>
              <a:t>Nicolaus</a:t>
            </a:r>
            <a:r>
              <a:rPr lang="en-US" dirty="0" smtClean="0"/>
              <a:t> </a:t>
            </a:r>
            <a:r>
              <a:rPr lang="en-US" i="1" dirty="0" smtClean="0"/>
              <a:t>Copernicus</a:t>
            </a:r>
            <a:endParaRPr lang="en-US" dirty="0" smtClean="0"/>
          </a:p>
          <a:p>
            <a:r>
              <a:rPr lang="en-US" dirty="0" err="1" smtClean="0"/>
              <a:t>Tycho</a:t>
            </a:r>
            <a:r>
              <a:rPr lang="en-US" dirty="0" smtClean="0"/>
              <a:t> Brahe, </a:t>
            </a:r>
          </a:p>
          <a:p>
            <a:r>
              <a:rPr lang="en-US" dirty="0" smtClean="0"/>
              <a:t>Johannes </a:t>
            </a:r>
            <a:r>
              <a:rPr lang="en-US" i="1" dirty="0" err="1" smtClean="0"/>
              <a:t>Kepler</a:t>
            </a:r>
            <a:r>
              <a:rPr lang="en-US" dirty="0" smtClean="0"/>
              <a:t>, </a:t>
            </a:r>
          </a:p>
          <a:p>
            <a:r>
              <a:rPr lang="en-US" dirty="0" smtClean="0"/>
              <a:t>Isaac Newton, </a:t>
            </a:r>
          </a:p>
          <a:p>
            <a:r>
              <a:rPr lang="en-US" dirty="0" smtClean="0"/>
              <a:t>Albert Einstein.</a:t>
            </a:r>
          </a:p>
          <a:p>
            <a:pPr>
              <a:buNone/>
            </a:pPr>
            <a:r>
              <a:rPr lang="en-US" dirty="0" smtClean="0"/>
              <a:t>Characterize the models as empirical, or data fitting, or equation solving, or a general-principle-based, and comment on complexity of the models and motivation for the improvement/development.</a:t>
            </a:r>
          </a:p>
          <a:p>
            <a:endParaRPr lang="en-US" dirty="0" smtClean="0"/>
          </a:p>
          <a:p>
            <a:pPr>
              <a:buNone/>
            </a:pPr>
            <a:r>
              <a:rPr lang="en-US" dirty="0" smtClean="0"/>
              <a:t>Use Internet, Wiki, or any other available sources</a:t>
            </a:r>
          </a:p>
          <a:p>
            <a:pPr>
              <a:buNone/>
            </a:pPr>
            <a:r>
              <a:rPr lang="en-US" dirty="0" smtClean="0"/>
              <a:t>http://</a:t>
            </a:r>
            <a:r>
              <a:rPr lang="en-US" dirty="0" err="1" smtClean="0"/>
              <a:t>astro.unl.edu/naap/ssm/animations/ptolemaic.swf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Outline (wish list)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Introduction. Types of Models. </a:t>
            </a:r>
          </a:p>
          <a:p>
            <a:r>
              <a:rPr lang="en-US" dirty="0" smtClean="0"/>
              <a:t>Great Models: Copernicus, Newton, Einstein. Black holes. Fractals.  </a:t>
            </a:r>
          </a:p>
          <a:p>
            <a:r>
              <a:rPr lang="en-US" dirty="0" smtClean="0"/>
              <a:t>Population dynamics. Simple models and their combinations</a:t>
            </a:r>
          </a:p>
          <a:p>
            <a:r>
              <a:rPr lang="en-US" dirty="0" smtClean="0"/>
              <a:t>Epidemics: disease spread</a:t>
            </a:r>
          </a:p>
          <a:p>
            <a:r>
              <a:rPr lang="en-US" dirty="0" smtClean="0"/>
              <a:t>Dimensionality analysis  (Parachute problem).</a:t>
            </a:r>
          </a:p>
          <a:p>
            <a:r>
              <a:rPr lang="en-US" dirty="0" smtClean="0"/>
              <a:t>Discrete and continuum waves: domino train and traffic wave</a:t>
            </a:r>
          </a:p>
          <a:p>
            <a:r>
              <a:rPr lang="en-US" dirty="0" smtClean="0"/>
              <a:t>Model of diffusion. ????</a:t>
            </a:r>
          </a:p>
          <a:p>
            <a:r>
              <a:rPr lang="en-US" dirty="0" smtClean="0"/>
              <a:t>Optimal design  -- a friction stopper</a:t>
            </a:r>
          </a:p>
          <a:p>
            <a:r>
              <a:rPr lang="en-US" dirty="0" smtClean="0"/>
              <a:t>Thresholds: model of damage propagation</a:t>
            </a:r>
          </a:p>
          <a:p>
            <a:r>
              <a:rPr lang="en-US" dirty="0" smtClean="0"/>
              <a:t>Stochastic Modeling for uncertainties</a:t>
            </a:r>
          </a:p>
          <a:p>
            <a:r>
              <a:rPr lang="en-US" dirty="0" smtClean="0"/>
              <a:t>Game theory: Modeling for the worse case scenario</a:t>
            </a:r>
          </a:p>
          <a:p>
            <a:endParaRPr lang="en-US" dirty="0" smtClean="0"/>
          </a:p>
          <a:p>
            <a:pPr>
              <a:buNone/>
            </a:pPr>
            <a:r>
              <a:rPr lang="en-US" sz="3714" b="1" dirty="0" smtClean="0"/>
              <a:t>                 Suggestions are welcome!</a:t>
            </a:r>
            <a:endParaRPr lang="en-US" sz="3714"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class work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the project work the class will be divided into groups of tree</a:t>
            </a:r>
          </a:p>
          <a:p>
            <a:r>
              <a:rPr lang="en-US" dirty="0" smtClean="0"/>
              <a:t>A presenter will orally present the group’s work, the report will be written. The group get a grade for the project. </a:t>
            </a:r>
          </a:p>
          <a:p>
            <a:r>
              <a:rPr lang="en-US" dirty="0" smtClean="0"/>
              <a:t>The groups will be formed for each project, the roles will be reassigned so that each student will be researcher and presenter. </a:t>
            </a:r>
          </a:p>
          <a:p>
            <a:endParaRPr lang="en-US" dirty="0" smtClean="0"/>
          </a:p>
          <a:p>
            <a:r>
              <a:rPr lang="en-US" b="1" dirty="0" smtClean="0"/>
              <a:t>Problem 2. (one week)</a:t>
            </a:r>
          </a:p>
          <a:p>
            <a:r>
              <a:rPr lang="en-US" dirty="0" smtClean="0"/>
              <a:t>Write an algorithm for dividing the class into groups of three for each project. Next time, bring in your ideas.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Models and reality</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Theory attracts practice as the magnet attracts iron.    Gauss</a:t>
            </a:r>
          </a:p>
          <a:p>
            <a:endParaRPr lang="en-US" i="1" dirty="0" smtClean="0"/>
          </a:p>
          <a:p>
            <a:r>
              <a:rPr lang="en-US" dirty="0" smtClean="0"/>
              <a:t>We live in the world of models: </a:t>
            </a:r>
          </a:p>
          <a:p>
            <a:r>
              <a:rPr lang="en-US" dirty="0" smtClean="0"/>
              <a:t>Great models: Universe, Evolution, Social organization – determine our life forcing our judgment, decisions, and feelings</a:t>
            </a:r>
          </a:p>
          <a:p>
            <a:r>
              <a:rPr lang="en-US" dirty="0" smtClean="0"/>
              <a:t>Paradigms arrive in the form of new models: Examples: Neo-Darwinism, fractals, democracy, </a:t>
            </a:r>
            <a:r>
              <a:rPr lang="en-US" dirty="0" err="1" smtClean="0"/>
              <a:t>solitons</a:t>
            </a:r>
            <a:r>
              <a:rPr lang="en-US" dirty="0" smtClean="0"/>
              <a:t>.</a:t>
            </a:r>
          </a:p>
          <a:p>
            <a:r>
              <a:rPr lang="en-US" dirty="0" smtClean="0"/>
              <a:t>Models as reference points</a:t>
            </a:r>
          </a:p>
          <a:p>
            <a:r>
              <a:rPr lang="en-US" b="1" i="1" dirty="0" smtClean="0"/>
              <a:t>show fractal website</a:t>
            </a:r>
            <a:endParaRPr lang="en-US"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3030"/>
            <a:ext cx="7772400" cy="3777831"/>
          </a:xfrm>
        </p:spPr>
        <p:txBody>
          <a:bodyPr>
            <a:noAutofit/>
          </a:bodyPr>
          <a:lstStyle/>
          <a:p>
            <a:r>
              <a:rPr lang="en-US" sz="2400" b="1" dirty="0" err="1" smtClean="0"/>
              <a:t>Galilei</a:t>
            </a:r>
            <a:r>
              <a:rPr lang="en-US" sz="2400" b="1" dirty="0" smtClean="0"/>
              <a:t>, Galileo (1564 - 1642):</a:t>
            </a:r>
            <a:br>
              <a:rPr lang="en-US" sz="2400" b="1" dirty="0" smtClean="0"/>
            </a:br>
            <a:r>
              <a:rPr lang="en-US" sz="2400" b="1" dirty="0" smtClean="0"/>
              <a:t/>
            </a:r>
            <a:br>
              <a:rPr lang="en-US" sz="2400" b="1" dirty="0" smtClean="0"/>
            </a:br>
            <a:r>
              <a:rPr lang="en-US" sz="2400" dirty="0" smtClean="0"/>
              <a:t>[The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a:t>
            </a:r>
            <a:br>
              <a:rPr lang="en-US" sz="2400" dirty="0" smtClean="0"/>
            </a:br>
            <a:r>
              <a:rPr lang="en-US" sz="2400" dirty="0" smtClean="0"/>
              <a:t/>
            </a:r>
            <a:br>
              <a:rPr lang="en-US" sz="2400" dirty="0" smtClean="0"/>
            </a:br>
            <a:r>
              <a:rPr lang="en-US" sz="2400" i="1" dirty="0" smtClean="0"/>
              <a:t>Opere Il Saggiatore</a:t>
            </a:r>
            <a:r>
              <a:rPr lang="en-US" sz="2400" dirty="0" smtClean="0"/>
              <a:t> p. 171.</a:t>
            </a:r>
            <a:endParaRPr lang="en-US" sz="2400" dirty="0"/>
          </a:p>
        </p:txBody>
      </p:sp>
      <p:sp>
        <p:nvSpPr>
          <p:cNvPr id="4" name="Title 1"/>
          <p:cNvSpPr txBox="1">
            <a:spLocks/>
          </p:cNvSpPr>
          <p:nvPr/>
        </p:nvSpPr>
        <p:spPr>
          <a:xfrm>
            <a:off x="685800" y="393908"/>
            <a:ext cx="7614814" cy="1409187"/>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
            </a:r>
            <a:br>
              <a:rPr kumimoji="0" lang="en-US" sz="2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from Wiki</a:t>
            </a:r>
            <a:endParaRPr lang="en-US" dirty="0"/>
          </a:p>
        </p:txBody>
      </p:sp>
      <p:sp>
        <p:nvSpPr>
          <p:cNvPr id="3" name="Content Placeholder 2"/>
          <p:cNvSpPr>
            <a:spLocks noGrp="1"/>
          </p:cNvSpPr>
          <p:nvPr>
            <p:ph idx="1"/>
          </p:nvPr>
        </p:nvSpPr>
        <p:spPr>
          <a:xfrm>
            <a:off x="457200" y="1796381"/>
            <a:ext cx="8229600" cy="3125312"/>
          </a:xfrm>
        </p:spPr>
        <p:txBody>
          <a:bodyPr>
            <a:normAutofit fontScale="92500"/>
          </a:bodyPr>
          <a:lstStyle/>
          <a:p>
            <a:r>
              <a:rPr lang="en-US" sz="2400" dirty="0" smtClean="0"/>
              <a:t>A </a:t>
            </a:r>
            <a:r>
              <a:rPr lang="en-US" sz="2400" b="1" dirty="0" smtClean="0"/>
              <a:t>mathematical model</a:t>
            </a:r>
            <a:r>
              <a:rPr lang="en-US" sz="2400" dirty="0" smtClean="0"/>
              <a:t> uses </a:t>
            </a:r>
            <a:r>
              <a:rPr lang="en-US" sz="2400" dirty="0" smtClean="0">
                <a:hlinkClick r:id="rId2" tooltip="Mathematics"/>
              </a:rPr>
              <a:t>mathematical</a:t>
            </a:r>
            <a:r>
              <a:rPr lang="en-US" sz="2400" dirty="0" smtClean="0"/>
              <a:t> language to describe a </a:t>
            </a:r>
            <a:r>
              <a:rPr lang="en-US" sz="2400" dirty="0" smtClean="0">
                <a:hlinkClick r:id="rId3" tooltip="System"/>
              </a:rPr>
              <a:t>system</a:t>
            </a:r>
            <a:r>
              <a:rPr lang="en-US" sz="2400" dirty="0" smtClean="0"/>
              <a:t>. </a:t>
            </a:r>
          </a:p>
          <a:p>
            <a:r>
              <a:rPr lang="en-US" sz="2400" dirty="0" smtClean="0"/>
              <a:t>Mathematical models are used in the </a:t>
            </a:r>
            <a:r>
              <a:rPr lang="en-US" sz="2400" dirty="0" smtClean="0">
                <a:hlinkClick r:id="rId4" tooltip="Natural science"/>
              </a:rPr>
              <a:t>natural sciences</a:t>
            </a:r>
            <a:r>
              <a:rPr lang="en-US" sz="2400" dirty="0" smtClean="0"/>
              <a:t> and </a:t>
            </a:r>
            <a:r>
              <a:rPr lang="en-US" sz="2400" dirty="0" smtClean="0">
                <a:hlinkClick r:id="rId5" tooltip="Engineering"/>
              </a:rPr>
              <a:t>engineering</a:t>
            </a:r>
            <a:r>
              <a:rPr lang="en-US" sz="2400" dirty="0" smtClean="0"/>
              <a:t> disciplines (such as </a:t>
            </a:r>
            <a:r>
              <a:rPr lang="en-US" sz="2400" dirty="0" smtClean="0">
                <a:hlinkClick r:id="rId6" tooltip="Physics"/>
              </a:rPr>
              <a:t>physics</a:t>
            </a:r>
            <a:r>
              <a:rPr lang="en-US" sz="2400" dirty="0" smtClean="0"/>
              <a:t>, </a:t>
            </a:r>
            <a:r>
              <a:rPr lang="en-US" sz="2400" dirty="0" smtClean="0">
                <a:hlinkClick r:id="rId7" tooltip="Biology"/>
              </a:rPr>
              <a:t>biology</a:t>
            </a:r>
            <a:r>
              <a:rPr lang="en-US" sz="2400" dirty="0" smtClean="0"/>
              <a:t>, </a:t>
            </a:r>
            <a:r>
              <a:rPr lang="en-US" sz="2400" dirty="0" smtClean="0">
                <a:hlinkClick r:id="rId8" tooltip="Earth science"/>
              </a:rPr>
              <a:t>earth science</a:t>
            </a:r>
            <a:r>
              <a:rPr lang="en-US" sz="2400" dirty="0" smtClean="0"/>
              <a:t>, </a:t>
            </a:r>
            <a:r>
              <a:rPr lang="en-US" sz="2400" dirty="0" smtClean="0">
                <a:hlinkClick r:id="rId9" tooltip="Meteorology"/>
              </a:rPr>
              <a:t>meteorology</a:t>
            </a:r>
            <a:r>
              <a:rPr lang="en-US" sz="2400" dirty="0" smtClean="0"/>
              <a:t>, and </a:t>
            </a:r>
            <a:r>
              <a:rPr lang="en-US" sz="2400" dirty="0" smtClean="0">
                <a:hlinkClick r:id="rId5" tooltip="Engineering"/>
              </a:rPr>
              <a:t>engineering</a:t>
            </a:r>
            <a:r>
              <a:rPr lang="en-US" sz="2400" dirty="0" smtClean="0"/>
              <a:t>) and in the </a:t>
            </a:r>
            <a:r>
              <a:rPr lang="en-US" sz="2400" dirty="0" smtClean="0">
                <a:hlinkClick r:id="rId10" tooltip="Social science"/>
              </a:rPr>
              <a:t>social sciences</a:t>
            </a:r>
            <a:r>
              <a:rPr lang="en-US" sz="2400" dirty="0" smtClean="0"/>
              <a:t> (such as </a:t>
            </a:r>
            <a:r>
              <a:rPr lang="en-US" sz="2400" dirty="0" smtClean="0">
                <a:hlinkClick r:id="rId11" tooltip="Economics"/>
              </a:rPr>
              <a:t>economics</a:t>
            </a:r>
            <a:r>
              <a:rPr lang="en-US" sz="2400" dirty="0" smtClean="0"/>
              <a:t>, </a:t>
            </a:r>
            <a:r>
              <a:rPr lang="en-US" sz="2400" dirty="0" smtClean="0">
                <a:hlinkClick r:id="rId12" tooltip="Psychology"/>
              </a:rPr>
              <a:t>psychology</a:t>
            </a:r>
            <a:r>
              <a:rPr lang="en-US" sz="2400" dirty="0" smtClean="0"/>
              <a:t>, </a:t>
            </a:r>
            <a:r>
              <a:rPr lang="en-US" sz="2400" dirty="0" smtClean="0">
                <a:hlinkClick r:id="rId13" tooltip="Sociology"/>
              </a:rPr>
              <a:t>sociology</a:t>
            </a:r>
            <a:r>
              <a:rPr lang="en-US" sz="2400" dirty="0" smtClean="0"/>
              <a:t> and </a:t>
            </a:r>
            <a:r>
              <a:rPr lang="en-US" sz="2400" dirty="0" smtClean="0">
                <a:hlinkClick r:id="rId14" tooltip="Political science"/>
              </a:rPr>
              <a:t>political science</a:t>
            </a:r>
            <a:r>
              <a:rPr lang="en-US" sz="2400" dirty="0" smtClean="0"/>
              <a:t>)..</a:t>
            </a:r>
          </a:p>
          <a:p>
            <a:r>
              <a:rPr lang="en-US" sz="2400" dirty="0" smtClean="0"/>
              <a:t>The process of developing a mathematical model is termed 'mathematical modelling' (also modeling).</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Model is an intentionally distorted system description that emphasizes desirable features </a:t>
            </a:r>
            <a:endParaRPr lang="en-US" sz="3200" dirty="0"/>
          </a:p>
        </p:txBody>
      </p:sp>
      <p:sp>
        <p:nvSpPr>
          <p:cNvPr id="3" name="Content Placeholder 2"/>
          <p:cNvSpPr>
            <a:spLocks noGrp="1"/>
          </p:cNvSpPr>
          <p:nvPr>
            <p:ph idx="1"/>
          </p:nvPr>
        </p:nvSpPr>
        <p:spPr>
          <a:xfrm>
            <a:off x="1" y="1899357"/>
            <a:ext cx="4985766" cy="4393697"/>
          </a:xfrm>
        </p:spPr>
        <p:txBody>
          <a:bodyPr>
            <a:normAutofit fontScale="70000" lnSpcReduction="20000"/>
          </a:bodyPr>
          <a:lstStyle/>
          <a:p>
            <a:pPr>
              <a:buNone/>
            </a:pPr>
            <a:endParaRPr lang="en-US" dirty="0" smtClean="0"/>
          </a:p>
          <a:p>
            <a:pPr>
              <a:buFont typeface="Symbol" charset="2"/>
              <a:buChar char=""/>
            </a:pPr>
            <a:r>
              <a:rPr lang="en-US" dirty="0" smtClean="0"/>
              <a:t>Model is not unique</a:t>
            </a:r>
          </a:p>
          <a:p>
            <a:pPr>
              <a:buFont typeface="Symbol" charset="2"/>
              <a:buChar char=""/>
            </a:pPr>
            <a:endParaRPr lang="en-US" dirty="0" smtClean="0"/>
          </a:p>
          <a:p>
            <a:r>
              <a:rPr lang="en-US" dirty="0" smtClean="0"/>
              <a:t>Bridge: for traffic model – a piece of road</a:t>
            </a:r>
          </a:p>
          <a:p>
            <a:r>
              <a:rPr lang="en-US" dirty="0" smtClean="0"/>
              <a:t>For flight navigation model – an obstacle</a:t>
            </a:r>
          </a:p>
          <a:p>
            <a:r>
              <a:rPr lang="en-US" dirty="0" smtClean="0"/>
              <a:t>For vibration model – an unbreakable elastic structure</a:t>
            </a:r>
          </a:p>
          <a:p>
            <a:r>
              <a:rPr lang="en-US" dirty="0" smtClean="0"/>
              <a:t>For strength model – an elastic-plastic structure</a:t>
            </a:r>
          </a:p>
          <a:p>
            <a:r>
              <a:rPr lang="en-US" dirty="0" smtClean="0"/>
              <a:t>For bungle jumping  -- a base. </a:t>
            </a:r>
          </a:p>
          <a:p>
            <a:r>
              <a:rPr lang="en-US" dirty="0" smtClean="0"/>
              <a:t>For an artist – a shape.</a:t>
            </a:r>
          </a:p>
          <a:p>
            <a:endParaRPr lang="en-US" dirty="0"/>
          </a:p>
        </p:txBody>
      </p:sp>
      <p:pic>
        <p:nvPicPr>
          <p:cNvPr id="4" name="Picture 3" descr="MillauViaduct.jpg"/>
          <p:cNvPicPr>
            <a:picLocks noChangeAspect="1"/>
          </p:cNvPicPr>
          <p:nvPr/>
        </p:nvPicPr>
        <p:blipFill>
          <a:blip r:embed="rId2"/>
          <a:stretch>
            <a:fillRect/>
          </a:stretch>
        </p:blipFill>
        <p:spPr>
          <a:xfrm>
            <a:off x="4819649" y="1899357"/>
            <a:ext cx="4324351" cy="2827460"/>
          </a:xfrm>
          <a:prstGeom prst="rect">
            <a:avLst/>
          </a:prstGeom>
        </p:spPr>
      </p:pic>
      <p:sp>
        <p:nvSpPr>
          <p:cNvPr id="5" name="TextBox 4"/>
          <p:cNvSpPr txBox="1"/>
          <p:nvPr/>
        </p:nvSpPr>
        <p:spPr>
          <a:xfrm>
            <a:off x="6259836" y="4985498"/>
            <a:ext cx="1941557" cy="369332"/>
          </a:xfrm>
          <a:prstGeom prst="rect">
            <a:avLst/>
          </a:prstGeom>
          <a:noFill/>
        </p:spPr>
        <p:txBody>
          <a:bodyPr wrap="none" rtlCol="0">
            <a:spAutoFit/>
          </a:bodyPr>
          <a:lstStyle/>
          <a:p>
            <a:r>
              <a:rPr lang="en-US" dirty="0" smtClean="0"/>
              <a:t>The </a:t>
            </a:r>
            <a:r>
              <a:rPr lang="en-US" dirty="0" err="1" smtClean="0"/>
              <a:t>Millau</a:t>
            </a:r>
            <a:r>
              <a:rPr lang="en-US" dirty="0" smtClean="0"/>
              <a:t> Viaduct</a:t>
            </a:r>
            <a:endParaRPr lang="en-US" dirty="0"/>
          </a:p>
        </p:txBody>
      </p:sp>
      <p:sp>
        <p:nvSpPr>
          <p:cNvPr id="6" name="TextBox 5"/>
          <p:cNvSpPr txBox="1"/>
          <p:nvPr/>
        </p:nvSpPr>
        <p:spPr>
          <a:xfrm>
            <a:off x="825180" y="1530025"/>
            <a:ext cx="7376213" cy="369332"/>
          </a:xfrm>
          <a:prstGeom prst="rect">
            <a:avLst/>
          </a:prstGeom>
          <a:noFill/>
        </p:spPr>
        <p:txBody>
          <a:bodyPr wrap="none" rtlCol="0">
            <a:spAutoFit/>
          </a:bodyPr>
          <a:lstStyle/>
          <a:p>
            <a:pPr>
              <a:buNone/>
            </a:pPr>
            <a:r>
              <a:rPr lang="en-US" i="1" dirty="0" smtClean="0"/>
              <a:t>Everything should be made as simple as possible, but not simpler.</a:t>
            </a:r>
            <a:r>
              <a:rPr lang="en-US" b="1" i="1" dirty="0" smtClean="0"/>
              <a:t> A. Einstein</a:t>
            </a:r>
            <a:endParaRPr lang="en-US"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Three visual models of the same emotion</a:t>
            </a:r>
            <a:endParaRPr lang="en-US" dirty="0"/>
          </a:p>
        </p:txBody>
      </p:sp>
      <p:pic>
        <p:nvPicPr>
          <p:cNvPr id="5" name="Picture 4" descr="11925-weeping-woman-matthias-gr-newald.jpg"/>
          <p:cNvPicPr>
            <a:picLocks noChangeAspect="1"/>
          </p:cNvPicPr>
          <p:nvPr/>
        </p:nvPicPr>
        <p:blipFill>
          <a:blip r:embed="rId2"/>
          <a:stretch>
            <a:fillRect/>
          </a:stretch>
        </p:blipFill>
        <p:spPr>
          <a:xfrm>
            <a:off x="2951279" y="2458853"/>
            <a:ext cx="2239410" cy="3067594"/>
          </a:xfrm>
          <a:prstGeom prst="rect">
            <a:avLst/>
          </a:prstGeom>
        </p:spPr>
      </p:pic>
      <p:pic>
        <p:nvPicPr>
          <p:cNvPr id="6" name="Picture 5" descr="Weeping Woman Pablo Picasso.jpg"/>
          <p:cNvPicPr>
            <a:picLocks noChangeAspect="1"/>
          </p:cNvPicPr>
          <p:nvPr/>
        </p:nvPicPr>
        <p:blipFill>
          <a:blip r:embed="rId3"/>
          <a:stretch>
            <a:fillRect/>
          </a:stretch>
        </p:blipFill>
        <p:spPr>
          <a:xfrm>
            <a:off x="5471153" y="2458853"/>
            <a:ext cx="3067594" cy="3067594"/>
          </a:xfrm>
          <a:prstGeom prst="rect">
            <a:avLst/>
          </a:prstGeom>
        </p:spPr>
      </p:pic>
      <p:pic>
        <p:nvPicPr>
          <p:cNvPr id="9" name="Picture 8" descr="woman_crying_1.jpg"/>
          <p:cNvPicPr>
            <a:picLocks noChangeAspect="1"/>
          </p:cNvPicPr>
          <p:nvPr/>
        </p:nvPicPr>
        <p:blipFill>
          <a:blip r:embed="rId4"/>
          <a:stretch>
            <a:fillRect/>
          </a:stretch>
        </p:blipFill>
        <p:spPr>
          <a:xfrm>
            <a:off x="617799" y="2406113"/>
            <a:ext cx="2093224" cy="31203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math models</a:t>
            </a:r>
            <a:endParaRPr lang="en-US" dirty="0"/>
          </a:p>
        </p:txBody>
      </p:sp>
      <p:sp>
        <p:nvSpPr>
          <p:cNvPr id="3" name="Content Placeholder 2"/>
          <p:cNvSpPr>
            <a:spLocks noGrp="1"/>
          </p:cNvSpPr>
          <p:nvPr>
            <p:ph idx="1"/>
          </p:nvPr>
        </p:nvSpPr>
        <p:spPr>
          <a:xfrm>
            <a:off x="457200" y="1600200"/>
            <a:ext cx="8229600" cy="3113869"/>
          </a:xfrm>
        </p:spPr>
        <p:txBody>
          <a:bodyPr>
            <a:normAutofit fontScale="77500" lnSpcReduction="20000"/>
          </a:bodyPr>
          <a:lstStyle/>
          <a:p>
            <a:pPr>
              <a:buNone/>
            </a:pPr>
            <a:r>
              <a:rPr lang="en-US" b="1" dirty="0" smtClean="0"/>
              <a:t>Goals: </a:t>
            </a:r>
            <a:r>
              <a:rPr lang="en-US" dirty="0" smtClean="0"/>
              <a:t>descriptive or design/optimization (natural or engineering model).</a:t>
            </a:r>
          </a:p>
          <a:p>
            <a:pPr>
              <a:buNone/>
            </a:pPr>
            <a:endParaRPr lang="en-US" dirty="0" smtClean="0"/>
          </a:p>
          <a:p>
            <a:pPr>
              <a:buNone/>
            </a:pPr>
            <a:r>
              <a:rPr lang="en-US" b="1" dirty="0" smtClean="0"/>
              <a:t>Range of applicability </a:t>
            </a:r>
            <a:r>
              <a:rPr lang="en-US" dirty="0" smtClean="0"/>
              <a:t>Ideal gas, Black matter, optimization</a:t>
            </a:r>
          </a:p>
          <a:p>
            <a:pPr>
              <a:buNone/>
            </a:pPr>
            <a:endParaRPr lang="en-US" dirty="0" smtClean="0"/>
          </a:p>
          <a:p>
            <a:pPr>
              <a:buNone/>
            </a:pPr>
            <a:r>
              <a:rPr lang="en-US" b="1" dirty="0" smtClean="0"/>
              <a:t>Validation: </a:t>
            </a:r>
            <a:r>
              <a:rPr lang="en-US" dirty="0" smtClean="0"/>
              <a:t>Mental experiment vs. real experiment. Galileo.</a:t>
            </a:r>
          </a:p>
          <a:p>
            <a:pPr>
              <a:buNone/>
            </a:pPr>
            <a:endParaRPr lang="en-US" dirty="0" smtClean="0"/>
          </a:p>
          <a:p>
            <a:pPr>
              <a:buNone/>
            </a:pPr>
            <a:r>
              <a:rPr lang="en-US" b="1" dirty="0" smtClean="0"/>
              <a:t>Results: </a:t>
            </a:r>
            <a:r>
              <a:rPr lang="en-US" dirty="0" smtClean="0"/>
              <a:t>Numerical or analytic. Simulation models.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math models, by math methods</a:t>
            </a:r>
            <a:endParaRPr lang="en-US" dirty="0"/>
          </a:p>
        </p:txBody>
      </p:sp>
      <p:sp>
        <p:nvSpPr>
          <p:cNvPr id="3" name="Content Placeholder 2"/>
          <p:cNvSpPr>
            <a:spLocks noGrp="1"/>
          </p:cNvSpPr>
          <p:nvPr>
            <p:ph idx="1"/>
          </p:nvPr>
        </p:nvSpPr>
        <p:spPr>
          <a:xfrm>
            <a:off x="457200" y="1807823"/>
            <a:ext cx="8229600" cy="2665968"/>
          </a:xfrm>
        </p:spPr>
        <p:txBody>
          <a:bodyPr>
            <a:normAutofit fontScale="85000" lnSpcReduction="20000"/>
          </a:bodyPr>
          <a:lstStyle/>
          <a:p>
            <a:r>
              <a:rPr lang="en-US" dirty="0"/>
              <a:t>C</a:t>
            </a:r>
            <a:r>
              <a:rPr lang="en-US" dirty="0" smtClean="0"/>
              <a:t>urve fitting vs. equation solving</a:t>
            </a:r>
          </a:p>
          <a:p>
            <a:pPr>
              <a:buNone/>
            </a:pPr>
            <a:r>
              <a:rPr lang="en-US" dirty="0" smtClean="0"/>
              <a:t>   (based on a priori principles or empirical)</a:t>
            </a:r>
          </a:p>
          <a:p>
            <a:r>
              <a:rPr lang="en-US" dirty="0"/>
              <a:t>S</a:t>
            </a:r>
            <a:r>
              <a:rPr lang="en-US" dirty="0" smtClean="0"/>
              <a:t>tatic vs. dynamic</a:t>
            </a:r>
          </a:p>
          <a:p>
            <a:r>
              <a:rPr lang="en-US" dirty="0" smtClean="0"/>
              <a:t>Continuum vs. discrete</a:t>
            </a:r>
          </a:p>
          <a:p>
            <a:r>
              <a:rPr lang="en-US" dirty="0" smtClean="0"/>
              <a:t>Deterministic vs. stochastic</a:t>
            </a:r>
          </a:p>
          <a:p>
            <a:r>
              <a:rPr lang="en-US" dirty="0" smtClean="0"/>
              <a:t>Game theoretical vs. probabilistic</a:t>
            </a:r>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Types of models, by the level of abstraction</a:t>
            </a:r>
            <a:br>
              <a:rPr lang="en-US" dirty="0" smtClean="0"/>
            </a:br>
            <a:endParaRPr lang="en-US" dirty="0"/>
          </a:p>
        </p:txBody>
      </p:sp>
      <p:sp>
        <p:nvSpPr>
          <p:cNvPr id="3" name="Content Placeholder 2"/>
          <p:cNvSpPr>
            <a:spLocks noGrp="1"/>
          </p:cNvSpPr>
          <p:nvPr>
            <p:ph idx="1"/>
          </p:nvPr>
        </p:nvSpPr>
        <p:spPr>
          <a:xfrm>
            <a:off x="457200" y="1600201"/>
            <a:ext cx="8229600" cy="3136754"/>
          </a:xfrm>
        </p:spPr>
        <p:txBody>
          <a:bodyPr>
            <a:normAutofit fontScale="85000" lnSpcReduction="20000"/>
          </a:bodyPr>
          <a:lstStyle/>
          <a:p>
            <a:endParaRPr lang="en-US" dirty="0" smtClean="0"/>
          </a:p>
          <a:p>
            <a:r>
              <a:rPr lang="en-US" dirty="0" smtClean="0"/>
              <a:t>geometric model – from Plato bodies to fractals</a:t>
            </a:r>
          </a:p>
          <a:p>
            <a:r>
              <a:rPr lang="en-US" dirty="0" smtClean="0"/>
              <a:t>curve fitting, statistics</a:t>
            </a:r>
          </a:p>
          <a:p>
            <a:r>
              <a:rPr lang="en-US" dirty="0" smtClean="0"/>
              <a:t>differential equations</a:t>
            </a:r>
          </a:p>
          <a:p>
            <a:r>
              <a:rPr lang="en-US" dirty="0" smtClean="0"/>
              <a:t>variational principles</a:t>
            </a:r>
          </a:p>
          <a:p>
            <a:pPr>
              <a:buNone/>
            </a:pPr>
            <a:r>
              <a:rPr lang="en-US" dirty="0" smtClean="0"/>
              <a:t>example:  </a:t>
            </a:r>
          </a:p>
          <a:p>
            <a:pPr>
              <a:buNone/>
            </a:pPr>
            <a:r>
              <a:rPr lang="en-US" dirty="0" smtClean="0"/>
              <a:t>     Copernicus, Tycho Brahe, Kepler, Newton, Lagrange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1141</TotalTime>
  <Words>821</Words>
  <Application>Microsoft Macintosh PowerPoint</Application>
  <PresentationFormat>On-screen Show (4:3)</PresentationFormat>
  <Paragraphs>94</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MATH 5740/MATH 6870 001  MATH MODELING 2010 09:40 AM-10:30 AM JWB 208 </vt:lpstr>
      <vt:lpstr>Models and reality</vt:lpstr>
      <vt:lpstr>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vt:lpstr>
      <vt:lpstr>Definition from Wiki</vt:lpstr>
      <vt:lpstr>Model is an intentionally distorted system description that emphasizes desirable features </vt:lpstr>
      <vt:lpstr>Three visual models of the same emotion</vt:lpstr>
      <vt:lpstr>The use of math models</vt:lpstr>
      <vt:lpstr>Types of math models, by math methods</vt:lpstr>
      <vt:lpstr> Types of models, by the level of abstraction </vt:lpstr>
      <vt:lpstr>Slide 10</vt:lpstr>
      <vt:lpstr>Modeling of the Universe (Problem 1)</vt:lpstr>
      <vt:lpstr>Class Outline (wish list)</vt:lpstr>
      <vt:lpstr>Organization of the class work</vt:lpstr>
    </vt:vector>
  </TitlesOfParts>
  <Company>University of Utah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Galilei, Galileo (1564 - 1642) [The universe] cannot be read until we have learnt the language and become familiar with the characters in which it is written. It is written in mathematical language, and the letters are triangles, circles and other geometrical figures, without which means it is humanly impossible to comprehend a single word.  Opere Il Saggiatore p. 171.</dc:title>
  <dc:creator>xx</dc:creator>
  <cp:keywords/>
  <cp:lastModifiedBy>xx</cp:lastModifiedBy>
  <cp:revision>13</cp:revision>
  <dcterms:created xsi:type="dcterms:W3CDTF">2010-01-11T19:18:48Z</dcterms:created>
  <dcterms:modified xsi:type="dcterms:W3CDTF">2010-01-11T19:20:27Z</dcterms:modified>
</cp:coreProperties>
</file>