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Default Extension="pict" ContentType="image/pict"/>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Default Extension="vml" ContentType="application/vnd.openxmlformats-officedocument.vmlDrawing"/>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embeddings/Microsoft_Equation1.bin" ContentType="application/vnd.openxmlformats-officedocument.oleObject"/>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14"/>
  </p:notesMasterIdLst>
  <p:sldIdLst>
    <p:sldId id="267" r:id="rId2"/>
    <p:sldId id="258" r:id="rId3"/>
    <p:sldId id="256" r:id="rId4"/>
    <p:sldId id="265" r:id="rId5"/>
    <p:sldId id="269" r:id="rId6"/>
    <p:sldId id="260" r:id="rId7"/>
    <p:sldId id="257" r:id="rId8"/>
    <p:sldId id="264" r:id="rId9"/>
    <p:sldId id="261" r:id="rId10"/>
    <p:sldId id="268" r:id="rId11"/>
    <p:sldId id="270" r:id="rId12"/>
    <p:sldId id="271"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77" d="100"/>
          <a:sy n="77" d="100"/>
        </p:scale>
        <p:origin x="-1248"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pict"/></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22B382-B75B-B143-B859-1665BFB97348}" type="datetimeFigureOut">
              <a:rPr lang="en-US" smtClean="0"/>
              <a:pPr/>
              <a:t>1/6/13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DAACEA-709C-9747-8086-B3AEE6F0F0A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7DAACEA-709C-9747-8086-B3AEE6F0F0A7}"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3665BBA-35B8-1942-B72A-B7F3073D9E72}" type="datetimeFigureOut">
              <a:rPr lang="en-US" smtClean="0"/>
              <a:pPr/>
              <a:t>1/6/13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EF38C8-33A4-5F4E-B9DE-303C6849D03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665BBA-35B8-1942-B72A-B7F3073D9E72}" type="datetimeFigureOut">
              <a:rPr lang="en-US" smtClean="0"/>
              <a:pPr/>
              <a:t>1/6/13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EF38C8-33A4-5F4E-B9DE-303C6849D03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665BBA-35B8-1942-B72A-B7F3073D9E72}" type="datetimeFigureOut">
              <a:rPr lang="en-US" smtClean="0"/>
              <a:pPr/>
              <a:t>1/6/13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EF38C8-33A4-5F4E-B9DE-303C6849D03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665BBA-35B8-1942-B72A-B7F3073D9E72}" type="datetimeFigureOut">
              <a:rPr lang="en-US" smtClean="0"/>
              <a:pPr/>
              <a:t>1/6/13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EF38C8-33A4-5F4E-B9DE-303C6849D03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665BBA-35B8-1942-B72A-B7F3073D9E72}" type="datetimeFigureOut">
              <a:rPr lang="en-US" smtClean="0"/>
              <a:pPr/>
              <a:t>1/6/13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EF38C8-33A4-5F4E-B9DE-303C6849D03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3665BBA-35B8-1942-B72A-B7F3073D9E72}" type="datetimeFigureOut">
              <a:rPr lang="en-US" smtClean="0"/>
              <a:pPr/>
              <a:t>1/6/13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0EF38C8-33A4-5F4E-B9DE-303C6849D03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3665BBA-35B8-1942-B72A-B7F3073D9E72}" type="datetimeFigureOut">
              <a:rPr lang="en-US" smtClean="0"/>
              <a:pPr/>
              <a:t>1/6/13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0EF38C8-33A4-5F4E-B9DE-303C6849D03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665BBA-35B8-1942-B72A-B7F3073D9E72}" type="datetimeFigureOut">
              <a:rPr lang="en-US" smtClean="0"/>
              <a:pPr/>
              <a:t>1/6/13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0EF38C8-33A4-5F4E-B9DE-303C6849D03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665BBA-35B8-1942-B72A-B7F3073D9E72}" type="datetimeFigureOut">
              <a:rPr lang="en-US" smtClean="0"/>
              <a:pPr/>
              <a:t>1/6/13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0EF38C8-33A4-5F4E-B9DE-303C6849D03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665BBA-35B8-1942-B72A-B7F3073D9E72}" type="datetimeFigureOut">
              <a:rPr lang="en-US" smtClean="0"/>
              <a:pPr/>
              <a:t>1/6/13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0EF38C8-33A4-5F4E-B9DE-303C6849D03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665BBA-35B8-1942-B72A-B7F3073D9E72}" type="datetimeFigureOut">
              <a:rPr lang="en-US" smtClean="0"/>
              <a:pPr/>
              <a:t>1/6/13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0EF38C8-33A4-5F4E-B9DE-303C6849D03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665BBA-35B8-1942-B72A-B7F3073D9E72}" type="datetimeFigureOut">
              <a:rPr lang="en-US" smtClean="0"/>
              <a:pPr/>
              <a:t>1/6/13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EF38C8-33A4-5F4E-B9DE-303C6849D03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hyperlink" Target="http://en.wikipedia.org/wiki/Geocentric_model" TargetMode="External"/><Relationship Id="rId5"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oleObject" Target="../embeddings/Microsoft_Equation1.bin"/><Relationship Id="rId5" Type="http://schemas.openxmlformats.org/officeDocument/2006/relationships/image" Target="../media/image10.png"/><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1" Type="http://schemas.openxmlformats.org/officeDocument/2006/relationships/hyperlink" Target="http://en.wikipedia.org/wiki/Economics" TargetMode="External"/><Relationship Id="rId12" Type="http://schemas.openxmlformats.org/officeDocument/2006/relationships/hyperlink" Target="http://en.wikipedia.org/wiki/Psychology" TargetMode="External"/><Relationship Id="rId13" Type="http://schemas.openxmlformats.org/officeDocument/2006/relationships/hyperlink" Target="http://en.wikipedia.org/wiki/Sociology" TargetMode="External"/><Relationship Id="rId14" Type="http://schemas.openxmlformats.org/officeDocument/2006/relationships/hyperlink" Target="http://en.wikipedia.org/wiki/Political_science" TargetMode="External"/><Relationship Id="rId1" Type="http://schemas.openxmlformats.org/officeDocument/2006/relationships/slideLayout" Target="../slideLayouts/slideLayout2.xml"/><Relationship Id="rId2" Type="http://schemas.openxmlformats.org/officeDocument/2006/relationships/hyperlink" Target="http://en.wikipedia.org/wiki/Mathematics" TargetMode="External"/><Relationship Id="rId3" Type="http://schemas.openxmlformats.org/officeDocument/2006/relationships/hyperlink" Target="http://en.wikipedia.org/wiki/System" TargetMode="External"/><Relationship Id="rId4" Type="http://schemas.openxmlformats.org/officeDocument/2006/relationships/hyperlink" Target="http://en.wikipedia.org/wiki/Natural_science" TargetMode="External"/><Relationship Id="rId5" Type="http://schemas.openxmlformats.org/officeDocument/2006/relationships/hyperlink" Target="http://en.wikipedia.org/wiki/Engineering" TargetMode="External"/><Relationship Id="rId6" Type="http://schemas.openxmlformats.org/officeDocument/2006/relationships/hyperlink" Target="http://en.wikipedia.org/wiki/Physics" TargetMode="External"/><Relationship Id="rId7" Type="http://schemas.openxmlformats.org/officeDocument/2006/relationships/hyperlink" Target="http://en.wikipedia.org/wiki/Biology" TargetMode="External"/><Relationship Id="rId8" Type="http://schemas.openxmlformats.org/officeDocument/2006/relationships/hyperlink" Target="http://en.wikipedia.org/wiki/Earth_science" TargetMode="External"/><Relationship Id="rId9" Type="http://schemas.openxmlformats.org/officeDocument/2006/relationships/hyperlink" Target="http://en.wikipedia.org/wiki/Meteorology" TargetMode="External"/><Relationship Id="rId10" Type="http://schemas.openxmlformats.org/officeDocument/2006/relationships/hyperlink" Target="http://en.wikipedia.org/wiki/Social_scienc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MATH 5740/MATH 6870 001 </a:t>
            </a:r>
            <a:br>
              <a:rPr lang="en-US" b="1" dirty="0" smtClean="0"/>
            </a:br>
            <a:r>
              <a:rPr lang="en-US" b="1" dirty="0" smtClean="0"/>
              <a:t>MATH MODELING </a:t>
            </a:r>
            <a:r>
              <a:rPr lang="en-US" b="1" dirty="0" smtClean="0"/>
              <a:t>2012</a:t>
            </a:r>
            <a:br>
              <a:rPr lang="en-US" b="1" dirty="0" smtClean="0"/>
            </a:br>
            <a:r>
              <a:rPr lang="en-US" b="1" dirty="0" smtClean="0"/>
              <a:t>09:40 AM-10:30 AM JWB 208 </a:t>
            </a:r>
            <a:endParaRPr lang="en-US" dirty="0"/>
          </a:p>
        </p:txBody>
      </p:sp>
      <p:sp>
        <p:nvSpPr>
          <p:cNvPr id="3" name="Subtitle 2"/>
          <p:cNvSpPr>
            <a:spLocks noGrp="1"/>
          </p:cNvSpPr>
          <p:nvPr>
            <p:ph type="subTitle" idx="1"/>
          </p:nvPr>
        </p:nvSpPr>
        <p:spPr>
          <a:xfrm>
            <a:off x="1371600" y="3886200"/>
            <a:ext cx="6400800" cy="1228338"/>
          </a:xfrm>
        </p:spPr>
        <p:txBody>
          <a:bodyPr/>
          <a:lstStyle/>
          <a:p>
            <a:r>
              <a:rPr lang="en-US" dirty="0" smtClean="0"/>
              <a:t>Introduction</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Modeling of the Universe (Problem 1)</a:t>
            </a:r>
            <a:endParaRPr lang="en-US" dirty="0"/>
          </a:p>
        </p:txBody>
      </p:sp>
      <p:sp>
        <p:nvSpPr>
          <p:cNvPr id="3" name="Content Placeholder 2"/>
          <p:cNvSpPr>
            <a:spLocks noGrp="1"/>
          </p:cNvSpPr>
          <p:nvPr>
            <p:ph idx="1"/>
          </p:nvPr>
        </p:nvSpPr>
        <p:spPr>
          <a:xfrm>
            <a:off x="457200" y="1417638"/>
            <a:ext cx="8229600" cy="4708525"/>
          </a:xfrm>
        </p:spPr>
        <p:txBody>
          <a:bodyPr>
            <a:normAutofit fontScale="70000" lnSpcReduction="20000"/>
          </a:bodyPr>
          <a:lstStyle/>
          <a:p>
            <a:pPr>
              <a:buNone/>
            </a:pPr>
            <a:r>
              <a:rPr lang="en-US" dirty="0" smtClean="0"/>
              <a:t>Write a short essay (&lt; 2 pages) about</a:t>
            </a:r>
            <a:r>
              <a:rPr lang="en-US" dirty="0" smtClean="0"/>
              <a:t> models </a:t>
            </a:r>
            <a:r>
              <a:rPr lang="en-US" dirty="0" smtClean="0"/>
              <a:t>of </a:t>
            </a:r>
            <a:r>
              <a:rPr lang="en-US" dirty="0" smtClean="0"/>
              <a:t>Universe</a:t>
            </a:r>
            <a:r>
              <a:rPr lang="en-US" dirty="0" smtClean="0"/>
              <a:t>:</a:t>
            </a:r>
            <a:endParaRPr lang="en-US" dirty="0" smtClean="0"/>
          </a:p>
          <a:p>
            <a:r>
              <a:rPr lang="en-US" i="1" dirty="0" smtClean="0"/>
              <a:t>Turtles all the way down</a:t>
            </a:r>
          </a:p>
          <a:p>
            <a:r>
              <a:rPr lang="en-US" i="1" dirty="0" smtClean="0"/>
              <a:t>Ptolemy</a:t>
            </a:r>
            <a:r>
              <a:rPr lang="en-US" dirty="0" smtClean="0"/>
              <a:t> (</a:t>
            </a:r>
            <a:r>
              <a:rPr lang="en-US" dirty="0" err="1" smtClean="0"/>
              <a:t>Klaúdios</a:t>
            </a:r>
            <a:r>
              <a:rPr lang="en-US" dirty="0" smtClean="0"/>
              <a:t> </a:t>
            </a:r>
            <a:r>
              <a:rPr lang="en-US" dirty="0" err="1" smtClean="0"/>
              <a:t>Ptolemaîos</a:t>
            </a:r>
            <a:r>
              <a:rPr lang="en-US" dirty="0" smtClean="0"/>
              <a:t>), </a:t>
            </a:r>
          </a:p>
          <a:p>
            <a:r>
              <a:rPr lang="en-US" i="1" dirty="0" err="1" smtClean="0"/>
              <a:t>Nicolaus</a:t>
            </a:r>
            <a:r>
              <a:rPr lang="en-US" i="1" dirty="0" smtClean="0"/>
              <a:t> </a:t>
            </a:r>
            <a:r>
              <a:rPr lang="en-US" i="1" dirty="0" smtClean="0"/>
              <a:t>Copernicus</a:t>
            </a:r>
          </a:p>
          <a:p>
            <a:r>
              <a:rPr lang="en-US" i="1" dirty="0" err="1" smtClean="0"/>
              <a:t>Tycho</a:t>
            </a:r>
            <a:r>
              <a:rPr lang="en-US" i="1" dirty="0" smtClean="0"/>
              <a:t> </a:t>
            </a:r>
            <a:r>
              <a:rPr lang="en-US" i="1" dirty="0" smtClean="0"/>
              <a:t>Brahe</a:t>
            </a:r>
            <a:r>
              <a:rPr lang="en-US" i="1" dirty="0" smtClean="0"/>
              <a:t> </a:t>
            </a:r>
            <a:r>
              <a:rPr lang="en-US" dirty="0" smtClean="0"/>
              <a:t>and </a:t>
            </a:r>
            <a:r>
              <a:rPr lang="en-US" i="1" dirty="0" smtClean="0"/>
              <a:t>Johannes </a:t>
            </a:r>
            <a:r>
              <a:rPr lang="en-US" i="1" dirty="0" err="1" smtClean="0"/>
              <a:t>Kepler</a:t>
            </a:r>
            <a:r>
              <a:rPr lang="en-US" i="1" dirty="0" smtClean="0"/>
              <a:t>, </a:t>
            </a:r>
          </a:p>
          <a:p>
            <a:r>
              <a:rPr lang="en-US" i="1" dirty="0" smtClean="0"/>
              <a:t>Isaac </a:t>
            </a:r>
            <a:r>
              <a:rPr lang="en-US" i="1" dirty="0" smtClean="0"/>
              <a:t>Newton</a:t>
            </a:r>
            <a:r>
              <a:rPr lang="en-US" i="1" dirty="0" smtClean="0"/>
              <a:t> </a:t>
            </a:r>
            <a:r>
              <a:rPr lang="en-US" dirty="0" smtClean="0"/>
              <a:t>(gravity law)</a:t>
            </a:r>
            <a:endParaRPr lang="en-US" i="1" dirty="0" smtClean="0"/>
          </a:p>
          <a:p>
            <a:r>
              <a:rPr lang="en-US" i="1" dirty="0" smtClean="0"/>
              <a:t>Albert </a:t>
            </a:r>
            <a:r>
              <a:rPr lang="en-US" i="1" dirty="0" err="1" smtClean="0"/>
              <a:t>Einstein</a:t>
            </a:r>
            <a:r>
              <a:rPr lang="en-US" i="1" dirty="0" err="1" smtClean="0"/>
              <a:t>.</a:t>
            </a:r>
            <a:r>
              <a:rPr lang="en-US" dirty="0" err="1" smtClean="0"/>
              <a:t>(general</a:t>
            </a:r>
            <a:r>
              <a:rPr lang="en-US" dirty="0" smtClean="0"/>
              <a:t> relativity)</a:t>
            </a:r>
            <a:endParaRPr lang="en-US" i="1" dirty="0" smtClean="0"/>
          </a:p>
          <a:p>
            <a:pPr>
              <a:buNone/>
            </a:pPr>
            <a:r>
              <a:rPr lang="en-US" dirty="0" smtClean="0"/>
              <a:t>Characterize the models as empirical, or data fitting, or equation solving, or a general-principle-based, and comment on complexity of the models and motivation for the improvement/</a:t>
            </a:r>
            <a:r>
              <a:rPr lang="en-US" dirty="0" smtClean="0"/>
              <a:t>development. thought and physical experiments. </a:t>
            </a:r>
          </a:p>
          <a:p>
            <a:endParaRPr lang="en-US" dirty="0" smtClean="0"/>
          </a:p>
          <a:p>
            <a:pPr>
              <a:buNone/>
            </a:pPr>
            <a:r>
              <a:rPr lang="en-US" dirty="0" smtClean="0"/>
              <a:t>Use Internet, Wiki, or any other available sources</a:t>
            </a:r>
          </a:p>
          <a:p>
            <a:pPr>
              <a:buNone/>
            </a:pPr>
            <a:r>
              <a:rPr lang="en-US" dirty="0" smtClean="0"/>
              <a:t>http://</a:t>
            </a:r>
            <a:r>
              <a:rPr lang="en-US" dirty="0" err="1" smtClean="0"/>
              <a:t>astro.unl.edu/naap/ssm/animations/ptolemaic.swf</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models</a:t>
            </a:r>
            <a:endParaRPr lang="en-US" dirty="0"/>
          </a:p>
        </p:txBody>
      </p:sp>
      <p:pic>
        <p:nvPicPr>
          <p:cNvPr id="4" name="Picture 3"/>
          <p:cNvPicPr>
            <a:picLocks noChangeAspect="1"/>
          </p:cNvPicPr>
          <p:nvPr/>
        </p:nvPicPr>
        <p:blipFill>
          <a:blip r:embed="rId2"/>
          <a:stretch>
            <a:fillRect/>
          </a:stretch>
        </p:blipFill>
        <p:spPr>
          <a:xfrm>
            <a:off x="457200" y="1697038"/>
            <a:ext cx="2512194" cy="1828800"/>
          </a:xfrm>
          <a:prstGeom prst="rect">
            <a:avLst/>
          </a:prstGeom>
        </p:spPr>
      </p:pic>
      <p:pic>
        <p:nvPicPr>
          <p:cNvPr id="5" name="Picture 4"/>
          <p:cNvPicPr>
            <a:picLocks noChangeAspect="1"/>
          </p:cNvPicPr>
          <p:nvPr/>
        </p:nvPicPr>
        <p:blipFill>
          <a:blip r:embed="rId3"/>
          <a:stretch>
            <a:fillRect/>
          </a:stretch>
        </p:blipFill>
        <p:spPr>
          <a:xfrm>
            <a:off x="3377989" y="1445578"/>
            <a:ext cx="2133600" cy="2133600"/>
          </a:xfrm>
          <a:prstGeom prst="rect">
            <a:avLst/>
          </a:prstGeom>
        </p:spPr>
      </p:pic>
      <p:sp>
        <p:nvSpPr>
          <p:cNvPr id="6" name="TextBox 5"/>
          <p:cNvSpPr txBox="1"/>
          <p:nvPr/>
        </p:nvSpPr>
        <p:spPr>
          <a:xfrm>
            <a:off x="857701" y="5425838"/>
            <a:ext cx="5380537" cy="923330"/>
          </a:xfrm>
          <a:prstGeom prst="rect">
            <a:avLst/>
          </a:prstGeom>
          <a:noFill/>
        </p:spPr>
        <p:txBody>
          <a:bodyPr wrap="none" rtlCol="0">
            <a:spAutoFit/>
          </a:bodyPr>
          <a:lstStyle/>
          <a:p>
            <a:r>
              <a:rPr lang="en-US" dirty="0" smtClean="0">
                <a:hlinkClick r:id="rId4"/>
              </a:rPr>
              <a:t>http://en.wikipedia.org/wiki/</a:t>
            </a:r>
            <a:r>
              <a:rPr lang="en-US" dirty="0" smtClean="0">
                <a:hlinkClick r:id="rId4"/>
              </a:rPr>
              <a:t>Geocentric_model</a:t>
            </a:r>
            <a:endParaRPr lang="en-US" dirty="0" smtClean="0"/>
          </a:p>
          <a:p>
            <a:r>
              <a:rPr lang="en-US" dirty="0" smtClean="0"/>
              <a:t>http://</a:t>
            </a:r>
            <a:r>
              <a:rPr lang="en-US" dirty="0" err="1" smtClean="0"/>
              <a:t>en.wikipedia.org/wiki/Copernican_heliocentrism</a:t>
            </a:r>
            <a:endParaRPr lang="en-US" dirty="0" smtClean="0"/>
          </a:p>
          <a:p>
            <a:endParaRPr lang="en-US" dirty="0"/>
          </a:p>
        </p:txBody>
      </p:sp>
      <p:pic>
        <p:nvPicPr>
          <p:cNvPr id="7" name="Picture 6"/>
          <p:cNvPicPr>
            <a:picLocks noChangeAspect="1"/>
          </p:cNvPicPr>
          <p:nvPr/>
        </p:nvPicPr>
        <p:blipFill>
          <a:blip r:embed="rId5"/>
          <a:stretch>
            <a:fillRect/>
          </a:stretch>
        </p:blipFill>
        <p:spPr>
          <a:xfrm>
            <a:off x="6136155" y="1697038"/>
            <a:ext cx="2054860" cy="1882140"/>
          </a:xfrm>
          <a:prstGeom prst="rect">
            <a:avLst/>
          </a:prstGeom>
        </p:spPr>
      </p:pic>
      <p:sp>
        <p:nvSpPr>
          <p:cNvPr id="8" name="TextBox 7"/>
          <p:cNvSpPr txBox="1"/>
          <p:nvPr/>
        </p:nvSpPr>
        <p:spPr>
          <a:xfrm>
            <a:off x="457200" y="3662208"/>
            <a:ext cx="7981672" cy="1200329"/>
          </a:xfrm>
          <a:prstGeom prst="rect">
            <a:avLst/>
          </a:prstGeom>
          <a:noFill/>
        </p:spPr>
        <p:txBody>
          <a:bodyPr wrap="square" rtlCol="0">
            <a:spAutoFit/>
          </a:bodyPr>
          <a:lstStyle/>
          <a:p>
            <a:r>
              <a:rPr lang="en-US" dirty="0" smtClean="0"/>
              <a:t>Ptolemy: </a:t>
            </a:r>
          </a:p>
          <a:p>
            <a:r>
              <a:rPr lang="en-US" dirty="0" smtClean="0"/>
              <a:t>Earth in the center, planets move with constant speed, circular orbits, and epicycles</a:t>
            </a:r>
          </a:p>
          <a:p>
            <a:r>
              <a:rPr lang="en-US" dirty="0" smtClean="0"/>
              <a:t>Copernicus</a:t>
            </a:r>
          </a:p>
          <a:p>
            <a:r>
              <a:rPr lang="en-US" dirty="0" smtClean="0"/>
              <a:t>Sun in </a:t>
            </a:r>
            <a:r>
              <a:rPr lang="en-US" dirty="0" smtClean="0"/>
              <a:t>the center, planets move with constant speed, circular orbits, and </a:t>
            </a:r>
            <a:r>
              <a:rPr lang="en-US" dirty="0" smtClean="0"/>
              <a:t>epicycles</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Kepler’s</a:t>
            </a:r>
            <a:r>
              <a:rPr lang="en-US" dirty="0" smtClean="0"/>
              <a:t> model, Newton’ law</a:t>
            </a:r>
            <a:endParaRPr lang="en-US" dirty="0"/>
          </a:p>
        </p:txBody>
      </p:sp>
      <p:pic>
        <p:nvPicPr>
          <p:cNvPr id="4" name="Picture 3"/>
          <p:cNvPicPr>
            <a:picLocks noChangeAspect="1"/>
          </p:cNvPicPr>
          <p:nvPr/>
        </p:nvPicPr>
        <p:blipFill>
          <a:blip r:embed="rId3"/>
          <a:stretch>
            <a:fillRect/>
          </a:stretch>
        </p:blipFill>
        <p:spPr>
          <a:xfrm>
            <a:off x="0" y="1417638"/>
            <a:ext cx="2667000" cy="2286000"/>
          </a:xfrm>
          <a:prstGeom prst="rect">
            <a:avLst/>
          </a:prstGeom>
        </p:spPr>
      </p:pic>
      <p:sp>
        <p:nvSpPr>
          <p:cNvPr id="5" name="TextBox 4"/>
          <p:cNvSpPr txBox="1"/>
          <p:nvPr/>
        </p:nvSpPr>
        <p:spPr>
          <a:xfrm>
            <a:off x="2660599" y="1417638"/>
            <a:ext cx="7263270" cy="646331"/>
          </a:xfrm>
          <a:prstGeom prst="rect">
            <a:avLst/>
          </a:prstGeom>
          <a:noFill/>
        </p:spPr>
        <p:txBody>
          <a:bodyPr wrap="square" rtlCol="0">
            <a:spAutoFit/>
          </a:bodyPr>
          <a:lstStyle/>
          <a:p>
            <a:r>
              <a:rPr lang="en-US" dirty="0" smtClean="0"/>
              <a:t>Johannes </a:t>
            </a:r>
            <a:r>
              <a:rPr lang="en-US" dirty="0" err="1" smtClean="0"/>
              <a:t>Kepler</a:t>
            </a:r>
            <a:r>
              <a:rPr lang="en-US" dirty="0" smtClean="0"/>
              <a:t> published </a:t>
            </a:r>
            <a:r>
              <a:rPr lang="en-US" dirty="0" smtClean="0"/>
              <a:t>his</a:t>
            </a:r>
          </a:p>
          <a:p>
            <a:r>
              <a:rPr lang="en-US" dirty="0" smtClean="0"/>
              <a:t> </a:t>
            </a:r>
            <a:r>
              <a:rPr lang="en-US" dirty="0" smtClean="0"/>
              <a:t>first two laws in 1609</a:t>
            </a:r>
            <a:r>
              <a:rPr lang="en-US" dirty="0" smtClean="0"/>
              <a:t>, the </a:t>
            </a:r>
            <a:r>
              <a:rPr lang="en-US" dirty="0" smtClean="0"/>
              <a:t>third –in 1619</a:t>
            </a:r>
          </a:p>
        </p:txBody>
      </p:sp>
      <p:sp>
        <p:nvSpPr>
          <p:cNvPr id="6" name="TextBox 5"/>
          <p:cNvSpPr txBox="1"/>
          <p:nvPr/>
        </p:nvSpPr>
        <p:spPr>
          <a:xfrm>
            <a:off x="2886494" y="2063969"/>
            <a:ext cx="5800306" cy="2308324"/>
          </a:xfrm>
          <a:prstGeom prst="rect">
            <a:avLst/>
          </a:prstGeom>
          <a:noFill/>
        </p:spPr>
        <p:txBody>
          <a:bodyPr wrap="square" rtlCol="0">
            <a:spAutoFit/>
          </a:bodyPr>
          <a:lstStyle/>
          <a:p>
            <a:pPr marL="342900" indent="-342900">
              <a:buAutoNum type="arabicParenBoth"/>
            </a:pPr>
            <a:r>
              <a:rPr lang="en-US" dirty="0" smtClean="0"/>
              <a:t>The </a:t>
            </a:r>
            <a:r>
              <a:rPr lang="en-US" dirty="0" smtClean="0"/>
              <a:t>orbits are ellipses, with focal points ƒ1 and ƒ2 for the first planet and ƒ1 and ƒ3 for the second planet. The Sun is placed in focal point ƒ1</a:t>
            </a:r>
            <a:r>
              <a:rPr lang="en-US" dirty="0" smtClean="0"/>
              <a:t>.</a:t>
            </a:r>
          </a:p>
          <a:p>
            <a:pPr marL="342900" indent="-342900">
              <a:buAutoNum type="arabicParenBoth"/>
            </a:pPr>
            <a:r>
              <a:rPr lang="en-US" dirty="0" smtClean="0"/>
              <a:t> </a:t>
            </a:r>
            <a:r>
              <a:rPr lang="en-US" dirty="0" smtClean="0"/>
              <a:t>(2) The two shaded sectors A1 and A2 have the same surface area and the time for planet 1 to cover segment A1 is equal to the time to cover segment A2.</a:t>
            </a:r>
            <a:r>
              <a:rPr lang="en-US" dirty="0" smtClean="0"/>
              <a:t> </a:t>
            </a:r>
          </a:p>
          <a:p>
            <a:pPr marL="342900" indent="-342900">
              <a:buAutoNum type="arabicParenBoth"/>
            </a:pPr>
            <a:r>
              <a:rPr lang="en-US" dirty="0" smtClean="0"/>
              <a:t>(</a:t>
            </a:r>
            <a:r>
              <a:rPr lang="en-US" dirty="0" smtClean="0"/>
              <a:t>3) The total orbit times for planet 1 and planet 2 have a ratio a13/2 : a23/2.</a:t>
            </a:r>
            <a:endParaRPr lang="en-US" dirty="0"/>
          </a:p>
        </p:txBody>
      </p:sp>
      <p:graphicFrame>
        <p:nvGraphicFramePr>
          <p:cNvPr id="7" name="Object 6"/>
          <p:cNvGraphicFramePr>
            <a:graphicFrameLocks noChangeAspect="1"/>
          </p:cNvGraphicFramePr>
          <p:nvPr/>
        </p:nvGraphicFramePr>
        <p:xfrm>
          <a:off x="458999" y="3952486"/>
          <a:ext cx="1890063" cy="791783"/>
        </p:xfrm>
        <a:graphic>
          <a:graphicData uri="http://schemas.openxmlformats.org/presentationml/2006/ole">
            <p:oleObj spid="_x0000_s30722" name="Equation" r:id="rId4" imgW="939800" imgH="393700" progId="Equation.3">
              <p:embed/>
            </p:oleObj>
          </a:graphicData>
        </a:graphic>
      </p:graphicFrame>
      <p:sp>
        <p:nvSpPr>
          <p:cNvPr id="8" name="TextBox 7"/>
          <p:cNvSpPr txBox="1"/>
          <p:nvPr/>
        </p:nvSpPr>
        <p:spPr>
          <a:xfrm>
            <a:off x="2886494" y="4563070"/>
            <a:ext cx="4895766" cy="369332"/>
          </a:xfrm>
          <a:prstGeom prst="rect">
            <a:avLst/>
          </a:prstGeom>
          <a:noFill/>
        </p:spPr>
        <p:txBody>
          <a:bodyPr wrap="square" rtlCol="0">
            <a:spAutoFit/>
          </a:bodyPr>
          <a:lstStyle/>
          <a:p>
            <a:r>
              <a:rPr lang="en-US" dirty="0" smtClean="0"/>
              <a:t>Newton gravity law explains all three </a:t>
            </a:r>
            <a:r>
              <a:rPr lang="en-US" dirty="0" err="1" smtClean="0"/>
              <a:t>Kepler’s</a:t>
            </a:r>
            <a:r>
              <a:rPr lang="en-US" dirty="0" smtClean="0"/>
              <a:t> laws</a:t>
            </a:r>
          </a:p>
        </p:txBody>
      </p:sp>
      <p:pic>
        <p:nvPicPr>
          <p:cNvPr id="10" name="Picture 9"/>
          <p:cNvPicPr>
            <a:picLocks noChangeAspect="1"/>
          </p:cNvPicPr>
          <p:nvPr/>
        </p:nvPicPr>
        <p:blipFill>
          <a:blip r:embed="rId5"/>
          <a:stretch>
            <a:fillRect/>
          </a:stretch>
        </p:blipFill>
        <p:spPr>
          <a:xfrm>
            <a:off x="457200" y="4952604"/>
            <a:ext cx="1891862" cy="1371600"/>
          </a:xfrm>
          <a:prstGeom prst="rect">
            <a:avLst/>
          </a:prstGeom>
        </p:spPr>
      </p:pic>
      <p:sp>
        <p:nvSpPr>
          <p:cNvPr id="11" name="TextBox 10"/>
          <p:cNvSpPr txBox="1"/>
          <p:nvPr/>
        </p:nvSpPr>
        <p:spPr>
          <a:xfrm>
            <a:off x="2731818" y="5770206"/>
            <a:ext cx="6412182" cy="369332"/>
          </a:xfrm>
          <a:prstGeom prst="rect">
            <a:avLst/>
          </a:prstGeom>
          <a:noFill/>
        </p:spPr>
        <p:txBody>
          <a:bodyPr wrap="none" rtlCol="0">
            <a:spAutoFit/>
          </a:bodyPr>
          <a:lstStyle/>
          <a:p>
            <a:r>
              <a:rPr lang="en-US" dirty="0" smtClean="0"/>
              <a:t>Einstein’s general relativity </a:t>
            </a:r>
            <a:r>
              <a:rPr lang="en-US" dirty="0" err="1" smtClean="0"/>
              <a:t>expains</a:t>
            </a:r>
            <a:r>
              <a:rPr lang="en-US" dirty="0" smtClean="0"/>
              <a:t> the nature of the gravity force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Models and reality</a:t>
            </a:r>
            <a:endParaRPr lang="en-US" dirty="0"/>
          </a:p>
        </p:txBody>
      </p:sp>
      <p:sp>
        <p:nvSpPr>
          <p:cNvPr id="3" name="Content Placeholder 2"/>
          <p:cNvSpPr>
            <a:spLocks noGrp="1"/>
          </p:cNvSpPr>
          <p:nvPr>
            <p:ph idx="1"/>
          </p:nvPr>
        </p:nvSpPr>
        <p:spPr/>
        <p:txBody>
          <a:bodyPr>
            <a:normAutofit fontScale="92500" lnSpcReduction="20000"/>
          </a:bodyPr>
          <a:lstStyle/>
          <a:p>
            <a:r>
              <a:rPr lang="en-US" i="1" dirty="0" smtClean="0"/>
              <a:t>Theory attracts practice as the magnet attracts iron.    Gauss</a:t>
            </a:r>
          </a:p>
          <a:p>
            <a:pPr>
              <a:buNone/>
            </a:pPr>
            <a:endParaRPr lang="en-US" i="1" dirty="0" smtClean="0"/>
          </a:p>
          <a:p>
            <a:r>
              <a:rPr lang="en-US" dirty="0" smtClean="0"/>
              <a:t>We live in the world of models: </a:t>
            </a:r>
          </a:p>
          <a:p>
            <a:r>
              <a:rPr lang="en-US" dirty="0" smtClean="0"/>
              <a:t>Great models: Universe,</a:t>
            </a:r>
            <a:r>
              <a:rPr lang="en-US" dirty="0" smtClean="0"/>
              <a:t> Physics, Evolution</a:t>
            </a:r>
            <a:r>
              <a:rPr lang="en-US" dirty="0" smtClean="0"/>
              <a:t>, Social organization – determine our life forcing our judgment, decisions, and feelings</a:t>
            </a:r>
          </a:p>
          <a:p>
            <a:r>
              <a:rPr lang="en-US" dirty="0" smtClean="0"/>
              <a:t>Paradigms arrive in the form of new models:</a:t>
            </a:r>
            <a:r>
              <a:rPr lang="en-US" dirty="0" smtClean="0"/>
              <a:t> atoms,  </a:t>
            </a:r>
            <a:r>
              <a:rPr lang="en-US" dirty="0" smtClean="0"/>
              <a:t>Neo-Darwinism, fractals, </a:t>
            </a:r>
            <a:r>
              <a:rPr lang="en-US" dirty="0" smtClean="0"/>
              <a:t>democracy.</a:t>
            </a:r>
            <a:endParaRPr lang="en-US" dirty="0" smtClean="0"/>
          </a:p>
          <a:p>
            <a:r>
              <a:rPr lang="en-US" dirty="0" smtClean="0"/>
              <a:t>Models as reference </a:t>
            </a:r>
            <a:r>
              <a:rPr lang="en-US" dirty="0" smtClean="0"/>
              <a:t>points</a:t>
            </a: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373030"/>
            <a:ext cx="7772400" cy="3777831"/>
          </a:xfrm>
        </p:spPr>
        <p:txBody>
          <a:bodyPr>
            <a:noAutofit/>
          </a:bodyPr>
          <a:lstStyle/>
          <a:p>
            <a:pPr algn="l"/>
            <a:r>
              <a:rPr lang="en-US" sz="2400" b="1" dirty="0" err="1" smtClean="0"/>
              <a:t>Galilei</a:t>
            </a:r>
            <a:r>
              <a:rPr lang="en-US" sz="2400" b="1" dirty="0" smtClean="0"/>
              <a:t>, Galileo (1564 - 1642):</a:t>
            </a:r>
            <a:br>
              <a:rPr lang="en-US" sz="2400" b="1" dirty="0" smtClean="0"/>
            </a:br>
            <a:r>
              <a:rPr lang="en-US" sz="2400" b="1" dirty="0" smtClean="0"/>
              <a:t/>
            </a:r>
            <a:br>
              <a:rPr lang="en-US" sz="2400" b="1" dirty="0" smtClean="0"/>
            </a:br>
            <a:r>
              <a:rPr lang="en-US" sz="2400" dirty="0" smtClean="0"/>
              <a:t>[The universe] cannot be read until we have learnt the language and become familiar with the characters in which it is written. It is written in mathematical language, and the letters are triangles, circles and other geometrical figures, without which means it is humanly impossible to comprehend a single word.</a:t>
            </a:r>
            <a:br>
              <a:rPr lang="en-US" sz="2400" dirty="0" smtClean="0"/>
            </a:br>
            <a:r>
              <a:rPr lang="en-US" sz="2400" dirty="0" smtClean="0"/>
              <a:t/>
            </a:r>
            <a:br>
              <a:rPr lang="en-US" sz="2400" dirty="0" smtClean="0"/>
            </a:br>
            <a:r>
              <a:rPr lang="en-US" sz="2400" i="1" dirty="0" smtClean="0"/>
              <a:t>Opere Il Saggiatore</a:t>
            </a:r>
            <a:r>
              <a:rPr lang="en-US" sz="2400" dirty="0" smtClean="0"/>
              <a:t> p. 171</a:t>
            </a:r>
            <a:r>
              <a:rPr lang="en-US" sz="2400" dirty="0" smtClean="0"/>
              <a:t>.</a:t>
            </a:r>
            <a:br>
              <a:rPr lang="en-US" sz="2400" dirty="0" smtClean="0"/>
            </a:br>
            <a:r>
              <a:rPr lang="en-US" sz="2400" dirty="0" smtClean="0"/>
              <a:t/>
            </a:r>
            <a:br>
              <a:rPr lang="en-US" sz="2400" dirty="0" smtClean="0"/>
            </a:br>
            <a:r>
              <a:rPr lang="en-US" sz="2400" b="1" dirty="0" err="1" smtClean="0"/>
              <a:t>Thought_experiment</a:t>
            </a:r>
            <a:r>
              <a:rPr lang="en-US" sz="2400" dirty="0" smtClean="0"/>
              <a:t/>
            </a:r>
            <a:br>
              <a:rPr lang="en-US" sz="2400" dirty="0" smtClean="0"/>
            </a:br>
            <a:r>
              <a:rPr lang="en-US" sz="2400" dirty="0" smtClean="0"/>
              <a:t>http://</a:t>
            </a:r>
            <a:r>
              <a:rPr lang="en-US" sz="2400" dirty="0" err="1" smtClean="0"/>
              <a:t>en.wikipedia.org/wiki/Thought_experiment</a:t>
            </a:r>
            <a:endParaRPr lang="en-US" sz="2400" dirty="0"/>
          </a:p>
        </p:txBody>
      </p:sp>
      <p:sp>
        <p:nvSpPr>
          <p:cNvPr id="4" name="Title 1"/>
          <p:cNvSpPr txBox="1">
            <a:spLocks/>
          </p:cNvSpPr>
          <p:nvPr/>
        </p:nvSpPr>
        <p:spPr>
          <a:xfrm>
            <a:off x="685800" y="393908"/>
            <a:ext cx="7614814" cy="1409187"/>
          </a:xfrm>
          <a:prstGeom prst="rect">
            <a:avLst/>
          </a:prstGeom>
        </p:spPr>
        <p:txBody>
          <a:bodyPr vert="horz" lIns="91440" tIns="45720" rIns="91440" bIns="45720" rtlCol="0" anchor="ctr">
            <a:no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mj-lt"/>
                <a:ea typeface="+mj-ea"/>
                <a:cs typeface="+mj-cs"/>
              </a:rPr>
              <a:t/>
            </a:r>
            <a:br>
              <a:rPr kumimoji="0" lang="en-US" sz="2400" b="0" i="0" u="none" strike="noStrike" kern="1200" cap="none" spc="0" normalizeH="0" baseline="0" noProof="0" dirty="0" smtClean="0">
                <a:ln>
                  <a:noFill/>
                </a:ln>
                <a:solidFill>
                  <a:schemeClr val="tx1"/>
                </a:solidFill>
                <a:effectLst/>
                <a:uLnTx/>
                <a:uFillTx/>
                <a:latin typeface="+mj-lt"/>
                <a:ea typeface="+mj-ea"/>
                <a:cs typeface="+mj-cs"/>
              </a:rPr>
            </a:br>
            <a:endParaRPr kumimoji="0" lang="en-US" sz="24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from Wiki</a:t>
            </a:r>
            <a:endParaRPr lang="en-US" dirty="0"/>
          </a:p>
        </p:txBody>
      </p:sp>
      <p:sp>
        <p:nvSpPr>
          <p:cNvPr id="3" name="Content Placeholder 2"/>
          <p:cNvSpPr>
            <a:spLocks noGrp="1"/>
          </p:cNvSpPr>
          <p:nvPr>
            <p:ph idx="1"/>
          </p:nvPr>
        </p:nvSpPr>
        <p:spPr>
          <a:xfrm>
            <a:off x="457200" y="1796381"/>
            <a:ext cx="8229600" cy="3125312"/>
          </a:xfrm>
        </p:spPr>
        <p:txBody>
          <a:bodyPr>
            <a:normAutofit fontScale="92500"/>
          </a:bodyPr>
          <a:lstStyle/>
          <a:p>
            <a:r>
              <a:rPr lang="en-US" sz="2400" dirty="0" smtClean="0"/>
              <a:t>A </a:t>
            </a:r>
            <a:r>
              <a:rPr lang="en-US" sz="2400" b="1" dirty="0" smtClean="0"/>
              <a:t>mathematical model</a:t>
            </a:r>
            <a:r>
              <a:rPr lang="en-US" sz="2400" dirty="0" smtClean="0"/>
              <a:t> uses </a:t>
            </a:r>
            <a:r>
              <a:rPr lang="en-US" sz="2400" dirty="0" smtClean="0">
                <a:hlinkClick r:id="rId2" tooltip="Mathematics"/>
              </a:rPr>
              <a:t>mathematical</a:t>
            </a:r>
            <a:r>
              <a:rPr lang="en-US" sz="2400" dirty="0" smtClean="0"/>
              <a:t> language to describe a </a:t>
            </a:r>
            <a:r>
              <a:rPr lang="en-US" sz="2400" dirty="0" smtClean="0">
                <a:hlinkClick r:id="rId3" tooltip="System"/>
              </a:rPr>
              <a:t>system</a:t>
            </a:r>
            <a:r>
              <a:rPr lang="en-US" sz="2400" dirty="0" smtClean="0"/>
              <a:t>. </a:t>
            </a:r>
          </a:p>
          <a:p>
            <a:r>
              <a:rPr lang="en-US" sz="2400" dirty="0" smtClean="0"/>
              <a:t>Mathematical models are used in the </a:t>
            </a:r>
            <a:r>
              <a:rPr lang="en-US" sz="2400" dirty="0" smtClean="0">
                <a:hlinkClick r:id="rId4" tooltip="Natural science"/>
              </a:rPr>
              <a:t>natural sciences</a:t>
            </a:r>
            <a:r>
              <a:rPr lang="en-US" sz="2400" dirty="0" smtClean="0"/>
              <a:t> and </a:t>
            </a:r>
            <a:r>
              <a:rPr lang="en-US" sz="2400" dirty="0" smtClean="0">
                <a:hlinkClick r:id="rId5" tooltip="Engineering"/>
              </a:rPr>
              <a:t>engineering</a:t>
            </a:r>
            <a:r>
              <a:rPr lang="en-US" sz="2400" dirty="0" smtClean="0"/>
              <a:t> disciplines (such as </a:t>
            </a:r>
            <a:r>
              <a:rPr lang="en-US" sz="2400" dirty="0" smtClean="0">
                <a:hlinkClick r:id="rId6" tooltip="Physics"/>
              </a:rPr>
              <a:t>physics</a:t>
            </a:r>
            <a:r>
              <a:rPr lang="en-US" sz="2400" dirty="0" smtClean="0"/>
              <a:t>, </a:t>
            </a:r>
            <a:r>
              <a:rPr lang="en-US" sz="2400" dirty="0" smtClean="0">
                <a:hlinkClick r:id="rId7" tooltip="Biology"/>
              </a:rPr>
              <a:t>biology</a:t>
            </a:r>
            <a:r>
              <a:rPr lang="en-US" sz="2400" dirty="0" smtClean="0"/>
              <a:t>, </a:t>
            </a:r>
            <a:r>
              <a:rPr lang="en-US" sz="2400" dirty="0" smtClean="0">
                <a:hlinkClick r:id="rId8" tooltip="Earth science"/>
              </a:rPr>
              <a:t>earth science</a:t>
            </a:r>
            <a:r>
              <a:rPr lang="en-US" sz="2400" dirty="0" smtClean="0"/>
              <a:t>, </a:t>
            </a:r>
            <a:r>
              <a:rPr lang="en-US" sz="2400" dirty="0" smtClean="0">
                <a:hlinkClick r:id="rId9" tooltip="Meteorology"/>
              </a:rPr>
              <a:t>meteorology</a:t>
            </a:r>
            <a:r>
              <a:rPr lang="en-US" sz="2400" dirty="0" smtClean="0"/>
              <a:t>, and </a:t>
            </a:r>
            <a:r>
              <a:rPr lang="en-US" sz="2400" dirty="0" smtClean="0">
                <a:hlinkClick r:id="rId5" tooltip="Engineering"/>
              </a:rPr>
              <a:t>engineering</a:t>
            </a:r>
            <a:r>
              <a:rPr lang="en-US" sz="2400" dirty="0" smtClean="0"/>
              <a:t>) and in the </a:t>
            </a:r>
            <a:r>
              <a:rPr lang="en-US" sz="2400" dirty="0" smtClean="0">
                <a:hlinkClick r:id="rId10" tooltip="Social science"/>
              </a:rPr>
              <a:t>social sciences</a:t>
            </a:r>
            <a:r>
              <a:rPr lang="en-US" sz="2400" dirty="0" smtClean="0"/>
              <a:t> (such as </a:t>
            </a:r>
            <a:r>
              <a:rPr lang="en-US" sz="2400" dirty="0" smtClean="0">
                <a:hlinkClick r:id="rId11" tooltip="Economics"/>
              </a:rPr>
              <a:t>economics</a:t>
            </a:r>
            <a:r>
              <a:rPr lang="en-US" sz="2400" dirty="0" smtClean="0"/>
              <a:t>, </a:t>
            </a:r>
            <a:r>
              <a:rPr lang="en-US" sz="2400" dirty="0" smtClean="0">
                <a:hlinkClick r:id="rId12" tooltip="Psychology"/>
              </a:rPr>
              <a:t>psychology</a:t>
            </a:r>
            <a:r>
              <a:rPr lang="en-US" sz="2400" dirty="0" smtClean="0"/>
              <a:t>, </a:t>
            </a:r>
            <a:r>
              <a:rPr lang="en-US" sz="2400" dirty="0" smtClean="0">
                <a:hlinkClick r:id="rId13" tooltip="Sociology"/>
              </a:rPr>
              <a:t>sociology</a:t>
            </a:r>
            <a:r>
              <a:rPr lang="en-US" sz="2400" dirty="0" smtClean="0"/>
              <a:t> and </a:t>
            </a:r>
            <a:r>
              <a:rPr lang="en-US" sz="2400" dirty="0" smtClean="0">
                <a:hlinkClick r:id="rId14" tooltip="Political science"/>
              </a:rPr>
              <a:t>political science</a:t>
            </a:r>
            <a:r>
              <a:rPr lang="en-US" sz="2400" dirty="0" smtClean="0"/>
              <a:t>)..</a:t>
            </a:r>
          </a:p>
          <a:p>
            <a:r>
              <a:rPr lang="en-US" sz="2400" dirty="0" smtClean="0"/>
              <a:t>The process of developing a mathematical model is termed 'mathematical modelling' (also modeling).</a:t>
            </a:r>
            <a:endParaRPr 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Syllabus (Wish list)</a:t>
            </a:r>
            <a:endParaRPr lang="en-US" dirty="0"/>
          </a:p>
        </p:txBody>
      </p:sp>
      <p:sp>
        <p:nvSpPr>
          <p:cNvPr id="3" name="Content Placeholder 2"/>
          <p:cNvSpPr>
            <a:spLocks noGrp="1"/>
          </p:cNvSpPr>
          <p:nvPr>
            <p:ph idx="1"/>
          </p:nvPr>
        </p:nvSpPr>
        <p:spPr>
          <a:xfrm>
            <a:off x="457200" y="1143000"/>
            <a:ext cx="8229600" cy="4525963"/>
          </a:xfrm>
        </p:spPr>
        <p:txBody>
          <a:bodyPr>
            <a:noAutofit/>
          </a:bodyPr>
          <a:lstStyle/>
          <a:p>
            <a:pPr>
              <a:buNone/>
            </a:pPr>
            <a:r>
              <a:rPr lang="en-US" sz="1800" dirty="0" smtClean="0"/>
              <a:t> </a:t>
            </a:r>
            <a:r>
              <a:rPr lang="en-US" sz="1800" dirty="0" smtClean="0"/>
              <a:t>Introduction. Principles of modeling.  Great Model of the Universe.</a:t>
            </a:r>
            <a:r>
              <a:rPr lang="en-US" sz="1800" dirty="0" smtClean="0"/>
              <a:t> {</a:t>
            </a:r>
            <a:r>
              <a:rPr lang="en-US" sz="1800" dirty="0" smtClean="0"/>
              <a:t>\bf Paper}. From observations and assumptions to equations</a:t>
            </a:r>
            <a:r>
              <a:rPr lang="en-US" sz="1800" dirty="0" smtClean="0"/>
              <a:t>.</a:t>
            </a:r>
            <a:r>
              <a:rPr lang="en-US" sz="1800" dirty="0" smtClean="0"/>
              <a:t> </a:t>
            </a:r>
            <a:r>
              <a:rPr lang="en-US" sz="1800" dirty="0" smtClean="0"/>
              <a:t>{</a:t>
            </a:r>
            <a:r>
              <a:rPr lang="en-US" sz="1800" dirty="0" smtClean="0"/>
              <a:t>\bf Project }. How to split the class in several working </a:t>
            </a:r>
            <a:r>
              <a:rPr lang="en-US" sz="1800" dirty="0" smtClean="0"/>
              <a:t>groups</a:t>
            </a:r>
          </a:p>
          <a:p>
            <a:pPr>
              <a:buNone/>
            </a:pPr>
            <a:r>
              <a:rPr lang="en-US" sz="1800" dirty="0" smtClean="0"/>
              <a:t> </a:t>
            </a:r>
            <a:r>
              <a:rPr lang="en-US" sz="1800" dirty="0" smtClean="0"/>
              <a:t>Growth and interaction of species. Population dynamics. Epidemic spread.</a:t>
            </a:r>
            <a:r>
              <a:rPr lang="en-US" sz="1800" dirty="0" smtClean="0"/>
              <a:t> </a:t>
            </a:r>
            <a:r>
              <a:rPr lang="en-US" sz="1800" dirty="0" smtClean="0"/>
              <a:t> </a:t>
            </a:r>
            <a:r>
              <a:rPr lang="en-US" sz="1800" dirty="0" smtClean="0"/>
              <a:t>{</a:t>
            </a:r>
            <a:r>
              <a:rPr lang="en-US" sz="1800" dirty="0" smtClean="0"/>
              <a:t>\bf Project a}. Model of population dynamics after </a:t>
            </a:r>
            <a:r>
              <a:rPr lang="en-US" sz="1800" dirty="0" err="1" smtClean="0"/>
              <a:t>Marsian</a:t>
            </a:r>
            <a:r>
              <a:rPr lang="en-US" sz="1800" dirty="0" smtClean="0"/>
              <a:t> invasion.</a:t>
            </a:r>
            <a:r>
              <a:rPr lang="en-US" sz="1800" dirty="0" smtClean="0"/>
              <a:t> {</a:t>
            </a:r>
            <a:r>
              <a:rPr lang="en-US" sz="1800" dirty="0" smtClean="0"/>
              <a:t>\bf Project </a:t>
            </a:r>
            <a:r>
              <a:rPr lang="en-US" sz="1800" dirty="0" err="1" smtClean="0"/>
              <a:t>b</a:t>
            </a:r>
            <a:r>
              <a:rPr lang="en-US" sz="1800" dirty="0" smtClean="0"/>
              <a:t>}. Model of epidemic disease  and vaccination.</a:t>
            </a:r>
            <a:r>
              <a:rPr lang="en-US" sz="1800" dirty="0" smtClean="0"/>
              <a:t> </a:t>
            </a:r>
            <a:r>
              <a:rPr lang="en-US" sz="1800" dirty="0" smtClean="0"/>
              <a:t> </a:t>
            </a:r>
            <a:r>
              <a:rPr lang="en-US" sz="1800" dirty="0" smtClean="0"/>
              <a:t>{</a:t>
            </a:r>
            <a:r>
              <a:rPr lang="en-US" sz="1800" dirty="0" smtClean="0"/>
              <a:t>\bf Project </a:t>
            </a:r>
            <a:r>
              <a:rPr lang="en-US" sz="1800" dirty="0" err="1" smtClean="0"/>
              <a:t>c</a:t>
            </a:r>
            <a:r>
              <a:rPr lang="en-US" sz="1800" dirty="0" smtClean="0"/>
              <a:t>}. PDE Model of population dynamics. </a:t>
            </a:r>
            <a:endParaRPr lang="en-US" sz="1800" dirty="0" smtClean="0"/>
          </a:p>
          <a:p>
            <a:pPr>
              <a:buNone/>
            </a:pPr>
            <a:r>
              <a:rPr lang="en-US" sz="1800" dirty="0" smtClean="0"/>
              <a:t> </a:t>
            </a:r>
            <a:r>
              <a:rPr lang="en-US" sz="1800" dirty="0" smtClean="0"/>
              <a:t>Mechanics.</a:t>
            </a:r>
            <a:r>
              <a:rPr lang="en-US" sz="1800" dirty="0" smtClean="0"/>
              <a:t> </a:t>
            </a:r>
            <a:r>
              <a:rPr lang="en-US" sz="1800" dirty="0" smtClean="0"/>
              <a:t> </a:t>
            </a:r>
            <a:r>
              <a:rPr lang="en-US" sz="1800" dirty="0" smtClean="0"/>
              <a:t>{</a:t>
            </a:r>
            <a:r>
              <a:rPr lang="en-US" sz="1800" dirty="0" smtClean="0"/>
              <a:t>\bf Project}: A bouncing  box.  Vibrations. </a:t>
            </a:r>
            <a:endParaRPr lang="en-US" sz="1800" dirty="0" smtClean="0"/>
          </a:p>
          <a:p>
            <a:pPr>
              <a:buNone/>
            </a:pPr>
            <a:r>
              <a:rPr lang="en-US" sz="1800" dirty="0" smtClean="0"/>
              <a:t> </a:t>
            </a:r>
            <a:r>
              <a:rPr lang="en-US" sz="1800" dirty="0" smtClean="0"/>
              <a:t>Wave model. Traffic: shock waves, stabilization factors.</a:t>
            </a:r>
            <a:r>
              <a:rPr lang="en-US" sz="1800" dirty="0" smtClean="0"/>
              <a:t>  {</a:t>
            </a:r>
            <a:r>
              <a:rPr lang="en-US" sz="1800" dirty="0" smtClean="0"/>
              <a:t>\bf Paper}. Simulation of a traffic jam. </a:t>
            </a:r>
            <a:endParaRPr lang="en-US" sz="1800" dirty="0" smtClean="0"/>
          </a:p>
          <a:p>
            <a:pPr>
              <a:buNone/>
            </a:pPr>
            <a:r>
              <a:rPr lang="en-US" sz="1800" dirty="0" smtClean="0"/>
              <a:t> </a:t>
            </a:r>
            <a:r>
              <a:rPr lang="en-US" sz="1800" dirty="0" smtClean="0"/>
              <a:t>Modeling of conflicts:  </a:t>
            </a:r>
            <a:r>
              <a:rPr lang="en-US" sz="1800" dirty="0" smtClean="0"/>
              <a:t>Games</a:t>
            </a:r>
            <a:r>
              <a:rPr lang="en-US" sz="1800" dirty="0" smtClean="0"/>
              <a:t> </a:t>
            </a:r>
            <a:r>
              <a:rPr lang="en-US" sz="1800" dirty="0" smtClean="0"/>
              <a:t>{</a:t>
            </a:r>
            <a:r>
              <a:rPr lang="en-US" sz="1800" dirty="0" smtClean="0"/>
              <a:t>\bf Project a}. Best strategy, </a:t>
            </a:r>
            <a:r>
              <a:rPr lang="en-US" sz="1800" dirty="0" err="1" smtClean="0"/>
              <a:t>minimax</a:t>
            </a:r>
            <a:r>
              <a:rPr lang="en-US" sz="1800" dirty="0" smtClean="0"/>
              <a:t> </a:t>
            </a:r>
            <a:r>
              <a:rPr lang="en-US" sz="1800" dirty="0" smtClean="0"/>
              <a:t>{</a:t>
            </a:r>
            <a:r>
              <a:rPr lang="en-US" sz="1800" dirty="0" smtClean="0"/>
              <a:t>\bf Project </a:t>
            </a:r>
            <a:r>
              <a:rPr lang="en-US" sz="1800" dirty="0" err="1" smtClean="0"/>
              <a:t>b</a:t>
            </a:r>
            <a:r>
              <a:rPr lang="en-US" sz="1800" dirty="0" smtClean="0"/>
              <a:t>}. How to fairly share a bounty</a:t>
            </a:r>
            <a:r>
              <a:rPr lang="en-US" sz="1800" dirty="0" smtClean="0"/>
              <a:t>.</a:t>
            </a:r>
            <a:r>
              <a:rPr lang="en-US" sz="1800" dirty="0" smtClean="0"/>
              <a:t> </a:t>
            </a:r>
            <a:r>
              <a:rPr lang="en-US" sz="1800" dirty="0" smtClean="0"/>
              <a:t>{</a:t>
            </a:r>
            <a:r>
              <a:rPr lang="en-US" sz="1800" dirty="0" smtClean="0"/>
              <a:t>\bf Project </a:t>
            </a:r>
            <a:r>
              <a:rPr lang="en-US" sz="1800" dirty="0" err="1" smtClean="0"/>
              <a:t>c</a:t>
            </a:r>
            <a:r>
              <a:rPr lang="en-US" sz="1800" dirty="0" smtClean="0"/>
              <a:t>}.  Models of social behavior. Evolutionary games.</a:t>
            </a:r>
            <a:endParaRPr lang="en-US" sz="1800" dirty="0" smtClean="0"/>
          </a:p>
          <a:p>
            <a:pPr>
              <a:buNone/>
            </a:pPr>
            <a:r>
              <a:rPr lang="en-US" sz="1800" dirty="0" smtClean="0"/>
              <a:t>Optimization</a:t>
            </a:r>
            <a:r>
              <a:rPr lang="en-US" sz="1800" dirty="0" smtClean="0"/>
              <a:t>: Linear </a:t>
            </a:r>
            <a:r>
              <a:rPr lang="en-US" sz="1800" dirty="0" smtClean="0"/>
              <a:t>programming</a:t>
            </a:r>
            <a:r>
              <a:rPr lang="en-US" sz="1800" dirty="0" smtClean="0"/>
              <a:t> </a:t>
            </a:r>
            <a:r>
              <a:rPr lang="en-US" sz="1800" dirty="0" smtClean="0"/>
              <a:t>{</a:t>
            </a:r>
            <a:r>
              <a:rPr lang="en-US" sz="1800" dirty="0" smtClean="0"/>
              <a:t>\bf Project a}. Optimal </a:t>
            </a:r>
            <a:r>
              <a:rPr lang="en-US" sz="1800" dirty="0" smtClean="0"/>
              <a:t>diet</a:t>
            </a:r>
            <a:r>
              <a:rPr lang="en-US" sz="1800" dirty="0" smtClean="0"/>
              <a:t> </a:t>
            </a:r>
            <a:r>
              <a:rPr lang="en-US" sz="1800" dirty="0" smtClean="0"/>
              <a:t>{</a:t>
            </a:r>
            <a:r>
              <a:rPr lang="en-US" sz="1800" dirty="0" smtClean="0"/>
              <a:t>\bf Project </a:t>
            </a:r>
            <a:r>
              <a:rPr lang="en-US" sz="1800" dirty="0" err="1" smtClean="0"/>
              <a:t>b</a:t>
            </a:r>
            <a:r>
              <a:rPr lang="en-US" sz="1800" dirty="0" smtClean="0"/>
              <a:t>}. Transport problem</a:t>
            </a:r>
            <a:endParaRPr lang="en-US" sz="1800" dirty="0" smtClean="0"/>
          </a:p>
          <a:p>
            <a:pPr>
              <a:buNone/>
            </a:pPr>
            <a:r>
              <a:rPr lang="en-US" sz="1800" dirty="0" smtClean="0"/>
              <a:t> </a:t>
            </a:r>
            <a:r>
              <a:rPr lang="en-US" sz="1800" dirty="0" smtClean="0"/>
              <a:t>Lattice models of complicated structures.  </a:t>
            </a:r>
            <a:r>
              <a:rPr lang="en-US" sz="1800" dirty="0" smtClean="0"/>
              <a:t>Metamaterials</a:t>
            </a:r>
            <a:r>
              <a:rPr lang="en-US" sz="1800" dirty="0" smtClean="0"/>
              <a:t> </a:t>
            </a:r>
            <a:r>
              <a:rPr lang="en-US" sz="1800" dirty="0" smtClean="0"/>
              <a:t>{</a:t>
            </a:r>
            <a:r>
              <a:rPr lang="en-US" sz="1800" dirty="0" smtClean="0"/>
              <a:t>\bf Project}. To be announced.</a:t>
            </a:r>
            <a:endParaRPr lang="en-US" sz="1800"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 of the class work</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For the project work the class will be divided into groups of tree</a:t>
            </a:r>
          </a:p>
          <a:p>
            <a:r>
              <a:rPr lang="en-US" dirty="0" smtClean="0"/>
              <a:t>A presenter will orally present the group’s work, the report will be written. The group get a grade for the project. </a:t>
            </a:r>
          </a:p>
          <a:p>
            <a:r>
              <a:rPr lang="en-US" dirty="0" smtClean="0"/>
              <a:t>The groups will be formed for each project, the roles will be reassigned so that each student will be researcher and presenter. </a:t>
            </a:r>
          </a:p>
          <a:p>
            <a:endParaRPr lang="en-US" dirty="0" smtClean="0"/>
          </a:p>
          <a:p>
            <a:r>
              <a:rPr lang="en-US" b="1" dirty="0" smtClean="0"/>
              <a:t>Problem 2. (one week)</a:t>
            </a:r>
          </a:p>
          <a:p>
            <a:r>
              <a:rPr lang="en-US" dirty="0" smtClean="0"/>
              <a:t>Write an algorithm for dividing the class into groups of three for each project. Next time, bring in your ideas.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Model is an intentionally distorted system description that emphasizes desirable features </a:t>
            </a:r>
            <a:endParaRPr lang="en-US" sz="3200" dirty="0"/>
          </a:p>
        </p:txBody>
      </p:sp>
      <p:sp>
        <p:nvSpPr>
          <p:cNvPr id="3" name="Content Placeholder 2"/>
          <p:cNvSpPr>
            <a:spLocks noGrp="1"/>
          </p:cNvSpPr>
          <p:nvPr>
            <p:ph idx="1"/>
          </p:nvPr>
        </p:nvSpPr>
        <p:spPr>
          <a:xfrm>
            <a:off x="1" y="1899357"/>
            <a:ext cx="4985766" cy="4393697"/>
          </a:xfrm>
        </p:spPr>
        <p:txBody>
          <a:bodyPr>
            <a:normAutofit fontScale="70000" lnSpcReduction="20000"/>
          </a:bodyPr>
          <a:lstStyle/>
          <a:p>
            <a:pPr>
              <a:buNone/>
            </a:pPr>
            <a:endParaRPr lang="en-US" dirty="0" smtClean="0"/>
          </a:p>
          <a:p>
            <a:pPr>
              <a:buFont typeface="Symbol" charset="2"/>
              <a:buChar char=""/>
            </a:pPr>
            <a:r>
              <a:rPr lang="en-US" dirty="0" smtClean="0"/>
              <a:t>Model is not unique</a:t>
            </a:r>
          </a:p>
          <a:p>
            <a:pPr>
              <a:buFont typeface="Symbol" charset="2"/>
              <a:buChar char=""/>
            </a:pPr>
            <a:endParaRPr lang="en-US" dirty="0" smtClean="0"/>
          </a:p>
          <a:p>
            <a:r>
              <a:rPr lang="en-US" dirty="0" smtClean="0"/>
              <a:t>Bridge: for traffic model – a piece of road</a:t>
            </a:r>
          </a:p>
          <a:p>
            <a:r>
              <a:rPr lang="en-US" dirty="0" smtClean="0"/>
              <a:t>For flight navigation model – an obstacle</a:t>
            </a:r>
          </a:p>
          <a:p>
            <a:r>
              <a:rPr lang="en-US" dirty="0" smtClean="0"/>
              <a:t>For vibration model – an unbreakable elastic structure</a:t>
            </a:r>
          </a:p>
          <a:p>
            <a:r>
              <a:rPr lang="en-US" dirty="0" smtClean="0"/>
              <a:t>For strength model – an elastic-plastic structure</a:t>
            </a:r>
          </a:p>
          <a:p>
            <a:r>
              <a:rPr lang="en-US" dirty="0" smtClean="0"/>
              <a:t>For bungle jumping  -- a base. </a:t>
            </a:r>
          </a:p>
          <a:p>
            <a:r>
              <a:rPr lang="en-US" dirty="0" smtClean="0"/>
              <a:t>For an artist – a shape.</a:t>
            </a:r>
          </a:p>
          <a:p>
            <a:endParaRPr lang="en-US" dirty="0"/>
          </a:p>
        </p:txBody>
      </p:sp>
      <p:pic>
        <p:nvPicPr>
          <p:cNvPr id="4" name="Picture 3" descr="MillauViaduct.jpg"/>
          <p:cNvPicPr>
            <a:picLocks noChangeAspect="1"/>
          </p:cNvPicPr>
          <p:nvPr/>
        </p:nvPicPr>
        <p:blipFill>
          <a:blip r:embed="rId2"/>
          <a:stretch>
            <a:fillRect/>
          </a:stretch>
        </p:blipFill>
        <p:spPr>
          <a:xfrm>
            <a:off x="4819649" y="1899357"/>
            <a:ext cx="4324351" cy="2827460"/>
          </a:xfrm>
          <a:prstGeom prst="rect">
            <a:avLst/>
          </a:prstGeom>
        </p:spPr>
      </p:pic>
      <p:sp>
        <p:nvSpPr>
          <p:cNvPr id="5" name="TextBox 4"/>
          <p:cNvSpPr txBox="1"/>
          <p:nvPr/>
        </p:nvSpPr>
        <p:spPr>
          <a:xfrm>
            <a:off x="6259836" y="4985498"/>
            <a:ext cx="1941557" cy="369332"/>
          </a:xfrm>
          <a:prstGeom prst="rect">
            <a:avLst/>
          </a:prstGeom>
          <a:noFill/>
        </p:spPr>
        <p:txBody>
          <a:bodyPr wrap="none" rtlCol="0">
            <a:spAutoFit/>
          </a:bodyPr>
          <a:lstStyle/>
          <a:p>
            <a:r>
              <a:rPr lang="en-US" dirty="0" smtClean="0"/>
              <a:t>The </a:t>
            </a:r>
            <a:r>
              <a:rPr lang="en-US" dirty="0" err="1" smtClean="0"/>
              <a:t>Millau</a:t>
            </a:r>
            <a:r>
              <a:rPr lang="en-US" dirty="0" smtClean="0"/>
              <a:t> Viaduct</a:t>
            </a:r>
            <a:endParaRPr lang="en-US" dirty="0"/>
          </a:p>
        </p:txBody>
      </p:sp>
      <p:sp>
        <p:nvSpPr>
          <p:cNvPr id="6" name="TextBox 5"/>
          <p:cNvSpPr txBox="1"/>
          <p:nvPr/>
        </p:nvSpPr>
        <p:spPr>
          <a:xfrm>
            <a:off x="825180" y="1530025"/>
            <a:ext cx="7376213" cy="369332"/>
          </a:xfrm>
          <a:prstGeom prst="rect">
            <a:avLst/>
          </a:prstGeom>
          <a:noFill/>
        </p:spPr>
        <p:txBody>
          <a:bodyPr wrap="none" rtlCol="0">
            <a:spAutoFit/>
          </a:bodyPr>
          <a:lstStyle/>
          <a:p>
            <a:pPr>
              <a:buNone/>
            </a:pPr>
            <a:r>
              <a:rPr lang="en-US" i="1" dirty="0" smtClean="0"/>
              <a:t>Everything should be made as simple as possible, but not simpler.</a:t>
            </a:r>
            <a:r>
              <a:rPr lang="en-US" b="1" i="1" dirty="0" smtClean="0"/>
              <a:t> A. Einstein</a:t>
            </a:r>
            <a:endParaRPr lang="en-US" i="1"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Three visual models of the same emotion</a:t>
            </a:r>
            <a:endParaRPr lang="en-US" dirty="0"/>
          </a:p>
        </p:txBody>
      </p:sp>
      <p:pic>
        <p:nvPicPr>
          <p:cNvPr id="5" name="Picture 4" descr="11925-weeping-woman-matthias-gr-newald.jpg"/>
          <p:cNvPicPr>
            <a:picLocks noChangeAspect="1"/>
          </p:cNvPicPr>
          <p:nvPr/>
        </p:nvPicPr>
        <p:blipFill>
          <a:blip r:embed="rId2"/>
          <a:stretch>
            <a:fillRect/>
          </a:stretch>
        </p:blipFill>
        <p:spPr>
          <a:xfrm>
            <a:off x="2951279" y="2458853"/>
            <a:ext cx="2239410" cy="3067594"/>
          </a:xfrm>
          <a:prstGeom prst="rect">
            <a:avLst/>
          </a:prstGeom>
        </p:spPr>
      </p:pic>
      <p:pic>
        <p:nvPicPr>
          <p:cNvPr id="6" name="Picture 5" descr="Weeping Woman Pablo Picasso.jpg"/>
          <p:cNvPicPr>
            <a:picLocks noChangeAspect="1"/>
          </p:cNvPicPr>
          <p:nvPr/>
        </p:nvPicPr>
        <p:blipFill>
          <a:blip r:embed="rId3"/>
          <a:stretch>
            <a:fillRect/>
          </a:stretch>
        </p:blipFill>
        <p:spPr>
          <a:xfrm>
            <a:off x="5471153" y="2458853"/>
            <a:ext cx="3067594" cy="3067594"/>
          </a:xfrm>
          <a:prstGeom prst="rect">
            <a:avLst/>
          </a:prstGeom>
        </p:spPr>
      </p:pic>
      <p:pic>
        <p:nvPicPr>
          <p:cNvPr id="9" name="Picture 8" descr="woman_crying_1.jpg"/>
          <p:cNvPicPr>
            <a:picLocks noChangeAspect="1"/>
          </p:cNvPicPr>
          <p:nvPr/>
        </p:nvPicPr>
        <p:blipFill>
          <a:blip r:embed="rId4"/>
          <a:stretch>
            <a:fillRect/>
          </a:stretch>
        </p:blipFill>
        <p:spPr>
          <a:xfrm>
            <a:off x="617799" y="2406113"/>
            <a:ext cx="2093224" cy="3120334"/>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Types of math </a:t>
            </a:r>
            <a:r>
              <a:rPr lang="en-US" dirty="0" smtClean="0"/>
              <a:t>models</a:t>
            </a:r>
            <a:endParaRPr lang="en-US" dirty="0"/>
          </a:p>
        </p:txBody>
      </p:sp>
      <p:sp>
        <p:nvSpPr>
          <p:cNvPr id="3" name="Content Placeholder 2"/>
          <p:cNvSpPr>
            <a:spLocks noGrp="1"/>
          </p:cNvSpPr>
          <p:nvPr>
            <p:ph idx="1"/>
          </p:nvPr>
        </p:nvSpPr>
        <p:spPr>
          <a:xfrm>
            <a:off x="457200" y="1417638"/>
            <a:ext cx="8229600" cy="4715890"/>
          </a:xfrm>
        </p:spPr>
        <p:txBody>
          <a:bodyPr>
            <a:normAutofit fontScale="70000" lnSpcReduction="20000"/>
          </a:bodyPr>
          <a:lstStyle/>
          <a:p>
            <a:pPr>
              <a:buNone/>
            </a:pPr>
            <a:r>
              <a:rPr lang="en-US" b="1" dirty="0" smtClean="0"/>
              <a:t>Goals: </a:t>
            </a:r>
            <a:r>
              <a:rPr lang="en-US" dirty="0" smtClean="0"/>
              <a:t>descriptive or design/optimization (natural or engineering model).</a:t>
            </a:r>
          </a:p>
          <a:p>
            <a:pPr>
              <a:buNone/>
            </a:pPr>
            <a:r>
              <a:rPr lang="en-US" b="1" dirty="0" smtClean="0"/>
              <a:t>Range of applicability</a:t>
            </a:r>
            <a:r>
              <a:rPr lang="en-US" b="1" dirty="0" smtClean="0"/>
              <a:t>  (</a:t>
            </a:r>
            <a:r>
              <a:rPr lang="en-US" dirty="0" smtClean="0"/>
              <a:t>Ideal </a:t>
            </a:r>
            <a:r>
              <a:rPr lang="en-US" dirty="0" smtClean="0"/>
              <a:t>gas, Black matter, </a:t>
            </a:r>
            <a:r>
              <a:rPr lang="en-US" dirty="0" smtClean="0"/>
              <a:t>optimization)</a:t>
            </a:r>
          </a:p>
          <a:p>
            <a:pPr>
              <a:buNone/>
            </a:pPr>
            <a:r>
              <a:rPr lang="en-US" b="1" dirty="0" smtClean="0"/>
              <a:t>Validation: </a:t>
            </a:r>
            <a:r>
              <a:rPr lang="en-US" dirty="0" smtClean="0"/>
              <a:t>Mental experiment vs. real experiment. Galileo.</a:t>
            </a:r>
          </a:p>
          <a:p>
            <a:pPr>
              <a:buNone/>
            </a:pPr>
            <a:r>
              <a:rPr lang="en-US" b="1" dirty="0" smtClean="0"/>
              <a:t>Results: </a:t>
            </a:r>
            <a:r>
              <a:rPr lang="en-US" dirty="0" smtClean="0"/>
              <a:t>Numerical or analytic. Simulation models.</a:t>
            </a:r>
          </a:p>
          <a:p>
            <a:pPr>
              <a:buNone/>
            </a:pPr>
            <a:r>
              <a:rPr lang="en-US" b="1" dirty="0" smtClean="0"/>
              <a:t>Predictability: </a:t>
            </a:r>
            <a:r>
              <a:rPr lang="en-US" dirty="0" smtClean="0"/>
              <a:t>Curve </a:t>
            </a:r>
            <a:r>
              <a:rPr lang="en-US" dirty="0" smtClean="0"/>
              <a:t>fitting vs. equation </a:t>
            </a:r>
            <a:r>
              <a:rPr lang="en-US" dirty="0" smtClean="0"/>
              <a:t>solving.</a:t>
            </a:r>
          </a:p>
          <a:p>
            <a:pPr>
              <a:buNone/>
            </a:pPr>
            <a:r>
              <a:rPr lang="en-US" dirty="0" smtClean="0"/>
              <a:t>   (based on a priori principles or empirical</a:t>
            </a:r>
            <a:r>
              <a:rPr lang="en-US" dirty="0" smtClean="0"/>
              <a:t>). The “good” </a:t>
            </a:r>
            <a:r>
              <a:rPr lang="en-US" dirty="0" smtClean="0"/>
              <a:t>model should to a degree predict </a:t>
            </a:r>
            <a:r>
              <a:rPr lang="en-US" dirty="0" smtClean="0"/>
              <a:t> system behavior in a new environment.</a:t>
            </a:r>
          </a:p>
          <a:p>
            <a:pPr>
              <a:buNone/>
            </a:pPr>
            <a:r>
              <a:rPr lang="en-US" b="1" dirty="0" smtClean="0"/>
              <a:t>Mathematical </a:t>
            </a:r>
            <a:r>
              <a:rPr lang="en-US" b="1" dirty="0" smtClean="0"/>
              <a:t>tools</a:t>
            </a:r>
          </a:p>
          <a:p>
            <a:pPr>
              <a:buNone/>
            </a:pPr>
            <a:r>
              <a:rPr lang="en-US" dirty="0" smtClean="0"/>
              <a:t>Geometry, Equation solving, ODE, PDE, </a:t>
            </a:r>
            <a:r>
              <a:rPr lang="en-US" dirty="0" err="1" smtClean="0"/>
              <a:t>numerics</a:t>
            </a:r>
            <a:r>
              <a:rPr lang="en-US" dirty="0" smtClean="0"/>
              <a:t>, game theory, probability, statistics, optimization and control theory, </a:t>
            </a:r>
            <a:endParaRPr lang="en-US" b="1" dirty="0" smtClean="0"/>
          </a:p>
          <a:p>
            <a:pPr>
              <a:buNone/>
            </a:pPr>
            <a:r>
              <a:rPr lang="en-US" b="1" dirty="0" smtClean="0"/>
              <a:t>Creativity</a:t>
            </a:r>
          </a:p>
          <a:p>
            <a:pPr>
              <a:buNone/>
            </a:pPr>
            <a:r>
              <a:rPr lang="en-US" dirty="0" smtClean="0"/>
              <a:t>Mathematics is made of 50% formulas, 50% proofs, and 50% </a:t>
            </a:r>
            <a:r>
              <a:rPr lang="en-US" dirty="0" smtClean="0"/>
              <a:t>imagination.</a:t>
            </a:r>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1821</TotalTime>
  <Words>1108</Words>
  <Application>Microsoft Macintosh PowerPoint</Application>
  <PresentationFormat>On-screen Show (4:3)</PresentationFormat>
  <Paragraphs>82</Paragraphs>
  <Slides>12</Slides>
  <Notes>1</Notes>
  <HiddenSlides>0</HiddenSlides>
  <MMClips>0</MMClips>
  <ScaleCrop>false</ScaleCrop>
  <HeadingPairs>
    <vt:vector size="6" baseType="variant">
      <vt:variant>
        <vt:lpstr>Design Template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Office Theme</vt:lpstr>
      <vt:lpstr>Microsoft Equation</vt:lpstr>
      <vt:lpstr>MATH 5740/MATH 6870 001  MATH MODELING 2012 09:40 AM-10:30 AM JWB 208 </vt:lpstr>
      <vt:lpstr>Models and reality</vt:lpstr>
      <vt:lpstr>Galilei, Galileo (1564 - 1642):  [The universe] cannot be read until we have learnt the language and become familiar with the characters in which it is written. It is written in mathematical language, and the letters are triangles, circles and other geometrical figures, without which means it is humanly impossible to comprehend a single word.  Opere Il Saggiatore p. 171.  Thought_experiment http://en.wikipedia.org/wiki/Thought_experiment</vt:lpstr>
      <vt:lpstr>Definition from Wiki</vt:lpstr>
      <vt:lpstr>Syllabus (Wish list)</vt:lpstr>
      <vt:lpstr>Organization of the class work</vt:lpstr>
      <vt:lpstr>Model is an intentionally distorted system description that emphasizes desirable features </vt:lpstr>
      <vt:lpstr>Three visual models of the same emotion</vt:lpstr>
      <vt:lpstr>Types of math models</vt:lpstr>
      <vt:lpstr>Modeling of the Universe (Problem 1)</vt:lpstr>
      <vt:lpstr>Early models</vt:lpstr>
      <vt:lpstr>Kepler’s model, Newton’ law</vt:lpstr>
    </vt:vector>
  </TitlesOfParts>
  <Company>University of Utah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   Galilei, Galileo (1564 - 1642) [The universe] cannot be read until we have learnt the language and become familiar with the characters in which it is written. It is written in mathematical language, and the letters are triangles, circles and other geometrical figures, without which means it is humanly impossible to comprehend a single word.  Opere Il Saggiatore p. 171.</dc:title>
  <dc:creator>xx</dc:creator>
  <cp:keywords/>
  <cp:lastModifiedBy>xx</cp:lastModifiedBy>
  <cp:revision>15</cp:revision>
  <cp:lastPrinted>2010-01-11T22:18:44Z</cp:lastPrinted>
  <dcterms:created xsi:type="dcterms:W3CDTF">2013-01-06T21:10:49Z</dcterms:created>
  <dcterms:modified xsi:type="dcterms:W3CDTF">2013-01-07T05:13:16Z</dcterms:modified>
</cp:coreProperties>
</file>