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Default Extension="pict" ContentType="image/pict"/>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Default Extension="vml" ContentType="application/vnd.openxmlformats-officedocument.vmlDrawing"/>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embeddings/Microsoft_Equation1.bin" ContentType="application/vnd.openxmlformats-officedocument.oleObject"/>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16"/>
  </p:notesMasterIdLst>
  <p:sldIdLst>
    <p:sldId id="267" r:id="rId2"/>
    <p:sldId id="273" r:id="rId3"/>
    <p:sldId id="258" r:id="rId4"/>
    <p:sldId id="265" r:id="rId5"/>
    <p:sldId id="256" r:id="rId6"/>
    <p:sldId id="261" r:id="rId7"/>
    <p:sldId id="257" r:id="rId8"/>
    <p:sldId id="264" r:id="rId9"/>
    <p:sldId id="269" r:id="rId10"/>
    <p:sldId id="272" r:id="rId11"/>
    <p:sldId id="260" r:id="rId12"/>
    <p:sldId id="270" r:id="rId13"/>
    <p:sldId id="271" r:id="rId14"/>
    <p:sldId id="268"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p:scale>
          <a:sx n="100" d="100"/>
          <a:sy n="100" d="100"/>
        </p:scale>
        <p:origin x="-584" y="13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pict"/></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22B382-B75B-B143-B859-1665BFB97348}" type="datetimeFigureOut">
              <a:rPr lang="en-US" smtClean="0"/>
              <a:pPr/>
              <a:t>1/5/14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DAACEA-709C-9747-8086-B3AEE6F0F0A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7DAACEA-709C-9747-8086-B3AEE6F0F0A7}"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3665BBA-35B8-1942-B72A-B7F3073D9E72}" type="datetimeFigureOut">
              <a:rPr lang="en-US" smtClean="0"/>
              <a:pPr/>
              <a:t>1/5/14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EF38C8-33A4-5F4E-B9DE-303C6849D03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665BBA-35B8-1942-B72A-B7F3073D9E72}" type="datetimeFigureOut">
              <a:rPr lang="en-US" smtClean="0"/>
              <a:pPr/>
              <a:t>1/5/14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EF38C8-33A4-5F4E-B9DE-303C6849D03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665BBA-35B8-1942-B72A-B7F3073D9E72}" type="datetimeFigureOut">
              <a:rPr lang="en-US" smtClean="0"/>
              <a:pPr/>
              <a:t>1/5/14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EF38C8-33A4-5F4E-B9DE-303C6849D03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665BBA-35B8-1942-B72A-B7F3073D9E72}" type="datetimeFigureOut">
              <a:rPr lang="en-US" smtClean="0"/>
              <a:pPr/>
              <a:t>1/5/14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EF38C8-33A4-5F4E-B9DE-303C6849D03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665BBA-35B8-1942-B72A-B7F3073D9E72}" type="datetimeFigureOut">
              <a:rPr lang="en-US" smtClean="0"/>
              <a:pPr/>
              <a:t>1/5/14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EF38C8-33A4-5F4E-B9DE-303C6849D03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3665BBA-35B8-1942-B72A-B7F3073D9E72}" type="datetimeFigureOut">
              <a:rPr lang="en-US" smtClean="0"/>
              <a:pPr/>
              <a:t>1/5/14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0EF38C8-33A4-5F4E-B9DE-303C6849D03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3665BBA-35B8-1942-B72A-B7F3073D9E72}" type="datetimeFigureOut">
              <a:rPr lang="en-US" smtClean="0"/>
              <a:pPr/>
              <a:t>1/5/14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0EF38C8-33A4-5F4E-B9DE-303C6849D03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665BBA-35B8-1942-B72A-B7F3073D9E72}" type="datetimeFigureOut">
              <a:rPr lang="en-US" smtClean="0"/>
              <a:pPr/>
              <a:t>1/5/14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0EF38C8-33A4-5F4E-B9DE-303C6849D03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665BBA-35B8-1942-B72A-B7F3073D9E72}" type="datetimeFigureOut">
              <a:rPr lang="en-US" smtClean="0"/>
              <a:pPr/>
              <a:t>1/5/14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0EF38C8-33A4-5F4E-B9DE-303C6849D03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665BBA-35B8-1942-B72A-B7F3073D9E72}" type="datetimeFigureOut">
              <a:rPr lang="en-US" smtClean="0"/>
              <a:pPr/>
              <a:t>1/5/14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0EF38C8-33A4-5F4E-B9DE-303C6849D03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665BBA-35B8-1942-B72A-B7F3073D9E72}" type="datetimeFigureOut">
              <a:rPr lang="en-US" smtClean="0"/>
              <a:pPr/>
              <a:t>1/5/14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0EF38C8-33A4-5F4E-B9DE-303C6849D03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665BBA-35B8-1942-B72A-B7F3073D9E72}" type="datetimeFigureOut">
              <a:rPr lang="en-US" smtClean="0"/>
              <a:pPr/>
              <a:t>1/5/14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EF38C8-33A4-5F4E-B9DE-303C6849D03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hyperlink" Target="http://en.wikipedia.org/wiki/Geocentric_model" TargetMode="External"/><Relationship Id="rId5"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oleObject" Target="../embeddings/Microsoft_Equation1.bin"/><Relationship Id="rId5" Type="http://schemas.openxmlformats.org/officeDocument/2006/relationships/image" Target="../media/image10.png"/><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1" Type="http://schemas.openxmlformats.org/officeDocument/2006/relationships/hyperlink" Target="http://en.wikipedia.org/wiki/Economics" TargetMode="External"/><Relationship Id="rId12" Type="http://schemas.openxmlformats.org/officeDocument/2006/relationships/hyperlink" Target="http://en.wikipedia.org/wiki/Psychology" TargetMode="External"/><Relationship Id="rId13" Type="http://schemas.openxmlformats.org/officeDocument/2006/relationships/hyperlink" Target="http://en.wikipedia.org/wiki/Sociology" TargetMode="External"/><Relationship Id="rId14" Type="http://schemas.openxmlformats.org/officeDocument/2006/relationships/hyperlink" Target="http://en.wikipedia.org/wiki/Political_science" TargetMode="External"/><Relationship Id="rId1" Type="http://schemas.openxmlformats.org/officeDocument/2006/relationships/slideLayout" Target="../slideLayouts/slideLayout2.xml"/><Relationship Id="rId2" Type="http://schemas.openxmlformats.org/officeDocument/2006/relationships/hyperlink" Target="http://en.wikipedia.org/wiki/Mathematics" TargetMode="External"/><Relationship Id="rId3" Type="http://schemas.openxmlformats.org/officeDocument/2006/relationships/hyperlink" Target="http://en.wikipedia.org/wiki/System" TargetMode="External"/><Relationship Id="rId4" Type="http://schemas.openxmlformats.org/officeDocument/2006/relationships/hyperlink" Target="http://en.wikipedia.org/wiki/Natural_science" TargetMode="External"/><Relationship Id="rId5" Type="http://schemas.openxmlformats.org/officeDocument/2006/relationships/hyperlink" Target="http://en.wikipedia.org/wiki/Engineering" TargetMode="External"/><Relationship Id="rId6" Type="http://schemas.openxmlformats.org/officeDocument/2006/relationships/hyperlink" Target="http://en.wikipedia.org/wiki/Physics" TargetMode="External"/><Relationship Id="rId7" Type="http://schemas.openxmlformats.org/officeDocument/2006/relationships/hyperlink" Target="http://en.wikipedia.org/wiki/Biology" TargetMode="External"/><Relationship Id="rId8" Type="http://schemas.openxmlformats.org/officeDocument/2006/relationships/hyperlink" Target="http://en.wikipedia.org/wiki/Earth_science" TargetMode="External"/><Relationship Id="rId9" Type="http://schemas.openxmlformats.org/officeDocument/2006/relationships/hyperlink" Target="http://en.wikipedia.org/wiki/Meteorology" TargetMode="External"/><Relationship Id="rId10" Type="http://schemas.openxmlformats.org/officeDocument/2006/relationships/hyperlink" Target="http://en.wikipedia.org/wiki/Social_scienc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37163"/>
            <a:ext cx="7772400" cy="1385620"/>
          </a:xfrm>
        </p:spPr>
        <p:txBody>
          <a:bodyPr>
            <a:normAutofit fontScale="90000"/>
          </a:bodyPr>
          <a:lstStyle/>
          <a:p>
            <a:r>
              <a:rPr lang="en-US" b="1" dirty="0" smtClean="0"/>
              <a:t>MATH 5740/MATH 6870 001 </a:t>
            </a:r>
            <a:br>
              <a:rPr lang="en-US" b="1" dirty="0" smtClean="0"/>
            </a:br>
            <a:r>
              <a:rPr lang="en-US" b="1" dirty="0" smtClean="0"/>
              <a:t>MATH MODELING 2013</a:t>
            </a:r>
            <a:br>
              <a:rPr lang="en-US" b="1" dirty="0" smtClean="0"/>
            </a:br>
            <a:r>
              <a:rPr lang="en-US" b="1" dirty="0" smtClean="0"/>
              <a:t>09:40 AM-10:30 AM JWB 208</a:t>
            </a:r>
            <a:br>
              <a:rPr lang="en-US" b="1" dirty="0" smtClean="0"/>
            </a:br>
            <a:r>
              <a:rPr lang="en-US" b="1" dirty="0" smtClean="0"/>
              <a:t>Andrej Cherkaev </a:t>
            </a:r>
            <a:endParaRPr lang="en-US" dirty="0"/>
          </a:p>
        </p:txBody>
      </p:sp>
      <p:sp>
        <p:nvSpPr>
          <p:cNvPr id="3" name="Subtitle 2"/>
          <p:cNvSpPr>
            <a:spLocks noGrp="1"/>
          </p:cNvSpPr>
          <p:nvPr>
            <p:ph type="subTitle" idx="1"/>
          </p:nvPr>
        </p:nvSpPr>
        <p:spPr>
          <a:xfrm>
            <a:off x="1371600" y="3886200"/>
            <a:ext cx="6400800" cy="1228338"/>
          </a:xfrm>
        </p:spPr>
        <p:txBody>
          <a:bodyPr/>
          <a:lstStyle/>
          <a:p>
            <a:r>
              <a:rPr lang="en-US" dirty="0" smtClean="0"/>
              <a:t>Introduction</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83600" cy="614362"/>
          </a:xfrm>
        </p:spPr>
        <p:txBody>
          <a:bodyPr>
            <a:normAutofit fontScale="90000"/>
          </a:bodyPr>
          <a:lstStyle/>
          <a:p>
            <a:r>
              <a:rPr lang="en-US" dirty="0" smtClean="0"/>
              <a:t>Principle of modeling and the syllabus</a:t>
            </a:r>
            <a:endParaRPr lang="en-US" dirty="0"/>
          </a:p>
        </p:txBody>
      </p:sp>
      <p:sp>
        <p:nvSpPr>
          <p:cNvPr id="3" name="Content Placeholder 2"/>
          <p:cNvSpPr>
            <a:spLocks noGrp="1"/>
          </p:cNvSpPr>
          <p:nvPr>
            <p:ph idx="1"/>
          </p:nvPr>
        </p:nvSpPr>
        <p:spPr>
          <a:xfrm>
            <a:off x="457200" y="1066800"/>
            <a:ext cx="8229600" cy="4525963"/>
          </a:xfrm>
        </p:spPr>
        <p:txBody>
          <a:bodyPr>
            <a:normAutofit fontScale="77500" lnSpcReduction="20000"/>
          </a:bodyPr>
          <a:lstStyle/>
          <a:p>
            <a:r>
              <a:rPr lang="en-US" dirty="0" smtClean="0"/>
              <a:t>Simplification. To what extend? </a:t>
            </a:r>
          </a:p>
          <a:p>
            <a:r>
              <a:rPr lang="en-US" dirty="0" smtClean="0"/>
              <a:t>Combination of discrete and continuum descriptions. Examples of continuum models: Population dynamics, Traffic waves. Examples of discrete description: Domino train, breakable chains, division of the class. </a:t>
            </a:r>
          </a:p>
          <a:p>
            <a:r>
              <a:rPr lang="en-US" dirty="0" smtClean="0"/>
              <a:t>Waves and repeated sequences of events. -Wave of damage, traffic waves, evolution dynamics. </a:t>
            </a:r>
          </a:p>
          <a:p>
            <a:r>
              <a:rPr lang="en-US" dirty="0" smtClean="0"/>
              <a:t>Stability and catastrophes -- Domino, multiple equilibria system, breakable chains. </a:t>
            </a:r>
          </a:p>
          <a:p>
            <a:r>
              <a:rPr lang="en-US" dirty="0" smtClean="0"/>
              <a:t>Multiscale approach, models for different scales: Evolution dynamics, decease spread.</a:t>
            </a:r>
          </a:p>
          <a:p>
            <a:r>
              <a:rPr lang="en-US" dirty="0" smtClean="0"/>
              <a:t>Descriptive modeling </a:t>
            </a:r>
            <a:r>
              <a:rPr lang="en-US" dirty="0" err="1" smtClean="0"/>
              <a:t>vs</a:t>
            </a:r>
            <a:r>
              <a:rPr lang="en-US" dirty="0" smtClean="0"/>
              <a:t> Design and Optimization. </a:t>
            </a:r>
          </a:p>
          <a:p>
            <a:r>
              <a:rPr lang="en-US" dirty="0" smtClean="0"/>
              <a:t>Formalization of ``humanitarian'' concepts. </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 of the class work</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For the project work the class will be divided into groups of tree</a:t>
            </a:r>
          </a:p>
          <a:p>
            <a:r>
              <a:rPr lang="en-US" dirty="0" smtClean="0"/>
              <a:t>A presenter will orally present the group’s work, the report will be written. The group get a grade for the project. </a:t>
            </a:r>
          </a:p>
          <a:p>
            <a:r>
              <a:rPr lang="en-US" dirty="0" smtClean="0"/>
              <a:t>The groups will be formed for each project, the roles will be reassigned so that each student will be researcher and presenter. </a:t>
            </a:r>
          </a:p>
          <a:p>
            <a:endParaRPr lang="en-US" dirty="0" smtClean="0"/>
          </a:p>
          <a:p>
            <a:r>
              <a:rPr lang="en-US" b="1" dirty="0" smtClean="0"/>
              <a:t>Problem. (one week)</a:t>
            </a:r>
          </a:p>
          <a:p>
            <a:r>
              <a:rPr lang="en-US" dirty="0" smtClean="0"/>
              <a:t>Write an algorithm for dividing the class into groups of three for each project. </a:t>
            </a:r>
            <a:r>
              <a:rPr lang="en-US" dirty="0" smtClean="0"/>
              <a:t>During </a:t>
            </a:r>
            <a:r>
              <a:rPr lang="en-US" dirty="0" smtClean="0"/>
              <a:t>the semester, each student should work with all class mates.</a:t>
            </a:r>
          </a:p>
          <a:p>
            <a:r>
              <a:rPr lang="en-US" dirty="0" smtClean="0"/>
              <a:t> Next time, bring in your ideas.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models</a:t>
            </a:r>
            <a:endParaRPr lang="en-US" dirty="0"/>
          </a:p>
        </p:txBody>
      </p:sp>
      <p:pic>
        <p:nvPicPr>
          <p:cNvPr id="4" name="Picture 3"/>
          <p:cNvPicPr>
            <a:picLocks noChangeAspect="1"/>
          </p:cNvPicPr>
          <p:nvPr/>
        </p:nvPicPr>
        <p:blipFill>
          <a:blip r:embed="rId2"/>
          <a:stretch>
            <a:fillRect/>
          </a:stretch>
        </p:blipFill>
        <p:spPr>
          <a:xfrm>
            <a:off x="457200" y="1445578"/>
            <a:ext cx="2512194" cy="1828800"/>
          </a:xfrm>
          <a:prstGeom prst="rect">
            <a:avLst/>
          </a:prstGeom>
        </p:spPr>
      </p:pic>
      <p:pic>
        <p:nvPicPr>
          <p:cNvPr id="5" name="Picture 4"/>
          <p:cNvPicPr>
            <a:picLocks noChangeAspect="1"/>
          </p:cNvPicPr>
          <p:nvPr/>
        </p:nvPicPr>
        <p:blipFill>
          <a:blip r:embed="rId3"/>
          <a:stretch>
            <a:fillRect/>
          </a:stretch>
        </p:blipFill>
        <p:spPr>
          <a:xfrm>
            <a:off x="3377989" y="1445578"/>
            <a:ext cx="2133600" cy="2133600"/>
          </a:xfrm>
          <a:prstGeom prst="rect">
            <a:avLst/>
          </a:prstGeom>
        </p:spPr>
      </p:pic>
      <p:sp>
        <p:nvSpPr>
          <p:cNvPr id="6" name="TextBox 5"/>
          <p:cNvSpPr txBox="1"/>
          <p:nvPr/>
        </p:nvSpPr>
        <p:spPr>
          <a:xfrm>
            <a:off x="857701" y="5425838"/>
            <a:ext cx="5448276" cy="1200329"/>
          </a:xfrm>
          <a:prstGeom prst="rect">
            <a:avLst/>
          </a:prstGeom>
          <a:noFill/>
        </p:spPr>
        <p:txBody>
          <a:bodyPr wrap="none" rtlCol="0">
            <a:spAutoFit/>
          </a:bodyPr>
          <a:lstStyle/>
          <a:p>
            <a:r>
              <a:rPr lang="en-US" dirty="0" smtClean="0">
                <a:hlinkClick r:id="rId4"/>
              </a:rPr>
              <a:t>http://en.wikipedia.org/wiki/Turtles_all_the_way_down</a:t>
            </a:r>
          </a:p>
          <a:p>
            <a:r>
              <a:rPr lang="en-US" dirty="0" smtClean="0">
                <a:hlinkClick r:id="rId4"/>
              </a:rPr>
              <a:t>http://en.wikipedia.org/wiki/Geocentric_model</a:t>
            </a:r>
            <a:endParaRPr lang="en-US" dirty="0" smtClean="0"/>
          </a:p>
          <a:p>
            <a:r>
              <a:rPr lang="en-US" dirty="0" smtClean="0"/>
              <a:t>http://</a:t>
            </a:r>
            <a:r>
              <a:rPr lang="en-US" dirty="0" err="1" smtClean="0"/>
              <a:t>en.wikipedia.org/wiki/Copernican_heliocentrism</a:t>
            </a:r>
            <a:endParaRPr lang="en-US" dirty="0" smtClean="0"/>
          </a:p>
          <a:p>
            <a:endParaRPr lang="en-US" dirty="0"/>
          </a:p>
        </p:txBody>
      </p:sp>
      <p:pic>
        <p:nvPicPr>
          <p:cNvPr id="7" name="Picture 6"/>
          <p:cNvPicPr>
            <a:picLocks noChangeAspect="1"/>
          </p:cNvPicPr>
          <p:nvPr/>
        </p:nvPicPr>
        <p:blipFill>
          <a:blip r:embed="rId5"/>
          <a:stretch>
            <a:fillRect/>
          </a:stretch>
        </p:blipFill>
        <p:spPr>
          <a:xfrm>
            <a:off x="6136155" y="1697038"/>
            <a:ext cx="2054860" cy="1882140"/>
          </a:xfrm>
          <a:prstGeom prst="rect">
            <a:avLst/>
          </a:prstGeom>
        </p:spPr>
      </p:pic>
      <p:sp>
        <p:nvSpPr>
          <p:cNvPr id="8" name="TextBox 7"/>
          <p:cNvSpPr txBox="1"/>
          <p:nvPr/>
        </p:nvSpPr>
        <p:spPr>
          <a:xfrm>
            <a:off x="457200" y="3662208"/>
            <a:ext cx="7981672" cy="1200329"/>
          </a:xfrm>
          <a:prstGeom prst="rect">
            <a:avLst/>
          </a:prstGeom>
          <a:noFill/>
        </p:spPr>
        <p:txBody>
          <a:bodyPr wrap="square" rtlCol="0">
            <a:spAutoFit/>
          </a:bodyPr>
          <a:lstStyle/>
          <a:p>
            <a:r>
              <a:rPr lang="en-US" dirty="0" smtClean="0"/>
              <a:t>Ptolemy: </a:t>
            </a:r>
          </a:p>
          <a:p>
            <a:r>
              <a:rPr lang="en-US" dirty="0" smtClean="0"/>
              <a:t>Earth in the center, planets move with constant speed, circular orbits, and epicycles</a:t>
            </a:r>
          </a:p>
          <a:p>
            <a:r>
              <a:rPr lang="en-US" dirty="0" smtClean="0"/>
              <a:t>Copernicus:</a:t>
            </a:r>
          </a:p>
          <a:p>
            <a:r>
              <a:rPr lang="en-US" dirty="0" smtClean="0"/>
              <a:t>Sun in the center, planets move with constant speed, circular orbits, and epicycles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Kepler’s</a:t>
            </a:r>
            <a:r>
              <a:rPr lang="en-US" dirty="0" smtClean="0"/>
              <a:t> model, Newton’ law</a:t>
            </a:r>
            <a:endParaRPr lang="en-US" dirty="0"/>
          </a:p>
        </p:txBody>
      </p:sp>
      <p:pic>
        <p:nvPicPr>
          <p:cNvPr id="4" name="Picture 3"/>
          <p:cNvPicPr>
            <a:picLocks noChangeAspect="1"/>
          </p:cNvPicPr>
          <p:nvPr/>
        </p:nvPicPr>
        <p:blipFill>
          <a:blip r:embed="rId3"/>
          <a:stretch>
            <a:fillRect/>
          </a:stretch>
        </p:blipFill>
        <p:spPr>
          <a:xfrm>
            <a:off x="0" y="1417638"/>
            <a:ext cx="2667000" cy="2286000"/>
          </a:xfrm>
          <a:prstGeom prst="rect">
            <a:avLst/>
          </a:prstGeom>
        </p:spPr>
      </p:pic>
      <p:sp>
        <p:nvSpPr>
          <p:cNvPr id="5" name="TextBox 4"/>
          <p:cNvSpPr txBox="1"/>
          <p:nvPr/>
        </p:nvSpPr>
        <p:spPr>
          <a:xfrm>
            <a:off x="2660599" y="1417638"/>
            <a:ext cx="7263270" cy="646331"/>
          </a:xfrm>
          <a:prstGeom prst="rect">
            <a:avLst/>
          </a:prstGeom>
          <a:noFill/>
        </p:spPr>
        <p:txBody>
          <a:bodyPr wrap="square" rtlCol="0">
            <a:spAutoFit/>
          </a:bodyPr>
          <a:lstStyle/>
          <a:p>
            <a:r>
              <a:rPr lang="en-US" dirty="0" smtClean="0"/>
              <a:t>Johannes </a:t>
            </a:r>
            <a:r>
              <a:rPr lang="en-US" dirty="0" err="1" smtClean="0"/>
              <a:t>Kepler</a:t>
            </a:r>
            <a:r>
              <a:rPr lang="en-US" dirty="0" smtClean="0"/>
              <a:t> published his</a:t>
            </a:r>
          </a:p>
          <a:p>
            <a:r>
              <a:rPr lang="en-US" dirty="0" smtClean="0"/>
              <a:t> first two laws in 1609, the third –in 1619</a:t>
            </a:r>
          </a:p>
        </p:txBody>
      </p:sp>
      <p:sp>
        <p:nvSpPr>
          <p:cNvPr id="6" name="TextBox 5"/>
          <p:cNvSpPr txBox="1"/>
          <p:nvPr/>
        </p:nvSpPr>
        <p:spPr>
          <a:xfrm>
            <a:off x="2886494" y="2063969"/>
            <a:ext cx="5800306" cy="2308324"/>
          </a:xfrm>
          <a:prstGeom prst="rect">
            <a:avLst/>
          </a:prstGeom>
          <a:noFill/>
        </p:spPr>
        <p:txBody>
          <a:bodyPr wrap="square" rtlCol="0">
            <a:spAutoFit/>
          </a:bodyPr>
          <a:lstStyle/>
          <a:p>
            <a:pPr marL="342900" indent="-342900">
              <a:buAutoNum type="arabicParenBoth"/>
            </a:pPr>
            <a:r>
              <a:rPr lang="en-US" dirty="0" smtClean="0"/>
              <a:t>The orbits are ellipses, with focal points ƒ1 and ƒ2 for the first planet and ƒ1 and ƒ3 for the second planet. The Sun is placed in focal point ƒ1.</a:t>
            </a:r>
          </a:p>
          <a:p>
            <a:pPr marL="342900" indent="-342900">
              <a:buAutoNum type="arabicParenBoth"/>
            </a:pPr>
            <a:r>
              <a:rPr lang="en-US" dirty="0" smtClean="0"/>
              <a:t> (2) The two shaded sectors A1 and A2 have the same surface area and the time for planet 1 to cover segment A1 is equal to the time to cover segment A2. </a:t>
            </a:r>
          </a:p>
          <a:p>
            <a:pPr marL="342900" indent="-342900">
              <a:buAutoNum type="arabicParenBoth"/>
            </a:pPr>
            <a:r>
              <a:rPr lang="en-US" dirty="0" smtClean="0"/>
              <a:t>(3) The total orbit times for planet 1 and planet 2 have a ratio </a:t>
            </a:r>
            <a:r>
              <a:rPr lang="en-US" dirty="0" smtClean="0"/>
              <a:t>a1^3</a:t>
            </a:r>
            <a:r>
              <a:rPr lang="en-US" dirty="0" smtClean="0"/>
              <a:t>/2 : </a:t>
            </a:r>
            <a:r>
              <a:rPr lang="en-US" dirty="0" smtClean="0"/>
              <a:t>a2^3</a:t>
            </a:r>
            <a:r>
              <a:rPr lang="en-US" dirty="0" smtClean="0"/>
              <a:t>/2.</a:t>
            </a:r>
            <a:endParaRPr lang="en-US" dirty="0"/>
          </a:p>
        </p:txBody>
      </p:sp>
      <p:graphicFrame>
        <p:nvGraphicFramePr>
          <p:cNvPr id="7" name="Object 6"/>
          <p:cNvGraphicFramePr>
            <a:graphicFrameLocks noChangeAspect="1"/>
          </p:cNvGraphicFramePr>
          <p:nvPr/>
        </p:nvGraphicFramePr>
        <p:xfrm>
          <a:off x="458999" y="3952486"/>
          <a:ext cx="1890063" cy="791783"/>
        </p:xfrm>
        <a:graphic>
          <a:graphicData uri="http://schemas.openxmlformats.org/presentationml/2006/ole">
            <p:oleObj spid="_x0000_s30722" name="Equation" r:id="rId4" imgW="939800" imgH="393700" progId="Equation.3">
              <p:embed/>
            </p:oleObj>
          </a:graphicData>
        </a:graphic>
      </p:graphicFrame>
      <p:sp>
        <p:nvSpPr>
          <p:cNvPr id="8" name="TextBox 7"/>
          <p:cNvSpPr txBox="1"/>
          <p:nvPr/>
        </p:nvSpPr>
        <p:spPr>
          <a:xfrm>
            <a:off x="2886494" y="4563070"/>
            <a:ext cx="5800306" cy="646331"/>
          </a:xfrm>
          <a:prstGeom prst="rect">
            <a:avLst/>
          </a:prstGeom>
          <a:noFill/>
        </p:spPr>
        <p:txBody>
          <a:bodyPr wrap="square" rtlCol="0">
            <a:spAutoFit/>
          </a:bodyPr>
          <a:lstStyle/>
          <a:p>
            <a:r>
              <a:rPr lang="en-US" dirty="0" smtClean="0"/>
              <a:t>Newton gravity law explained all three </a:t>
            </a:r>
            <a:r>
              <a:rPr lang="en-US" dirty="0" err="1" smtClean="0"/>
              <a:t>Kepler’s</a:t>
            </a:r>
            <a:r>
              <a:rPr lang="en-US" dirty="0" smtClean="0"/>
              <a:t> laws</a:t>
            </a:r>
          </a:p>
          <a:p>
            <a:r>
              <a:rPr lang="en-US" dirty="0" smtClean="0"/>
              <a:t>but left open the question of how the gravity force acts.</a:t>
            </a:r>
          </a:p>
        </p:txBody>
      </p:sp>
      <p:pic>
        <p:nvPicPr>
          <p:cNvPr id="10" name="Picture 9"/>
          <p:cNvPicPr>
            <a:picLocks noChangeAspect="1"/>
          </p:cNvPicPr>
          <p:nvPr/>
        </p:nvPicPr>
        <p:blipFill>
          <a:blip r:embed="rId5"/>
          <a:stretch>
            <a:fillRect/>
          </a:stretch>
        </p:blipFill>
        <p:spPr>
          <a:xfrm>
            <a:off x="457200" y="4952604"/>
            <a:ext cx="1891862" cy="1371600"/>
          </a:xfrm>
          <a:prstGeom prst="rect">
            <a:avLst/>
          </a:prstGeom>
        </p:spPr>
      </p:pic>
      <p:sp>
        <p:nvSpPr>
          <p:cNvPr id="11" name="TextBox 10"/>
          <p:cNvSpPr txBox="1"/>
          <p:nvPr/>
        </p:nvSpPr>
        <p:spPr>
          <a:xfrm>
            <a:off x="2731818" y="5770206"/>
            <a:ext cx="6412182" cy="369332"/>
          </a:xfrm>
          <a:prstGeom prst="rect">
            <a:avLst/>
          </a:prstGeom>
          <a:noFill/>
        </p:spPr>
        <p:txBody>
          <a:bodyPr wrap="none" rtlCol="0">
            <a:spAutoFit/>
          </a:bodyPr>
          <a:lstStyle/>
          <a:p>
            <a:r>
              <a:rPr lang="en-US" dirty="0" smtClean="0"/>
              <a:t>Einstein’s general relativity explains the nature of the gravity force</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Modeling of the Universe (HW 1)</a:t>
            </a:r>
            <a:endParaRPr lang="en-US" dirty="0"/>
          </a:p>
        </p:txBody>
      </p:sp>
      <p:sp>
        <p:nvSpPr>
          <p:cNvPr id="3" name="Content Placeholder 2"/>
          <p:cNvSpPr>
            <a:spLocks noGrp="1"/>
          </p:cNvSpPr>
          <p:nvPr>
            <p:ph idx="1"/>
          </p:nvPr>
        </p:nvSpPr>
        <p:spPr>
          <a:xfrm>
            <a:off x="457200" y="1417638"/>
            <a:ext cx="8229600" cy="4708525"/>
          </a:xfrm>
        </p:spPr>
        <p:txBody>
          <a:bodyPr>
            <a:normAutofit fontScale="70000" lnSpcReduction="20000"/>
          </a:bodyPr>
          <a:lstStyle/>
          <a:p>
            <a:pPr>
              <a:buNone/>
            </a:pPr>
            <a:r>
              <a:rPr lang="en-US" dirty="0" smtClean="0"/>
              <a:t>Write a short essay (&lt; 2 pages) about models of Universe:</a:t>
            </a:r>
          </a:p>
          <a:p>
            <a:r>
              <a:rPr lang="en-US" i="1" dirty="0" smtClean="0"/>
              <a:t>Turtles all the way down</a:t>
            </a:r>
          </a:p>
          <a:p>
            <a:r>
              <a:rPr lang="en-US" i="1" dirty="0" smtClean="0"/>
              <a:t>Ptolemy</a:t>
            </a:r>
            <a:r>
              <a:rPr lang="en-US" dirty="0" smtClean="0"/>
              <a:t> (</a:t>
            </a:r>
            <a:r>
              <a:rPr lang="en-US" dirty="0" err="1" smtClean="0"/>
              <a:t>Klaúdios</a:t>
            </a:r>
            <a:r>
              <a:rPr lang="en-US" dirty="0" smtClean="0"/>
              <a:t> </a:t>
            </a:r>
            <a:r>
              <a:rPr lang="en-US" dirty="0" err="1" smtClean="0"/>
              <a:t>Ptolemaîos</a:t>
            </a:r>
            <a:r>
              <a:rPr lang="en-US" dirty="0" smtClean="0"/>
              <a:t>), </a:t>
            </a:r>
          </a:p>
          <a:p>
            <a:r>
              <a:rPr lang="en-US" i="1" dirty="0" err="1" smtClean="0"/>
              <a:t>Nicolaus</a:t>
            </a:r>
            <a:r>
              <a:rPr lang="en-US" i="1" dirty="0" smtClean="0"/>
              <a:t> Copernicus</a:t>
            </a:r>
          </a:p>
          <a:p>
            <a:r>
              <a:rPr lang="en-US" i="1" dirty="0" err="1" smtClean="0"/>
              <a:t>Tycho</a:t>
            </a:r>
            <a:r>
              <a:rPr lang="en-US" i="1" dirty="0" smtClean="0"/>
              <a:t> Brahe </a:t>
            </a:r>
            <a:r>
              <a:rPr lang="en-US" dirty="0" smtClean="0"/>
              <a:t>and </a:t>
            </a:r>
            <a:r>
              <a:rPr lang="en-US" i="1" dirty="0" smtClean="0"/>
              <a:t>Johannes </a:t>
            </a:r>
            <a:r>
              <a:rPr lang="en-US" i="1" dirty="0" err="1" smtClean="0"/>
              <a:t>Kepler</a:t>
            </a:r>
            <a:r>
              <a:rPr lang="en-US" i="1" dirty="0" smtClean="0"/>
              <a:t>, </a:t>
            </a:r>
          </a:p>
          <a:p>
            <a:r>
              <a:rPr lang="en-US" i="1" dirty="0" smtClean="0"/>
              <a:t>Isaac Newton </a:t>
            </a:r>
            <a:r>
              <a:rPr lang="en-US" dirty="0" smtClean="0"/>
              <a:t>(gravity law)</a:t>
            </a:r>
            <a:endParaRPr lang="en-US" i="1" dirty="0" smtClean="0"/>
          </a:p>
          <a:p>
            <a:r>
              <a:rPr lang="en-US" i="1" dirty="0" smtClean="0"/>
              <a:t>Albert Einstein </a:t>
            </a:r>
            <a:r>
              <a:rPr lang="en-US" dirty="0" smtClean="0"/>
              <a:t>(general relativity)</a:t>
            </a:r>
            <a:endParaRPr lang="en-US" i="1" dirty="0" smtClean="0"/>
          </a:p>
          <a:p>
            <a:pPr>
              <a:buNone/>
            </a:pPr>
            <a:r>
              <a:rPr lang="en-US" dirty="0" smtClean="0"/>
              <a:t>Characterize the models as empirical, or data fitting, or equation solving, or a general-principle-based, and comment on complexity of the models and motivation for the improvement/development. thought and physical experiments. </a:t>
            </a:r>
          </a:p>
          <a:p>
            <a:endParaRPr lang="en-US" dirty="0" smtClean="0"/>
          </a:p>
          <a:p>
            <a:pPr>
              <a:buNone/>
            </a:pPr>
            <a:r>
              <a:rPr lang="en-US" dirty="0" smtClean="0"/>
              <a:t>Use Internet, Wiki, or any other available sources</a:t>
            </a:r>
          </a:p>
          <a:p>
            <a:pPr>
              <a:buNone/>
            </a:pPr>
            <a:r>
              <a:rPr lang="en-US" dirty="0" smtClean="0"/>
              <a:t>http://</a:t>
            </a:r>
            <a:r>
              <a:rPr lang="en-US" dirty="0" err="1" smtClean="0"/>
              <a:t>astro.unl.edu/naap/ssm/animations/ptolemaic.swf</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applied math</a:t>
            </a:r>
            <a:endParaRPr lang="en-US" dirty="0"/>
          </a:p>
        </p:txBody>
      </p:sp>
      <p:sp>
        <p:nvSpPr>
          <p:cNvPr id="4" name="Oval Callout 3"/>
          <p:cNvSpPr/>
          <p:nvPr/>
        </p:nvSpPr>
        <p:spPr>
          <a:xfrm>
            <a:off x="5741869" y="4330301"/>
            <a:ext cx="2690115" cy="1022284"/>
          </a:xfrm>
          <a:prstGeom prst="wedgeEllipseCallout">
            <a:avLst>
              <a:gd name="adj1" fmla="val -84887"/>
              <a:gd name="adj2" fmla="val -89056"/>
            </a:avLst>
          </a:prstGeom>
          <a:solidFill>
            <a:schemeClr val="tx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Optimization</a:t>
            </a:r>
            <a:endParaRPr lang="en-US" dirty="0"/>
          </a:p>
        </p:txBody>
      </p:sp>
      <p:sp>
        <p:nvSpPr>
          <p:cNvPr id="5" name="Oval Callout 4"/>
          <p:cNvSpPr/>
          <p:nvPr/>
        </p:nvSpPr>
        <p:spPr>
          <a:xfrm>
            <a:off x="6012787" y="2491053"/>
            <a:ext cx="2009535" cy="612648"/>
          </a:xfrm>
          <a:prstGeom prst="wedgeEllipseCallout">
            <a:avLst>
              <a:gd name="adj1" fmla="val -112411"/>
              <a:gd name="adj2" fmla="val 80330"/>
            </a:avLst>
          </a:prstGeom>
          <a:solidFill>
            <a:schemeClr val="tx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Numerical Methods</a:t>
            </a:r>
            <a:endParaRPr lang="en-US" dirty="0"/>
          </a:p>
        </p:txBody>
      </p:sp>
      <p:sp>
        <p:nvSpPr>
          <p:cNvPr id="6" name="Oval Callout 5"/>
          <p:cNvSpPr/>
          <p:nvPr/>
        </p:nvSpPr>
        <p:spPr>
          <a:xfrm>
            <a:off x="3390919" y="1572081"/>
            <a:ext cx="1907376" cy="612648"/>
          </a:xfrm>
          <a:prstGeom prst="wedgeEllipseCallout">
            <a:avLst>
              <a:gd name="adj1" fmla="val -11671"/>
              <a:gd name="adj2" fmla="val 167253"/>
            </a:avLst>
          </a:prstGeom>
          <a:solidFill>
            <a:schemeClr val="tx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Differential equations </a:t>
            </a:r>
            <a:endParaRPr lang="en-US" dirty="0"/>
          </a:p>
        </p:txBody>
      </p:sp>
      <p:sp>
        <p:nvSpPr>
          <p:cNvPr id="7" name="Oval Callout 6"/>
          <p:cNvSpPr/>
          <p:nvPr/>
        </p:nvSpPr>
        <p:spPr>
          <a:xfrm>
            <a:off x="457200" y="1878405"/>
            <a:ext cx="2165803" cy="612648"/>
          </a:xfrm>
          <a:prstGeom prst="wedgeEllipseCallout">
            <a:avLst>
              <a:gd name="adj1" fmla="val 83730"/>
              <a:gd name="adj2" fmla="val 162796"/>
            </a:avLst>
          </a:prstGeom>
          <a:solidFill>
            <a:schemeClr val="accent6"/>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Math Modeling</a:t>
            </a:r>
            <a:endParaRPr lang="en-US" dirty="0"/>
          </a:p>
        </p:txBody>
      </p:sp>
      <p:sp>
        <p:nvSpPr>
          <p:cNvPr id="8" name="Oval Callout 7"/>
          <p:cNvSpPr/>
          <p:nvPr/>
        </p:nvSpPr>
        <p:spPr>
          <a:xfrm>
            <a:off x="252369" y="3835400"/>
            <a:ext cx="1947829" cy="1107549"/>
          </a:xfrm>
          <a:prstGeom prst="wedgeEllipseCallout">
            <a:avLst>
              <a:gd name="adj1" fmla="val 110536"/>
              <a:gd name="adj2" fmla="val -40395"/>
            </a:avLst>
          </a:prstGeom>
          <a:solidFill>
            <a:schemeClr val="tx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Data: Statistics</a:t>
            </a:r>
            <a:endParaRPr lang="en-US" dirty="0" smtClean="0"/>
          </a:p>
          <a:p>
            <a:pPr algn="ctr"/>
            <a:r>
              <a:rPr lang="en-US" dirty="0" smtClean="0"/>
              <a:t>approx</a:t>
            </a:r>
            <a:endParaRPr lang="en-US" dirty="0"/>
          </a:p>
        </p:txBody>
      </p:sp>
      <p:sp>
        <p:nvSpPr>
          <p:cNvPr id="9" name="Hexagon 8"/>
          <p:cNvSpPr/>
          <p:nvPr/>
        </p:nvSpPr>
        <p:spPr>
          <a:xfrm>
            <a:off x="3262361" y="2969417"/>
            <a:ext cx="1735517" cy="1527048"/>
          </a:xfrm>
          <a:prstGeom prst="hexagon">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Applied math</a:t>
            </a:r>
            <a:endParaRPr lang="en-US" dirty="0"/>
          </a:p>
        </p:txBody>
      </p:sp>
      <p:sp>
        <p:nvSpPr>
          <p:cNvPr id="12" name="Oval Callout 11"/>
          <p:cNvSpPr/>
          <p:nvPr/>
        </p:nvSpPr>
        <p:spPr>
          <a:xfrm>
            <a:off x="2623003" y="4942949"/>
            <a:ext cx="2675292" cy="1568468"/>
          </a:xfrm>
          <a:prstGeom prst="wedgeEllipseCallout">
            <a:avLst>
              <a:gd name="adj1" fmla="val 5651"/>
              <a:gd name="adj2" fmla="val -79190"/>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Physics, or </a:t>
            </a:r>
            <a:r>
              <a:rPr lang="en-US" dirty="0" err="1" smtClean="0"/>
              <a:t>biologogy</a:t>
            </a:r>
            <a:r>
              <a:rPr lang="en-US" dirty="0" smtClean="0"/>
              <a:t>, or </a:t>
            </a:r>
            <a:r>
              <a:rPr lang="en-US" dirty="0" err="1" smtClean="0"/>
              <a:t>chemisty</a:t>
            </a:r>
            <a:r>
              <a:rPr lang="en-US" dirty="0" smtClean="0"/>
              <a:t>, or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Models and reality</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applied math</a:t>
            </a:r>
            <a:r>
              <a:rPr lang="en-US" dirty="0" smtClean="0"/>
              <a:t> studies problems that are </a:t>
            </a:r>
            <a:r>
              <a:rPr lang="en-US" dirty="0" smtClean="0"/>
              <a:t>inspired by a nature phenomenon or a social need.</a:t>
            </a:r>
            <a:r>
              <a:rPr lang="en-US" dirty="0" smtClean="0"/>
              <a:t> </a:t>
            </a:r>
          </a:p>
          <a:p>
            <a:r>
              <a:rPr lang="en-US" i="1" dirty="0" smtClean="0"/>
              <a:t>Theory </a:t>
            </a:r>
            <a:r>
              <a:rPr lang="en-US" i="1" dirty="0" smtClean="0"/>
              <a:t>attracts practice as the magnet attracts iron.    </a:t>
            </a:r>
            <a:r>
              <a:rPr lang="en-US" i="1" dirty="0" smtClean="0"/>
              <a:t>Gauss</a:t>
            </a:r>
          </a:p>
          <a:p>
            <a:r>
              <a:rPr lang="en-US" dirty="0" smtClean="0"/>
              <a:t>We live in the world of models: </a:t>
            </a:r>
          </a:p>
          <a:p>
            <a:pPr lvl="1"/>
            <a:r>
              <a:rPr lang="en-US" dirty="0" smtClean="0"/>
              <a:t>Great models: Universe, Physics, Evolution, Social organization – determine our life forcing our judgment, decisions, and feelings</a:t>
            </a:r>
          </a:p>
          <a:p>
            <a:pPr lvl="1"/>
            <a:r>
              <a:rPr lang="en-US" dirty="0" smtClean="0"/>
              <a:t>Paradigms arrive in the form of new models: atoms,  Neo-Darwinism, fractals, democracy.</a:t>
            </a:r>
          </a:p>
          <a:p>
            <a:r>
              <a:rPr lang="en-US" dirty="0" smtClean="0"/>
              <a:t>Models as reference points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from Wiki</a:t>
            </a:r>
            <a:endParaRPr lang="en-US" dirty="0"/>
          </a:p>
        </p:txBody>
      </p:sp>
      <p:sp>
        <p:nvSpPr>
          <p:cNvPr id="3" name="Content Placeholder 2"/>
          <p:cNvSpPr>
            <a:spLocks noGrp="1"/>
          </p:cNvSpPr>
          <p:nvPr>
            <p:ph idx="1"/>
          </p:nvPr>
        </p:nvSpPr>
        <p:spPr>
          <a:xfrm>
            <a:off x="457200" y="1796381"/>
            <a:ext cx="8229600" cy="3125312"/>
          </a:xfrm>
        </p:spPr>
        <p:txBody>
          <a:bodyPr>
            <a:normAutofit fontScale="92500"/>
          </a:bodyPr>
          <a:lstStyle/>
          <a:p>
            <a:r>
              <a:rPr lang="en-US" sz="2400" dirty="0" smtClean="0"/>
              <a:t>A </a:t>
            </a:r>
            <a:r>
              <a:rPr lang="en-US" sz="2400" b="1" dirty="0" smtClean="0"/>
              <a:t>mathematical model</a:t>
            </a:r>
            <a:r>
              <a:rPr lang="en-US" sz="2400" dirty="0" smtClean="0"/>
              <a:t> uses </a:t>
            </a:r>
            <a:r>
              <a:rPr lang="en-US" sz="2400" dirty="0" smtClean="0">
                <a:hlinkClick r:id="rId2" tooltip="Mathematics"/>
              </a:rPr>
              <a:t>mathematical</a:t>
            </a:r>
            <a:r>
              <a:rPr lang="en-US" sz="2400" dirty="0" smtClean="0"/>
              <a:t> language to describe a </a:t>
            </a:r>
            <a:r>
              <a:rPr lang="en-US" sz="2400" dirty="0" smtClean="0">
                <a:hlinkClick r:id="rId3" tooltip="System"/>
              </a:rPr>
              <a:t>system</a:t>
            </a:r>
            <a:r>
              <a:rPr lang="en-US" sz="2400" dirty="0" smtClean="0"/>
              <a:t>. </a:t>
            </a:r>
          </a:p>
          <a:p>
            <a:r>
              <a:rPr lang="en-US" sz="2400" dirty="0" smtClean="0"/>
              <a:t>Mathematical models are used in the </a:t>
            </a:r>
            <a:r>
              <a:rPr lang="en-US" sz="2400" dirty="0" smtClean="0">
                <a:hlinkClick r:id="rId4" tooltip="Natural science"/>
              </a:rPr>
              <a:t>natural sciences</a:t>
            </a:r>
            <a:r>
              <a:rPr lang="en-US" sz="2400" dirty="0" smtClean="0"/>
              <a:t> and </a:t>
            </a:r>
            <a:r>
              <a:rPr lang="en-US" sz="2400" dirty="0" smtClean="0">
                <a:hlinkClick r:id="rId5" tooltip="Engineering"/>
              </a:rPr>
              <a:t>engineering</a:t>
            </a:r>
            <a:r>
              <a:rPr lang="en-US" sz="2400" dirty="0" smtClean="0"/>
              <a:t> disciplines (such as </a:t>
            </a:r>
            <a:r>
              <a:rPr lang="en-US" sz="2400" dirty="0" smtClean="0">
                <a:hlinkClick r:id="rId6" tooltip="Physics"/>
              </a:rPr>
              <a:t>physics</a:t>
            </a:r>
            <a:r>
              <a:rPr lang="en-US" sz="2400" dirty="0" smtClean="0"/>
              <a:t>, </a:t>
            </a:r>
            <a:r>
              <a:rPr lang="en-US" sz="2400" dirty="0" smtClean="0">
                <a:hlinkClick r:id="rId7" tooltip="Biology"/>
              </a:rPr>
              <a:t>biology</a:t>
            </a:r>
            <a:r>
              <a:rPr lang="en-US" sz="2400" dirty="0" smtClean="0"/>
              <a:t>, </a:t>
            </a:r>
            <a:r>
              <a:rPr lang="en-US" sz="2400" dirty="0" smtClean="0">
                <a:hlinkClick r:id="rId8" tooltip="Earth science"/>
              </a:rPr>
              <a:t>earth science</a:t>
            </a:r>
            <a:r>
              <a:rPr lang="en-US" sz="2400" dirty="0" smtClean="0"/>
              <a:t>, </a:t>
            </a:r>
            <a:r>
              <a:rPr lang="en-US" sz="2400" dirty="0" smtClean="0">
                <a:hlinkClick r:id="rId9" tooltip="Meteorology"/>
              </a:rPr>
              <a:t>meteorology</a:t>
            </a:r>
            <a:r>
              <a:rPr lang="en-US" sz="2400" dirty="0" smtClean="0"/>
              <a:t>, and </a:t>
            </a:r>
            <a:r>
              <a:rPr lang="en-US" sz="2400" dirty="0" smtClean="0">
                <a:hlinkClick r:id="rId5" tooltip="Engineering"/>
              </a:rPr>
              <a:t>engineering</a:t>
            </a:r>
            <a:r>
              <a:rPr lang="en-US" sz="2400" dirty="0" smtClean="0"/>
              <a:t>) and in the </a:t>
            </a:r>
            <a:r>
              <a:rPr lang="en-US" sz="2400" dirty="0" smtClean="0">
                <a:hlinkClick r:id="rId10" tooltip="Social science"/>
              </a:rPr>
              <a:t>social sciences</a:t>
            </a:r>
            <a:r>
              <a:rPr lang="en-US" sz="2400" dirty="0" smtClean="0"/>
              <a:t> (such as </a:t>
            </a:r>
            <a:r>
              <a:rPr lang="en-US" sz="2400" dirty="0" smtClean="0">
                <a:hlinkClick r:id="rId11" tooltip="Economics"/>
              </a:rPr>
              <a:t>economics</a:t>
            </a:r>
            <a:r>
              <a:rPr lang="en-US" sz="2400" dirty="0" smtClean="0"/>
              <a:t>, </a:t>
            </a:r>
            <a:r>
              <a:rPr lang="en-US" sz="2400" dirty="0" smtClean="0">
                <a:hlinkClick r:id="rId12" tooltip="Psychology"/>
              </a:rPr>
              <a:t>psychology</a:t>
            </a:r>
            <a:r>
              <a:rPr lang="en-US" sz="2400" dirty="0" smtClean="0"/>
              <a:t>, </a:t>
            </a:r>
            <a:r>
              <a:rPr lang="en-US" sz="2400" dirty="0" smtClean="0">
                <a:hlinkClick r:id="rId13" tooltip="Sociology"/>
              </a:rPr>
              <a:t>sociology</a:t>
            </a:r>
            <a:r>
              <a:rPr lang="en-US" sz="2400" dirty="0" smtClean="0"/>
              <a:t> and </a:t>
            </a:r>
            <a:r>
              <a:rPr lang="en-US" sz="2400" dirty="0" smtClean="0">
                <a:hlinkClick r:id="rId14" tooltip="Political science"/>
              </a:rPr>
              <a:t>political science</a:t>
            </a:r>
            <a:r>
              <a:rPr lang="en-US" sz="2400" dirty="0" smtClean="0"/>
              <a:t>)..</a:t>
            </a:r>
          </a:p>
          <a:p>
            <a:r>
              <a:rPr lang="en-US" sz="2400" dirty="0" smtClean="0"/>
              <a:t>The process of developing a mathematical model is termed 'mathematical modelling' (also modeling).</a:t>
            </a:r>
            <a:endParaRPr 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890689" y="1373030"/>
            <a:ext cx="7772400" cy="3777831"/>
          </a:xfrm>
        </p:spPr>
        <p:txBody>
          <a:bodyPr>
            <a:noAutofit/>
          </a:bodyPr>
          <a:lstStyle/>
          <a:p>
            <a:pPr algn="l"/>
            <a:r>
              <a:rPr lang="en-US" sz="2400" b="1" dirty="0" err="1" smtClean="0"/>
              <a:t>Galilei</a:t>
            </a:r>
            <a:r>
              <a:rPr lang="en-US" sz="2400" b="1" dirty="0" smtClean="0"/>
              <a:t>, Galileo (1564 - 1642):</a:t>
            </a:r>
            <a:br>
              <a:rPr lang="en-US" sz="2400" b="1" dirty="0" smtClean="0"/>
            </a:br>
            <a:r>
              <a:rPr lang="en-US" sz="2400" b="1" dirty="0" smtClean="0"/>
              <a:t/>
            </a:r>
            <a:br>
              <a:rPr lang="en-US" sz="2400" b="1" dirty="0" smtClean="0"/>
            </a:br>
            <a:r>
              <a:rPr lang="en-US" sz="2400" dirty="0" smtClean="0"/>
              <a:t>[The universe] cannot be read until we have learnt the language and become familiar with the characters in which it is written. It is written in mathematical language, and the letters are triangles, circles and other geometrical figures, without which means it is humanly impossible to comprehend a single word.</a:t>
            </a:r>
            <a:br>
              <a:rPr lang="en-US" sz="2400" dirty="0" smtClean="0"/>
            </a:br>
            <a:r>
              <a:rPr lang="en-US" sz="2400" dirty="0" smtClean="0"/>
              <a:t/>
            </a:r>
            <a:br>
              <a:rPr lang="en-US" sz="2400" dirty="0" smtClean="0"/>
            </a:br>
            <a:r>
              <a:rPr lang="en-US" sz="2400" i="1" dirty="0" smtClean="0"/>
              <a:t>Opere Il Saggiatore</a:t>
            </a:r>
            <a:r>
              <a:rPr lang="en-US" sz="2400" dirty="0" smtClean="0"/>
              <a:t> p. 171.</a:t>
            </a:r>
            <a:br>
              <a:rPr lang="en-US" sz="2400" dirty="0" smtClean="0"/>
            </a:br>
            <a:r>
              <a:rPr lang="en-US" sz="2400" dirty="0" smtClean="0"/>
              <a:t/>
            </a:r>
            <a:br>
              <a:rPr lang="en-US" sz="2400" dirty="0" smtClean="0"/>
            </a:br>
            <a:r>
              <a:rPr lang="en-US" sz="2400" b="1" dirty="0" err="1" smtClean="0"/>
              <a:t>Thought_experiment</a:t>
            </a:r>
            <a:r>
              <a:rPr lang="en-US" sz="2400" dirty="0" smtClean="0"/>
              <a:t/>
            </a:r>
            <a:br>
              <a:rPr lang="en-US" sz="2400" dirty="0" smtClean="0"/>
            </a:br>
            <a:r>
              <a:rPr lang="en-US" sz="2400" dirty="0" smtClean="0"/>
              <a:t>http://</a:t>
            </a:r>
            <a:r>
              <a:rPr lang="en-US" sz="2400" dirty="0" err="1" smtClean="0"/>
              <a:t>en.wikipedia.org/wiki/Thought_experiment</a:t>
            </a:r>
            <a:endParaRPr lang="en-US" sz="2400" dirty="0"/>
          </a:p>
        </p:txBody>
      </p:sp>
      <p:sp>
        <p:nvSpPr>
          <p:cNvPr id="4" name="Title 1"/>
          <p:cNvSpPr txBox="1">
            <a:spLocks/>
          </p:cNvSpPr>
          <p:nvPr/>
        </p:nvSpPr>
        <p:spPr>
          <a:xfrm>
            <a:off x="685800" y="393908"/>
            <a:ext cx="7614814" cy="1409187"/>
          </a:xfrm>
          <a:prstGeom prst="rect">
            <a:avLst/>
          </a:prstGeom>
        </p:spPr>
        <p:txBody>
          <a:bodyPr vert="horz" lIns="91440" tIns="45720" rIns="91440" bIns="45720" rtlCol="0" anchor="ctr">
            <a:no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mj-lt"/>
                <a:ea typeface="+mj-ea"/>
                <a:cs typeface="+mj-cs"/>
              </a:rPr>
              <a:t/>
            </a:r>
            <a:br>
              <a:rPr kumimoji="0" lang="en-US" sz="2400" b="0" i="0" u="none" strike="noStrike" kern="1200" cap="none" spc="0" normalizeH="0" baseline="0" noProof="0" dirty="0" smtClean="0">
                <a:ln>
                  <a:noFill/>
                </a:ln>
                <a:solidFill>
                  <a:schemeClr val="tx1"/>
                </a:solidFill>
                <a:effectLst/>
                <a:uLnTx/>
                <a:uFillTx/>
                <a:latin typeface="+mj-lt"/>
                <a:ea typeface="+mj-ea"/>
                <a:cs typeface="+mj-cs"/>
              </a:rPr>
            </a:br>
            <a:endParaRPr kumimoji="0" lang="en-US" sz="24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Types of math models</a:t>
            </a:r>
            <a:endParaRPr lang="en-US" dirty="0"/>
          </a:p>
        </p:txBody>
      </p:sp>
      <p:sp>
        <p:nvSpPr>
          <p:cNvPr id="3" name="Content Placeholder 2"/>
          <p:cNvSpPr>
            <a:spLocks noGrp="1"/>
          </p:cNvSpPr>
          <p:nvPr>
            <p:ph idx="1"/>
          </p:nvPr>
        </p:nvSpPr>
        <p:spPr>
          <a:xfrm>
            <a:off x="457200" y="1417638"/>
            <a:ext cx="8229600" cy="4715890"/>
          </a:xfrm>
        </p:spPr>
        <p:txBody>
          <a:bodyPr>
            <a:normAutofit fontScale="70000" lnSpcReduction="20000"/>
          </a:bodyPr>
          <a:lstStyle/>
          <a:p>
            <a:pPr>
              <a:buNone/>
            </a:pPr>
            <a:r>
              <a:rPr lang="en-US" b="1" dirty="0" smtClean="0"/>
              <a:t>Goals: </a:t>
            </a:r>
            <a:r>
              <a:rPr lang="en-US" dirty="0" smtClean="0"/>
              <a:t>descriptive or design/optimization (natural or engineering model).</a:t>
            </a:r>
          </a:p>
          <a:p>
            <a:pPr>
              <a:buNone/>
            </a:pPr>
            <a:r>
              <a:rPr lang="en-US" b="1" dirty="0" smtClean="0"/>
              <a:t>Range of applicability  (</a:t>
            </a:r>
            <a:r>
              <a:rPr lang="en-US" dirty="0" smtClean="0"/>
              <a:t>Ideal gas, Black matter, optimization)</a:t>
            </a:r>
          </a:p>
          <a:p>
            <a:pPr>
              <a:buNone/>
            </a:pPr>
            <a:r>
              <a:rPr lang="en-US" b="1" dirty="0" smtClean="0"/>
              <a:t>Validation: </a:t>
            </a:r>
            <a:r>
              <a:rPr lang="en-US" dirty="0" smtClean="0"/>
              <a:t>Mental experiment vs. real experiment. Galileo.</a:t>
            </a:r>
          </a:p>
          <a:p>
            <a:pPr>
              <a:buNone/>
            </a:pPr>
            <a:r>
              <a:rPr lang="en-US" b="1" dirty="0" smtClean="0"/>
              <a:t>Results: </a:t>
            </a:r>
            <a:r>
              <a:rPr lang="en-US" dirty="0" smtClean="0"/>
              <a:t>Numerical or analytic. Simulation models.</a:t>
            </a:r>
          </a:p>
          <a:p>
            <a:pPr>
              <a:buNone/>
            </a:pPr>
            <a:r>
              <a:rPr lang="en-US" b="1" dirty="0" smtClean="0"/>
              <a:t>Predictability: </a:t>
            </a:r>
            <a:r>
              <a:rPr lang="en-US" dirty="0" smtClean="0"/>
              <a:t>Curve fitting vs. equation solving.</a:t>
            </a:r>
          </a:p>
          <a:p>
            <a:pPr>
              <a:buNone/>
            </a:pPr>
            <a:r>
              <a:rPr lang="en-US" dirty="0" smtClean="0"/>
              <a:t>   (based on a priori principles or empirical). The “good” model should to a degree predict</a:t>
            </a:r>
            <a:r>
              <a:rPr lang="en-US" dirty="0" smtClean="0"/>
              <a:t> </a:t>
            </a:r>
            <a:r>
              <a:rPr lang="en-US" dirty="0" smtClean="0"/>
              <a:t>the behavior</a:t>
            </a:r>
            <a:r>
              <a:rPr lang="en-US" dirty="0" smtClean="0"/>
              <a:t> of a system </a:t>
            </a:r>
            <a:r>
              <a:rPr lang="en-US" dirty="0" smtClean="0"/>
              <a:t>in </a:t>
            </a:r>
            <a:r>
              <a:rPr lang="en-US" dirty="0" smtClean="0"/>
              <a:t>a new environment.</a:t>
            </a:r>
          </a:p>
          <a:p>
            <a:pPr>
              <a:buNone/>
            </a:pPr>
            <a:r>
              <a:rPr lang="en-US" b="1" dirty="0" smtClean="0"/>
              <a:t>Mathematical tools</a:t>
            </a:r>
          </a:p>
          <a:p>
            <a:pPr>
              <a:buNone/>
            </a:pPr>
            <a:r>
              <a:rPr lang="en-US" dirty="0" smtClean="0"/>
              <a:t>Geometry, Equation solving, ODE, PDE, numerical simulation, game theory, probability, statistics, optimization and control theory, etc.</a:t>
            </a:r>
            <a:endParaRPr lang="en-US" b="1" dirty="0" smtClean="0"/>
          </a:p>
          <a:p>
            <a:pPr>
              <a:buNone/>
            </a:pPr>
            <a:r>
              <a:rPr lang="en-US" b="1" dirty="0" smtClean="0"/>
              <a:t>Creativity</a:t>
            </a:r>
          </a:p>
          <a:p>
            <a:pPr>
              <a:buNone/>
            </a:pPr>
            <a:r>
              <a:rPr lang="en-US" dirty="0" smtClean="0"/>
              <a:t>Mathematics is made of 50% formulas, 50% proofs, and 50% imagination.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Model is an intentionally distorted system description that emphasizes desirable features </a:t>
            </a:r>
            <a:endParaRPr lang="en-US" sz="3200" dirty="0"/>
          </a:p>
        </p:txBody>
      </p:sp>
      <p:sp>
        <p:nvSpPr>
          <p:cNvPr id="3" name="Content Placeholder 2"/>
          <p:cNvSpPr>
            <a:spLocks noGrp="1"/>
          </p:cNvSpPr>
          <p:nvPr>
            <p:ph idx="1"/>
          </p:nvPr>
        </p:nvSpPr>
        <p:spPr>
          <a:xfrm>
            <a:off x="1" y="1899357"/>
            <a:ext cx="4985766" cy="4393697"/>
          </a:xfrm>
        </p:spPr>
        <p:txBody>
          <a:bodyPr>
            <a:normAutofit fontScale="70000" lnSpcReduction="20000"/>
          </a:bodyPr>
          <a:lstStyle/>
          <a:p>
            <a:pPr>
              <a:buNone/>
            </a:pPr>
            <a:endParaRPr lang="en-US" dirty="0" smtClean="0"/>
          </a:p>
          <a:p>
            <a:pPr>
              <a:buFont typeface="Symbol" charset="2"/>
              <a:buChar char=""/>
            </a:pPr>
            <a:r>
              <a:rPr lang="en-US" dirty="0" smtClean="0"/>
              <a:t>Model is not unique</a:t>
            </a:r>
          </a:p>
          <a:p>
            <a:pPr>
              <a:buFont typeface="Symbol" charset="2"/>
              <a:buChar char=""/>
            </a:pPr>
            <a:endParaRPr lang="en-US" dirty="0" smtClean="0"/>
          </a:p>
          <a:p>
            <a:r>
              <a:rPr lang="en-US" dirty="0" smtClean="0"/>
              <a:t>Bridge: for traffic model – a piece of road</a:t>
            </a:r>
          </a:p>
          <a:p>
            <a:r>
              <a:rPr lang="en-US" dirty="0" smtClean="0"/>
              <a:t>For flight navigation model – an obstacle</a:t>
            </a:r>
          </a:p>
          <a:p>
            <a:r>
              <a:rPr lang="en-US" dirty="0" smtClean="0"/>
              <a:t>For vibration model – an unbreakable elastic structure</a:t>
            </a:r>
          </a:p>
          <a:p>
            <a:r>
              <a:rPr lang="en-US" dirty="0" smtClean="0"/>
              <a:t>For strength model – an elastic-plastic structure</a:t>
            </a:r>
          </a:p>
          <a:p>
            <a:r>
              <a:rPr lang="en-US" dirty="0" smtClean="0"/>
              <a:t>For bungle jumping  -- a base. </a:t>
            </a:r>
          </a:p>
          <a:p>
            <a:r>
              <a:rPr lang="en-US" dirty="0" smtClean="0"/>
              <a:t>For an artist – a shape.</a:t>
            </a:r>
          </a:p>
          <a:p>
            <a:endParaRPr lang="en-US" dirty="0"/>
          </a:p>
        </p:txBody>
      </p:sp>
      <p:pic>
        <p:nvPicPr>
          <p:cNvPr id="4" name="Picture 3" descr="MillauViaduct.jpg"/>
          <p:cNvPicPr>
            <a:picLocks noChangeAspect="1"/>
          </p:cNvPicPr>
          <p:nvPr/>
        </p:nvPicPr>
        <p:blipFill>
          <a:blip r:embed="rId2"/>
          <a:stretch>
            <a:fillRect/>
          </a:stretch>
        </p:blipFill>
        <p:spPr>
          <a:xfrm>
            <a:off x="4819649" y="1899357"/>
            <a:ext cx="4324351" cy="2827460"/>
          </a:xfrm>
          <a:prstGeom prst="rect">
            <a:avLst/>
          </a:prstGeom>
        </p:spPr>
      </p:pic>
      <p:sp>
        <p:nvSpPr>
          <p:cNvPr id="5" name="TextBox 4"/>
          <p:cNvSpPr txBox="1"/>
          <p:nvPr/>
        </p:nvSpPr>
        <p:spPr>
          <a:xfrm>
            <a:off x="6259836" y="4985498"/>
            <a:ext cx="1941557" cy="369332"/>
          </a:xfrm>
          <a:prstGeom prst="rect">
            <a:avLst/>
          </a:prstGeom>
          <a:noFill/>
        </p:spPr>
        <p:txBody>
          <a:bodyPr wrap="none" rtlCol="0">
            <a:spAutoFit/>
          </a:bodyPr>
          <a:lstStyle/>
          <a:p>
            <a:r>
              <a:rPr lang="en-US" dirty="0" smtClean="0"/>
              <a:t>The </a:t>
            </a:r>
            <a:r>
              <a:rPr lang="en-US" dirty="0" err="1" smtClean="0"/>
              <a:t>Millau</a:t>
            </a:r>
            <a:r>
              <a:rPr lang="en-US" dirty="0" smtClean="0"/>
              <a:t> Viaduct</a:t>
            </a:r>
            <a:endParaRPr lang="en-US" dirty="0"/>
          </a:p>
        </p:txBody>
      </p:sp>
      <p:sp>
        <p:nvSpPr>
          <p:cNvPr id="6" name="TextBox 5"/>
          <p:cNvSpPr txBox="1"/>
          <p:nvPr/>
        </p:nvSpPr>
        <p:spPr>
          <a:xfrm>
            <a:off x="825180" y="1530025"/>
            <a:ext cx="7376213" cy="369332"/>
          </a:xfrm>
          <a:prstGeom prst="rect">
            <a:avLst/>
          </a:prstGeom>
          <a:noFill/>
        </p:spPr>
        <p:txBody>
          <a:bodyPr wrap="none" rtlCol="0">
            <a:spAutoFit/>
          </a:bodyPr>
          <a:lstStyle/>
          <a:p>
            <a:pPr>
              <a:buNone/>
            </a:pPr>
            <a:r>
              <a:rPr lang="en-US" i="1" dirty="0" smtClean="0"/>
              <a:t>Everything should be made as simple as possible, but not simpler.</a:t>
            </a:r>
            <a:r>
              <a:rPr lang="en-US" b="1" i="1" dirty="0" smtClean="0"/>
              <a:t> A. Einstein</a:t>
            </a:r>
            <a:endParaRPr lang="en-US" i="1"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Three visual models of the same emotion</a:t>
            </a:r>
            <a:endParaRPr lang="en-US" dirty="0"/>
          </a:p>
        </p:txBody>
      </p:sp>
      <p:pic>
        <p:nvPicPr>
          <p:cNvPr id="5" name="Picture 4" descr="11925-weeping-woman-matthias-gr-newald.jpg"/>
          <p:cNvPicPr>
            <a:picLocks noChangeAspect="1"/>
          </p:cNvPicPr>
          <p:nvPr/>
        </p:nvPicPr>
        <p:blipFill>
          <a:blip r:embed="rId2"/>
          <a:stretch>
            <a:fillRect/>
          </a:stretch>
        </p:blipFill>
        <p:spPr>
          <a:xfrm>
            <a:off x="2951279" y="2458853"/>
            <a:ext cx="2239410" cy="3067594"/>
          </a:xfrm>
          <a:prstGeom prst="rect">
            <a:avLst/>
          </a:prstGeom>
        </p:spPr>
      </p:pic>
      <p:pic>
        <p:nvPicPr>
          <p:cNvPr id="6" name="Picture 5" descr="Weeping Woman Pablo Picasso.jpg"/>
          <p:cNvPicPr>
            <a:picLocks noChangeAspect="1"/>
          </p:cNvPicPr>
          <p:nvPr/>
        </p:nvPicPr>
        <p:blipFill>
          <a:blip r:embed="rId3"/>
          <a:stretch>
            <a:fillRect/>
          </a:stretch>
        </p:blipFill>
        <p:spPr>
          <a:xfrm>
            <a:off x="5471153" y="2458853"/>
            <a:ext cx="3067594" cy="3067594"/>
          </a:xfrm>
          <a:prstGeom prst="rect">
            <a:avLst/>
          </a:prstGeom>
        </p:spPr>
      </p:pic>
      <p:pic>
        <p:nvPicPr>
          <p:cNvPr id="9" name="Picture 8" descr="woman_crying_1.jpg"/>
          <p:cNvPicPr>
            <a:picLocks noChangeAspect="1"/>
          </p:cNvPicPr>
          <p:nvPr/>
        </p:nvPicPr>
        <p:blipFill>
          <a:blip r:embed="rId4"/>
          <a:stretch>
            <a:fillRect/>
          </a:stretch>
        </p:blipFill>
        <p:spPr>
          <a:xfrm>
            <a:off x="617799" y="2406113"/>
            <a:ext cx="2093224" cy="3120334"/>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Syllabus (Wish list)</a:t>
            </a:r>
            <a:endParaRPr lang="en-US" dirty="0"/>
          </a:p>
        </p:txBody>
      </p:sp>
      <p:sp>
        <p:nvSpPr>
          <p:cNvPr id="3" name="Content Placeholder 2"/>
          <p:cNvSpPr>
            <a:spLocks noGrp="1"/>
          </p:cNvSpPr>
          <p:nvPr>
            <p:ph idx="1"/>
          </p:nvPr>
        </p:nvSpPr>
        <p:spPr>
          <a:xfrm>
            <a:off x="457200" y="1143000"/>
            <a:ext cx="8229600" cy="4525963"/>
          </a:xfrm>
        </p:spPr>
        <p:txBody>
          <a:bodyPr>
            <a:noAutofit/>
          </a:bodyPr>
          <a:lstStyle/>
          <a:p>
            <a:pPr>
              <a:buNone/>
            </a:pPr>
            <a:r>
              <a:rPr lang="en-US" sz="1800" dirty="0" smtClean="0"/>
              <a:t> Introduction. Principles of modeling.  Great Model of the Universe. {\bf Paper}. From observations and assumptions to equations. {\bf Project }. How to split the class in several working groups</a:t>
            </a:r>
          </a:p>
          <a:p>
            <a:pPr>
              <a:buNone/>
            </a:pPr>
            <a:r>
              <a:rPr lang="en-US" sz="1800" dirty="0" smtClean="0"/>
              <a:t> Growth and interaction of species. Population dynamics. Epidemic spread.  {\bf Project a}. Model of population dynamics after </a:t>
            </a:r>
            <a:r>
              <a:rPr lang="en-US" sz="1800" dirty="0" err="1" smtClean="0"/>
              <a:t>Marsian</a:t>
            </a:r>
            <a:r>
              <a:rPr lang="en-US" sz="1800" dirty="0" smtClean="0"/>
              <a:t> invasion. {\bf Project </a:t>
            </a:r>
            <a:r>
              <a:rPr lang="en-US" sz="1800" dirty="0" err="1" smtClean="0"/>
              <a:t>b</a:t>
            </a:r>
            <a:r>
              <a:rPr lang="en-US" sz="1800" dirty="0" smtClean="0"/>
              <a:t>}. Model of epidemic disease  and vaccination.  {\bf Project </a:t>
            </a:r>
            <a:r>
              <a:rPr lang="en-US" sz="1800" dirty="0" err="1" smtClean="0"/>
              <a:t>c</a:t>
            </a:r>
            <a:r>
              <a:rPr lang="en-US" sz="1800" dirty="0" smtClean="0"/>
              <a:t>}. PDE Model of population dynamics. </a:t>
            </a:r>
            <a:endParaRPr lang="en-US" sz="1800" dirty="0" smtClean="0"/>
          </a:p>
          <a:p>
            <a:pPr>
              <a:buNone/>
            </a:pPr>
            <a:r>
              <a:rPr lang="en-US" sz="1800" dirty="0" smtClean="0"/>
              <a:t>Wave </a:t>
            </a:r>
            <a:r>
              <a:rPr lang="en-US" sz="1800" dirty="0" smtClean="0"/>
              <a:t>model. Traffic: shock waves, stabilization factors.  {\bf Paper}. Simulation of a traffic jam. </a:t>
            </a:r>
          </a:p>
          <a:p>
            <a:pPr>
              <a:buNone/>
            </a:pPr>
            <a:r>
              <a:rPr lang="en-US" sz="1800" dirty="0" smtClean="0"/>
              <a:t> Modeling of conflicts:  Games {\bf Project a}. Best strategy, </a:t>
            </a:r>
            <a:r>
              <a:rPr lang="en-US" sz="1800" dirty="0" err="1" smtClean="0"/>
              <a:t>minimax</a:t>
            </a:r>
            <a:r>
              <a:rPr lang="en-US" sz="1800" dirty="0" smtClean="0"/>
              <a:t> {\bf Project </a:t>
            </a:r>
            <a:r>
              <a:rPr lang="en-US" sz="1800" dirty="0" err="1" smtClean="0"/>
              <a:t>b</a:t>
            </a:r>
            <a:r>
              <a:rPr lang="en-US" sz="1800" dirty="0" smtClean="0"/>
              <a:t>}. How to fairly share a bounty. {\bf Project </a:t>
            </a:r>
            <a:r>
              <a:rPr lang="en-US" sz="1800" dirty="0" err="1" smtClean="0"/>
              <a:t>c</a:t>
            </a:r>
            <a:r>
              <a:rPr lang="en-US" sz="1800" dirty="0" smtClean="0"/>
              <a:t>}.  Models of social behavior. Evolutionary games.</a:t>
            </a:r>
            <a:endParaRPr lang="en-US" sz="1800" dirty="0" smtClean="0"/>
          </a:p>
          <a:p>
            <a:pPr>
              <a:buNone/>
            </a:pPr>
            <a:r>
              <a:rPr lang="en-US" sz="1800" dirty="0" smtClean="0"/>
              <a:t>Models with graphs</a:t>
            </a:r>
          </a:p>
          <a:p>
            <a:pPr>
              <a:buNone/>
            </a:pPr>
            <a:r>
              <a:rPr lang="en-US" sz="1800" dirty="0" smtClean="0"/>
              <a:t> Lattice models of complicated structures.  Metamaterials {\bf Project</a:t>
            </a:r>
            <a:r>
              <a:rPr lang="en-US" sz="1800" dirty="0" smtClean="0"/>
              <a:t>}</a:t>
            </a:r>
            <a:endParaRPr lang="en-US" sz="1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3141</TotalTime>
  <Words>1268</Words>
  <Application>Microsoft Macintosh PowerPoint</Application>
  <PresentationFormat>On-screen Show (4:3)</PresentationFormat>
  <Paragraphs>101</Paragraphs>
  <Slides>14</Slides>
  <Notes>1</Notes>
  <HiddenSlides>0</HiddenSlides>
  <MMClips>0</MMClips>
  <ScaleCrop>false</ScaleCrop>
  <HeadingPairs>
    <vt:vector size="6" baseType="variant">
      <vt:variant>
        <vt:lpstr>Design Template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Office Theme</vt:lpstr>
      <vt:lpstr>Equation</vt:lpstr>
      <vt:lpstr>MATH 5740/MATH 6870 001  MATH MODELING 2013 09:40 AM-10:30 AM JWB 208 Andrej Cherkaev </vt:lpstr>
      <vt:lpstr>Components of applied math</vt:lpstr>
      <vt:lpstr>Models and reality</vt:lpstr>
      <vt:lpstr>Definition from Wiki</vt:lpstr>
      <vt:lpstr>Galilei, Galileo (1564 - 1642):  [The universe] cannot be read until we have learnt the language and become familiar with the characters in which it is written. It is written in mathematical language, and the letters are triangles, circles and other geometrical figures, without which means it is humanly impossible to comprehend a single word.  Opere Il Saggiatore p. 171.  Thought_experiment http://en.wikipedia.org/wiki/Thought_experiment</vt:lpstr>
      <vt:lpstr>Types of math models</vt:lpstr>
      <vt:lpstr>Model is an intentionally distorted system description that emphasizes desirable features </vt:lpstr>
      <vt:lpstr>Three visual models of the same emotion</vt:lpstr>
      <vt:lpstr>Syllabus (Wish list)</vt:lpstr>
      <vt:lpstr>Principle of modeling and the syllabus</vt:lpstr>
      <vt:lpstr>Organization of the class work</vt:lpstr>
      <vt:lpstr>Early models</vt:lpstr>
      <vt:lpstr>Kepler’s model, Newton’ law</vt:lpstr>
      <vt:lpstr>Modeling of the Universe (HW 1)</vt:lpstr>
    </vt:vector>
  </TitlesOfParts>
  <Company>University of Utah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   Galilei, Galileo (1564 - 1642) [The universe] cannot be read until we have learnt the language and become familiar with the characters in which it is written. It is written in mathematical language, and the letters are triangles, circles and other geometrical figures, without which means it is humanly impossible to comprehend a single word.  Opere Il Saggiatore p. 171.</dc:title>
  <dc:creator>xx</dc:creator>
  <cp:keywords/>
  <cp:lastModifiedBy>xx</cp:lastModifiedBy>
  <cp:revision>19</cp:revision>
  <cp:lastPrinted>2010-01-11T22:18:44Z</cp:lastPrinted>
  <dcterms:created xsi:type="dcterms:W3CDTF">2014-01-06T06:19:10Z</dcterms:created>
  <dcterms:modified xsi:type="dcterms:W3CDTF">2014-01-06T06:40:16Z</dcterms:modified>
</cp:coreProperties>
</file>