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6" r:id="rId2"/>
    <p:sldId id="258" r:id="rId3"/>
    <p:sldId id="257" r:id="rId4"/>
    <p:sldId id="264" r:id="rId5"/>
    <p:sldId id="259" r:id="rId6"/>
    <p:sldId id="273" r:id="rId7"/>
    <p:sldId id="274" r:id="rId8"/>
    <p:sldId id="267" r:id="rId9"/>
    <p:sldId id="282" r:id="rId10"/>
    <p:sldId id="277" r:id="rId11"/>
    <p:sldId id="281" r:id="rId12"/>
    <p:sldId id="275" r:id="rId13"/>
    <p:sldId id="27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5329"/>
  </p:normalViewPr>
  <p:slideViewPr>
    <p:cSldViewPr snapToGrid="0">
      <p:cViewPr varScale="1">
        <p:scale>
          <a:sx n="99" d="100"/>
          <a:sy n="99"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91C0D-BFF7-9ADB-7B4B-3BD42F0D5E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7F4D59-800F-D9E0-50CC-B529E02719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DB46D1-8846-B421-3FF3-3F232B5B41EF}"/>
              </a:ext>
            </a:extLst>
          </p:cNvPr>
          <p:cNvSpPr>
            <a:spLocks noGrp="1"/>
          </p:cNvSpPr>
          <p:nvPr>
            <p:ph type="dt" sz="half" idx="10"/>
          </p:nvPr>
        </p:nvSpPr>
        <p:spPr/>
        <p:txBody>
          <a:bodyPr/>
          <a:lstStyle/>
          <a:p>
            <a:fld id="{6E3F45D5-93AB-CE42-9003-0283B1372C86}" type="datetimeFigureOut">
              <a:rPr lang="en-US" smtClean="0"/>
              <a:t>8/2/23</a:t>
            </a:fld>
            <a:endParaRPr lang="en-US"/>
          </a:p>
        </p:txBody>
      </p:sp>
      <p:sp>
        <p:nvSpPr>
          <p:cNvPr id="5" name="Footer Placeholder 4">
            <a:extLst>
              <a:ext uri="{FF2B5EF4-FFF2-40B4-BE49-F238E27FC236}">
                <a16:creationId xmlns:a16="http://schemas.microsoft.com/office/drawing/2014/main" id="{7539BD75-CF4C-7239-956D-8C76E4D4C2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AC0439-5AC3-C204-AE72-85740245CC12}"/>
              </a:ext>
            </a:extLst>
          </p:cNvPr>
          <p:cNvSpPr>
            <a:spLocks noGrp="1"/>
          </p:cNvSpPr>
          <p:nvPr>
            <p:ph type="sldNum" sz="quarter" idx="12"/>
          </p:nvPr>
        </p:nvSpPr>
        <p:spPr/>
        <p:txBody>
          <a:bodyPr/>
          <a:lstStyle/>
          <a:p>
            <a:fld id="{EF2D29E7-71DD-D04C-95A8-650D0252B50D}" type="slidenum">
              <a:rPr lang="en-US" smtClean="0"/>
              <a:t>‹#›</a:t>
            </a:fld>
            <a:endParaRPr lang="en-US"/>
          </a:p>
        </p:txBody>
      </p:sp>
    </p:spTree>
    <p:extLst>
      <p:ext uri="{BB962C8B-B14F-4D97-AF65-F5344CB8AC3E}">
        <p14:creationId xmlns:p14="http://schemas.microsoft.com/office/powerpoint/2010/main" val="63174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0313A-4EAD-62FF-8178-D202967597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05191B-789C-3DB7-3827-1642EEDF5F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65A977-2EAD-CBB1-171B-A3E8AD59B207}"/>
              </a:ext>
            </a:extLst>
          </p:cNvPr>
          <p:cNvSpPr>
            <a:spLocks noGrp="1"/>
          </p:cNvSpPr>
          <p:nvPr>
            <p:ph type="dt" sz="half" idx="10"/>
          </p:nvPr>
        </p:nvSpPr>
        <p:spPr/>
        <p:txBody>
          <a:bodyPr/>
          <a:lstStyle/>
          <a:p>
            <a:fld id="{6E3F45D5-93AB-CE42-9003-0283B1372C86}" type="datetimeFigureOut">
              <a:rPr lang="en-US" smtClean="0"/>
              <a:t>8/2/23</a:t>
            </a:fld>
            <a:endParaRPr lang="en-US"/>
          </a:p>
        </p:txBody>
      </p:sp>
      <p:sp>
        <p:nvSpPr>
          <p:cNvPr id="5" name="Footer Placeholder 4">
            <a:extLst>
              <a:ext uri="{FF2B5EF4-FFF2-40B4-BE49-F238E27FC236}">
                <a16:creationId xmlns:a16="http://schemas.microsoft.com/office/drawing/2014/main" id="{746F753E-471E-8EDA-B1BA-8B44FFF148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1F3AF8-4840-A42B-1CF8-11F91C936F5C}"/>
              </a:ext>
            </a:extLst>
          </p:cNvPr>
          <p:cNvSpPr>
            <a:spLocks noGrp="1"/>
          </p:cNvSpPr>
          <p:nvPr>
            <p:ph type="sldNum" sz="quarter" idx="12"/>
          </p:nvPr>
        </p:nvSpPr>
        <p:spPr/>
        <p:txBody>
          <a:bodyPr/>
          <a:lstStyle/>
          <a:p>
            <a:fld id="{EF2D29E7-71DD-D04C-95A8-650D0252B50D}" type="slidenum">
              <a:rPr lang="en-US" smtClean="0"/>
              <a:t>‹#›</a:t>
            </a:fld>
            <a:endParaRPr lang="en-US"/>
          </a:p>
        </p:txBody>
      </p:sp>
    </p:spTree>
    <p:extLst>
      <p:ext uri="{BB962C8B-B14F-4D97-AF65-F5344CB8AC3E}">
        <p14:creationId xmlns:p14="http://schemas.microsoft.com/office/powerpoint/2010/main" val="3112092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FF92EA-5CD9-5C2B-E5A3-8DC8637E78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7FC081-F901-F4EE-F1F6-D6F9D8ACBF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147CC2-00A4-334C-82B8-821D482D3662}"/>
              </a:ext>
            </a:extLst>
          </p:cNvPr>
          <p:cNvSpPr>
            <a:spLocks noGrp="1"/>
          </p:cNvSpPr>
          <p:nvPr>
            <p:ph type="dt" sz="half" idx="10"/>
          </p:nvPr>
        </p:nvSpPr>
        <p:spPr/>
        <p:txBody>
          <a:bodyPr/>
          <a:lstStyle/>
          <a:p>
            <a:fld id="{6E3F45D5-93AB-CE42-9003-0283B1372C86}" type="datetimeFigureOut">
              <a:rPr lang="en-US" smtClean="0"/>
              <a:t>8/2/23</a:t>
            </a:fld>
            <a:endParaRPr lang="en-US"/>
          </a:p>
        </p:txBody>
      </p:sp>
      <p:sp>
        <p:nvSpPr>
          <p:cNvPr id="5" name="Footer Placeholder 4">
            <a:extLst>
              <a:ext uri="{FF2B5EF4-FFF2-40B4-BE49-F238E27FC236}">
                <a16:creationId xmlns:a16="http://schemas.microsoft.com/office/drawing/2014/main" id="{E4570226-B85D-F6AD-4B5C-D2FC7F6C86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702FDA-C0CC-7FA9-ADBB-62F692FF9272}"/>
              </a:ext>
            </a:extLst>
          </p:cNvPr>
          <p:cNvSpPr>
            <a:spLocks noGrp="1"/>
          </p:cNvSpPr>
          <p:nvPr>
            <p:ph type="sldNum" sz="quarter" idx="12"/>
          </p:nvPr>
        </p:nvSpPr>
        <p:spPr/>
        <p:txBody>
          <a:bodyPr/>
          <a:lstStyle/>
          <a:p>
            <a:fld id="{EF2D29E7-71DD-D04C-95A8-650D0252B50D}" type="slidenum">
              <a:rPr lang="en-US" smtClean="0"/>
              <a:t>‹#›</a:t>
            </a:fld>
            <a:endParaRPr lang="en-US"/>
          </a:p>
        </p:txBody>
      </p:sp>
    </p:spTree>
    <p:extLst>
      <p:ext uri="{BB962C8B-B14F-4D97-AF65-F5344CB8AC3E}">
        <p14:creationId xmlns:p14="http://schemas.microsoft.com/office/powerpoint/2010/main" val="496639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6CE4A-6BEB-FE1B-0EEE-0B763BA8F6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E3F5F7-9DAD-36FC-8642-83071EE5BF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7F5B34-EAAA-330D-63DF-AE8A7F0015CD}"/>
              </a:ext>
            </a:extLst>
          </p:cNvPr>
          <p:cNvSpPr>
            <a:spLocks noGrp="1"/>
          </p:cNvSpPr>
          <p:nvPr>
            <p:ph type="dt" sz="half" idx="10"/>
          </p:nvPr>
        </p:nvSpPr>
        <p:spPr/>
        <p:txBody>
          <a:bodyPr/>
          <a:lstStyle/>
          <a:p>
            <a:fld id="{6E3F45D5-93AB-CE42-9003-0283B1372C86}" type="datetimeFigureOut">
              <a:rPr lang="en-US" smtClean="0"/>
              <a:t>8/2/23</a:t>
            </a:fld>
            <a:endParaRPr lang="en-US"/>
          </a:p>
        </p:txBody>
      </p:sp>
      <p:sp>
        <p:nvSpPr>
          <p:cNvPr id="5" name="Footer Placeholder 4">
            <a:extLst>
              <a:ext uri="{FF2B5EF4-FFF2-40B4-BE49-F238E27FC236}">
                <a16:creationId xmlns:a16="http://schemas.microsoft.com/office/drawing/2014/main" id="{EE003612-5413-0E22-0E9F-F8C1A58D41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67EA67-6AB9-2F6C-D866-D00115E35E8E}"/>
              </a:ext>
            </a:extLst>
          </p:cNvPr>
          <p:cNvSpPr>
            <a:spLocks noGrp="1"/>
          </p:cNvSpPr>
          <p:nvPr>
            <p:ph type="sldNum" sz="quarter" idx="12"/>
          </p:nvPr>
        </p:nvSpPr>
        <p:spPr/>
        <p:txBody>
          <a:bodyPr/>
          <a:lstStyle/>
          <a:p>
            <a:fld id="{EF2D29E7-71DD-D04C-95A8-650D0252B50D}" type="slidenum">
              <a:rPr lang="en-US" smtClean="0"/>
              <a:t>‹#›</a:t>
            </a:fld>
            <a:endParaRPr lang="en-US"/>
          </a:p>
        </p:txBody>
      </p:sp>
    </p:spTree>
    <p:extLst>
      <p:ext uri="{BB962C8B-B14F-4D97-AF65-F5344CB8AC3E}">
        <p14:creationId xmlns:p14="http://schemas.microsoft.com/office/powerpoint/2010/main" val="2193171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965FE-29EF-21E7-C66A-FFD1FDC2CF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0E2F7D-67D3-E43E-4065-E8F2FA99B4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B71D08-DB2E-5858-722C-BCF435AD4A08}"/>
              </a:ext>
            </a:extLst>
          </p:cNvPr>
          <p:cNvSpPr>
            <a:spLocks noGrp="1"/>
          </p:cNvSpPr>
          <p:nvPr>
            <p:ph type="dt" sz="half" idx="10"/>
          </p:nvPr>
        </p:nvSpPr>
        <p:spPr/>
        <p:txBody>
          <a:bodyPr/>
          <a:lstStyle/>
          <a:p>
            <a:fld id="{6E3F45D5-93AB-CE42-9003-0283B1372C86}" type="datetimeFigureOut">
              <a:rPr lang="en-US" smtClean="0"/>
              <a:t>8/2/23</a:t>
            </a:fld>
            <a:endParaRPr lang="en-US"/>
          </a:p>
        </p:txBody>
      </p:sp>
      <p:sp>
        <p:nvSpPr>
          <p:cNvPr id="5" name="Footer Placeholder 4">
            <a:extLst>
              <a:ext uri="{FF2B5EF4-FFF2-40B4-BE49-F238E27FC236}">
                <a16:creationId xmlns:a16="http://schemas.microsoft.com/office/drawing/2014/main" id="{9C38E7B8-9BF9-90BE-4510-F72B67F134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BC7200-BF21-CFAE-2962-BF6B0CB7469B}"/>
              </a:ext>
            </a:extLst>
          </p:cNvPr>
          <p:cNvSpPr>
            <a:spLocks noGrp="1"/>
          </p:cNvSpPr>
          <p:nvPr>
            <p:ph type="sldNum" sz="quarter" idx="12"/>
          </p:nvPr>
        </p:nvSpPr>
        <p:spPr/>
        <p:txBody>
          <a:bodyPr/>
          <a:lstStyle/>
          <a:p>
            <a:fld id="{EF2D29E7-71DD-D04C-95A8-650D0252B50D}" type="slidenum">
              <a:rPr lang="en-US" smtClean="0"/>
              <a:t>‹#›</a:t>
            </a:fld>
            <a:endParaRPr lang="en-US"/>
          </a:p>
        </p:txBody>
      </p:sp>
    </p:spTree>
    <p:extLst>
      <p:ext uri="{BB962C8B-B14F-4D97-AF65-F5344CB8AC3E}">
        <p14:creationId xmlns:p14="http://schemas.microsoft.com/office/powerpoint/2010/main" val="2568667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D466F-A5BA-E35F-38E6-D7E5E9F4CA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00195A-34EE-60F6-01B1-3281A162D0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C5E686-FF45-1219-FBBB-16064ABFF0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A206D5-60CD-08D5-A190-3595084EE699}"/>
              </a:ext>
            </a:extLst>
          </p:cNvPr>
          <p:cNvSpPr>
            <a:spLocks noGrp="1"/>
          </p:cNvSpPr>
          <p:nvPr>
            <p:ph type="dt" sz="half" idx="10"/>
          </p:nvPr>
        </p:nvSpPr>
        <p:spPr/>
        <p:txBody>
          <a:bodyPr/>
          <a:lstStyle/>
          <a:p>
            <a:fld id="{6E3F45D5-93AB-CE42-9003-0283B1372C86}" type="datetimeFigureOut">
              <a:rPr lang="en-US" smtClean="0"/>
              <a:t>8/2/23</a:t>
            </a:fld>
            <a:endParaRPr lang="en-US"/>
          </a:p>
        </p:txBody>
      </p:sp>
      <p:sp>
        <p:nvSpPr>
          <p:cNvPr id="6" name="Footer Placeholder 5">
            <a:extLst>
              <a:ext uri="{FF2B5EF4-FFF2-40B4-BE49-F238E27FC236}">
                <a16:creationId xmlns:a16="http://schemas.microsoft.com/office/drawing/2014/main" id="{281F3145-AEE9-5060-5AED-B20E094C1D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208293-6BFE-9C9C-945F-4EBEAD2FEB29}"/>
              </a:ext>
            </a:extLst>
          </p:cNvPr>
          <p:cNvSpPr>
            <a:spLocks noGrp="1"/>
          </p:cNvSpPr>
          <p:nvPr>
            <p:ph type="sldNum" sz="quarter" idx="12"/>
          </p:nvPr>
        </p:nvSpPr>
        <p:spPr/>
        <p:txBody>
          <a:bodyPr/>
          <a:lstStyle/>
          <a:p>
            <a:fld id="{EF2D29E7-71DD-D04C-95A8-650D0252B50D}" type="slidenum">
              <a:rPr lang="en-US" smtClean="0"/>
              <a:t>‹#›</a:t>
            </a:fld>
            <a:endParaRPr lang="en-US"/>
          </a:p>
        </p:txBody>
      </p:sp>
    </p:spTree>
    <p:extLst>
      <p:ext uri="{BB962C8B-B14F-4D97-AF65-F5344CB8AC3E}">
        <p14:creationId xmlns:p14="http://schemas.microsoft.com/office/powerpoint/2010/main" val="1623628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74B6C-AAE4-678C-A2AD-9B5A7498D9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60D43F-8CAF-84C3-FEA8-5A12789737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2A73B0-E08D-27B5-96E3-52B079C086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A6C3B7-167A-329A-D8F3-231A21E0D0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843C10-0327-8DEF-C9D9-7DC4A33331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84DF1B-FD2E-0162-55BD-F8C0C0DBE341}"/>
              </a:ext>
            </a:extLst>
          </p:cNvPr>
          <p:cNvSpPr>
            <a:spLocks noGrp="1"/>
          </p:cNvSpPr>
          <p:nvPr>
            <p:ph type="dt" sz="half" idx="10"/>
          </p:nvPr>
        </p:nvSpPr>
        <p:spPr/>
        <p:txBody>
          <a:bodyPr/>
          <a:lstStyle/>
          <a:p>
            <a:fld id="{6E3F45D5-93AB-CE42-9003-0283B1372C86}" type="datetimeFigureOut">
              <a:rPr lang="en-US" smtClean="0"/>
              <a:t>8/2/23</a:t>
            </a:fld>
            <a:endParaRPr lang="en-US"/>
          </a:p>
        </p:txBody>
      </p:sp>
      <p:sp>
        <p:nvSpPr>
          <p:cNvPr id="8" name="Footer Placeholder 7">
            <a:extLst>
              <a:ext uri="{FF2B5EF4-FFF2-40B4-BE49-F238E27FC236}">
                <a16:creationId xmlns:a16="http://schemas.microsoft.com/office/drawing/2014/main" id="{1B5BE18D-B781-2651-3C27-1CC7EFC622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99FC0D-C2AB-98B4-2AFD-B937C2229B63}"/>
              </a:ext>
            </a:extLst>
          </p:cNvPr>
          <p:cNvSpPr>
            <a:spLocks noGrp="1"/>
          </p:cNvSpPr>
          <p:nvPr>
            <p:ph type="sldNum" sz="quarter" idx="12"/>
          </p:nvPr>
        </p:nvSpPr>
        <p:spPr/>
        <p:txBody>
          <a:bodyPr/>
          <a:lstStyle/>
          <a:p>
            <a:fld id="{EF2D29E7-71DD-D04C-95A8-650D0252B50D}" type="slidenum">
              <a:rPr lang="en-US" smtClean="0"/>
              <a:t>‹#›</a:t>
            </a:fld>
            <a:endParaRPr lang="en-US"/>
          </a:p>
        </p:txBody>
      </p:sp>
    </p:spTree>
    <p:extLst>
      <p:ext uri="{BB962C8B-B14F-4D97-AF65-F5344CB8AC3E}">
        <p14:creationId xmlns:p14="http://schemas.microsoft.com/office/powerpoint/2010/main" val="1502766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ABCD0-1526-EBFA-F83B-EF613299A3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994F72-BB17-9951-50BF-673B579506F1}"/>
              </a:ext>
            </a:extLst>
          </p:cNvPr>
          <p:cNvSpPr>
            <a:spLocks noGrp="1"/>
          </p:cNvSpPr>
          <p:nvPr>
            <p:ph type="dt" sz="half" idx="10"/>
          </p:nvPr>
        </p:nvSpPr>
        <p:spPr/>
        <p:txBody>
          <a:bodyPr/>
          <a:lstStyle/>
          <a:p>
            <a:fld id="{6E3F45D5-93AB-CE42-9003-0283B1372C86}" type="datetimeFigureOut">
              <a:rPr lang="en-US" smtClean="0"/>
              <a:t>8/2/23</a:t>
            </a:fld>
            <a:endParaRPr lang="en-US"/>
          </a:p>
        </p:txBody>
      </p:sp>
      <p:sp>
        <p:nvSpPr>
          <p:cNvPr id="4" name="Footer Placeholder 3">
            <a:extLst>
              <a:ext uri="{FF2B5EF4-FFF2-40B4-BE49-F238E27FC236}">
                <a16:creationId xmlns:a16="http://schemas.microsoft.com/office/drawing/2014/main" id="{7B7795A4-EA09-12AB-D8EB-D8A841275C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BEF967-A998-2BB0-6C78-7C6A6DA03402}"/>
              </a:ext>
            </a:extLst>
          </p:cNvPr>
          <p:cNvSpPr>
            <a:spLocks noGrp="1"/>
          </p:cNvSpPr>
          <p:nvPr>
            <p:ph type="sldNum" sz="quarter" idx="12"/>
          </p:nvPr>
        </p:nvSpPr>
        <p:spPr/>
        <p:txBody>
          <a:bodyPr/>
          <a:lstStyle/>
          <a:p>
            <a:fld id="{EF2D29E7-71DD-D04C-95A8-650D0252B50D}" type="slidenum">
              <a:rPr lang="en-US" smtClean="0"/>
              <a:t>‹#›</a:t>
            </a:fld>
            <a:endParaRPr lang="en-US"/>
          </a:p>
        </p:txBody>
      </p:sp>
    </p:spTree>
    <p:extLst>
      <p:ext uri="{BB962C8B-B14F-4D97-AF65-F5344CB8AC3E}">
        <p14:creationId xmlns:p14="http://schemas.microsoft.com/office/powerpoint/2010/main" val="4087790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5A9403-05C1-C95F-9D68-2F645B5A50AE}"/>
              </a:ext>
            </a:extLst>
          </p:cNvPr>
          <p:cNvSpPr>
            <a:spLocks noGrp="1"/>
          </p:cNvSpPr>
          <p:nvPr>
            <p:ph type="dt" sz="half" idx="10"/>
          </p:nvPr>
        </p:nvSpPr>
        <p:spPr/>
        <p:txBody>
          <a:bodyPr/>
          <a:lstStyle/>
          <a:p>
            <a:fld id="{6E3F45D5-93AB-CE42-9003-0283B1372C86}" type="datetimeFigureOut">
              <a:rPr lang="en-US" smtClean="0"/>
              <a:t>8/2/23</a:t>
            </a:fld>
            <a:endParaRPr lang="en-US"/>
          </a:p>
        </p:txBody>
      </p:sp>
      <p:sp>
        <p:nvSpPr>
          <p:cNvPr id="3" name="Footer Placeholder 2">
            <a:extLst>
              <a:ext uri="{FF2B5EF4-FFF2-40B4-BE49-F238E27FC236}">
                <a16:creationId xmlns:a16="http://schemas.microsoft.com/office/drawing/2014/main" id="{F9642786-886D-8EF0-3F6F-D85F3AE851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C05C84-FCE2-EEC8-3B6D-FB93E74CA236}"/>
              </a:ext>
            </a:extLst>
          </p:cNvPr>
          <p:cNvSpPr>
            <a:spLocks noGrp="1"/>
          </p:cNvSpPr>
          <p:nvPr>
            <p:ph type="sldNum" sz="quarter" idx="12"/>
          </p:nvPr>
        </p:nvSpPr>
        <p:spPr/>
        <p:txBody>
          <a:bodyPr/>
          <a:lstStyle/>
          <a:p>
            <a:fld id="{EF2D29E7-71DD-D04C-95A8-650D0252B50D}" type="slidenum">
              <a:rPr lang="en-US" smtClean="0"/>
              <a:t>‹#›</a:t>
            </a:fld>
            <a:endParaRPr lang="en-US"/>
          </a:p>
        </p:txBody>
      </p:sp>
    </p:spTree>
    <p:extLst>
      <p:ext uri="{BB962C8B-B14F-4D97-AF65-F5344CB8AC3E}">
        <p14:creationId xmlns:p14="http://schemas.microsoft.com/office/powerpoint/2010/main" val="144284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878FE-39FB-B948-1B7A-2AAE3856AD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57C760-AECF-AB2B-F46E-409789A436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D5F09E-3FD7-1B96-2F57-DE992297E5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9A18F-735B-A049-2D59-31C5182E9086}"/>
              </a:ext>
            </a:extLst>
          </p:cNvPr>
          <p:cNvSpPr>
            <a:spLocks noGrp="1"/>
          </p:cNvSpPr>
          <p:nvPr>
            <p:ph type="dt" sz="half" idx="10"/>
          </p:nvPr>
        </p:nvSpPr>
        <p:spPr/>
        <p:txBody>
          <a:bodyPr/>
          <a:lstStyle/>
          <a:p>
            <a:fld id="{6E3F45D5-93AB-CE42-9003-0283B1372C86}" type="datetimeFigureOut">
              <a:rPr lang="en-US" smtClean="0"/>
              <a:t>8/2/23</a:t>
            </a:fld>
            <a:endParaRPr lang="en-US"/>
          </a:p>
        </p:txBody>
      </p:sp>
      <p:sp>
        <p:nvSpPr>
          <p:cNvPr id="6" name="Footer Placeholder 5">
            <a:extLst>
              <a:ext uri="{FF2B5EF4-FFF2-40B4-BE49-F238E27FC236}">
                <a16:creationId xmlns:a16="http://schemas.microsoft.com/office/drawing/2014/main" id="{D3FD31F3-57E6-E0A7-48BD-140576CB6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DA36CA-E87A-ABAA-BF55-8FA4F6D880A3}"/>
              </a:ext>
            </a:extLst>
          </p:cNvPr>
          <p:cNvSpPr>
            <a:spLocks noGrp="1"/>
          </p:cNvSpPr>
          <p:nvPr>
            <p:ph type="sldNum" sz="quarter" idx="12"/>
          </p:nvPr>
        </p:nvSpPr>
        <p:spPr/>
        <p:txBody>
          <a:bodyPr/>
          <a:lstStyle/>
          <a:p>
            <a:fld id="{EF2D29E7-71DD-D04C-95A8-650D0252B50D}" type="slidenum">
              <a:rPr lang="en-US" smtClean="0"/>
              <a:t>‹#›</a:t>
            </a:fld>
            <a:endParaRPr lang="en-US"/>
          </a:p>
        </p:txBody>
      </p:sp>
    </p:spTree>
    <p:extLst>
      <p:ext uri="{BB962C8B-B14F-4D97-AF65-F5344CB8AC3E}">
        <p14:creationId xmlns:p14="http://schemas.microsoft.com/office/powerpoint/2010/main" val="1227769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34B42-C532-A687-B000-00CD112783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5398A6-100A-F5FA-ED7D-BF8D04D670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7C7EFF-649D-AAFD-5375-FB1B00A2E0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E3B2D8-3CB6-D274-5F9A-53446A34BEA9}"/>
              </a:ext>
            </a:extLst>
          </p:cNvPr>
          <p:cNvSpPr>
            <a:spLocks noGrp="1"/>
          </p:cNvSpPr>
          <p:nvPr>
            <p:ph type="dt" sz="half" idx="10"/>
          </p:nvPr>
        </p:nvSpPr>
        <p:spPr/>
        <p:txBody>
          <a:bodyPr/>
          <a:lstStyle/>
          <a:p>
            <a:fld id="{6E3F45D5-93AB-CE42-9003-0283B1372C86}" type="datetimeFigureOut">
              <a:rPr lang="en-US" smtClean="0"/>
              <a:t>8/2/23</a:t>
            </a:fld>
            <a:endParaRPr lang="en-US"/>
          </a:p>
        </p:txBody>
      </p:sp>
      <p:sp>
        <p:nvSpPr>
          <p:cNvPr id="6" name="Footer Placeholder 5">
            <a:extLst>
              <a:ext uri="{FF2B5EF4-FFF2-40B4-BE49-F238E27FC236}">
                <a16:creationId xmlns:a16="http://schemas.microsoft.com/office/drawing/2014/main" id="{57EA443E-85D6-0C75-6D21-CDAA14DA98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C78914-4EF3-D5A9-90A4-B8AF9C725B70}"/>
              </a:ext>
            </a:extLst>
          </p:cNvPr>
          <p:cNvSpPr>
            <a:spLocks noGrp="1"/>
          </p:cNvSpPr>
          <p:nvPr>
            <p:ph type="sldNum" sz="quarter" idx="12"/>
          </p:nvPr>
        </p:nvSpPr>
        <p:spPr/>
        <p:txBody>
          <a:bodyPr/>
          <a:lstStyle/>
          <a:p>
            <a:fld id="{EF2D29E7-71DD-D04C-95A8-650D0252B50D}" type="slidenum">
              <a:rPr lang="en-US" smtClean="0"/>
              <a:t>‹#›</a:t>
            </a:fld>
            <a:endParaRPr lang="en-US"/>
          </a:p>
        </p:txBody>
      </p:sp>
    </p:spTree>
    <p:extLst>
      <p:ext uri="{BB962C8B-B14F-4D97-AF65-F5344CB8AC3E}">
        <p14:creationId xmlns:p14="http://schemas.microsoft.com/office/powerpoint/2010/main" val="92445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99D11E-EB83-DC3E-B87A-4CFB94CABF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347CD9-3F63-B380-FCD9-134415F9D2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6C5E6C-4408-A96E-B558-F1EF977274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3F45D5-93AB-CE42-9003-0283B1372C86}" type="datetimeFigureOut">
              <a:rPr lang="en-US" smtClean="0"/>
              <a:t>8/2/23</a:t>
            </a:fld>
            <a:endParaRPr lang="en-US"/>
          </a:p>
        </p:txBody>
      </p:sp>
      <p:sp>
        <p:nvSpPr>
          <p:cNvPr id="5" name="Footer Placeholder 4">
            <a:extLst>
              <a:ext uri="{FF2B5EF4-FFF2-40B4-BE49-F238E27FC236}">
                <a16:creationId xmlns:a16="http://schemas.microsoft.com/office/drawing/2014/main" id="{3DF473C3-84E4-24FA-CB0E-EF95498756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E51053-92D6-624D-0507-3C3DFB3B73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2D29E7-71DD-D04C-95A8-650D0252B50D}" type="slidenum">
              <a:rPr lang="en-US" smtClean="0"/>
              <a:t>‹#›</a:t>
            </a:fld>
            <a:endParaRPr lang="en-US"/>
          </a:p>
        </p:txBody>
      </p:sp>
    </p:spTree>
    <p:extLst>
      <p:ext uri="{BB962C8B-B14F-4D97-AF65-F5344CB8AC3E}">
        <p14:creationId xmlns:p14="http://schemas.microsoft.com/office/powerpoint/2010/main" val="3846255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Glossary_of_areas_of_mathematic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cimagojr.com/index.ph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athoverflow.net/questions/233984/how-many-papers-are-posted-a-year" TargetMode="External"/><Relationship Id="rId2" Type="http://schemas.openxmlformats.org/officeDocument/2006/relationships/hyperlink" Target="http://www.scimagojr.com/index.php"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Quantum_computation" TargetMode="External"/><Relationship Id="rId13" Type="http://schemas.openxmlformats.org/officeDocument/2006/relationships/hyperlink" Target="https://en.wikipedia.org/wiki/Formal_methods" TargetMode="External"/><Relationship Id="rId18" Type="http://schemas.openxmlformats.org/officeDocument/2006/relationships/hyperlink" Target="https://en.wikipedia.org/wiki/Computational_geometry" TargetMode="External"/><Relationship Id="rId3" Type="http://schemas.openxmlformats.org/officeDocument/2006/relationships/hyperlink" Target="https://en.wikipedia.org/wiki/Data_structure" TargetMode="External"/><Relationship Id="rId21" Type="http://schemas.openxmlformats.org/officeDocument/2006/relationships/hyperlink" Target="https://en.wikipedia.org/wiki/Rigor#Mathematical_rigour" TargetMode="External"/><Relationship Id="rId7" Type="http://schemas.openxmlformats.org/officeDocument/2006/relationships/hyperlink" Target="https://en.wikipedia.org/wiki/Probabilistic_computation" TargetMode="External"/><Relationship Id="rId12" Type="http://schemas.openxmlformats.org/officeDocument/2006/relationships/hyperlink" Target="https://en.wikipedia.org/wiki/Program_semantics" TargetMode="External"/><Relationship Id="rId17" Type="http://schemas.openxmlformats.org/officeDocument/2006/relationships/hyperlink" Target="https://en.wikipedia.org/wiki/Computational_economics" TargetMode="External"/><Relationship Id="rId2" Type="http://schemas.openxmlformats.org/officeDocument/2006/relationships/hyperlink" Target="https://en.wikipedia.org/wiki/Algorithms" TargetMode="External"/><Relationship Id="rId16" Type="http://schemas.openxmlformats.org/officeDocument/2006/relationships/hyperlink" Target="https://en.wikipedia.org/wiki/Computational_biology" TargetMode="External"/><Relationship Id="rId20" Type="http://schemas.openxmlformats.org/officeDocument/2006/relationships/hyperlink" Target="https://en.wikipedia.org/wiki/Symbolic_computation" TargetMode="External"/><Relationship Id="rId1" Type="http://schemas.openxmlformats.org/officeDocument/2006/relationships/slideLayout" Target="../slideLayouts/slideLayout2.xml"/><Relationship Id="rId6" Type="http://schemas.openxmlformats.org/officeDocument/2006/relationships/hyperlink" Target="https://en.wikipedia.org/wiki/Distributed_computation" TargetMode="External"/><Relationship Id="rId11" Type="http://schemas.openxmlformats.org/officeDocument/2006/relationships/hyperlink" Target="https://en.wikipedia.org/wiki/Cryptography" TargetMode="External"/><Relationship Id="rId5" Type="http://schemas.openxmlformats.org/officeDocument/2006/relationships/hyperlink" Target="https://en.wikipedia.org/wiki/Parallel_computation" TargetMode="External"/><Relationship Id="rId15" Type="http://schemas.openxmlformats.org/officeDocument/2006/relationships/hyperlink" Target="https://en.wikipedia.org/wiki/Machine_learning" TargetMode="External"/><Relationship Id="rId10" Type="http://schemas.openxmlformats.org/officeDocument/2006/relationships/hyperlink" Target="https://en.wikipedia.org/wiki/Information_theory" TargetMode="External"/><Relationship Id="rId19" Type="http://schemas.openxmlformats.org/officeDocument/2006/relationships/hyperlink" Target="https://en.wikipedia.org/wiki/Computational_number_theory" TargetMode="External"/><Relationship Id="rId4" Type="http://schemas.openxmlformats.org/officeDocument/2006/relationships/hyperlink" Target="https://en.wikipedia.org/wiki/Computational_complexity_theory" TargetMode="External"/><Relationship Id="rId9" Type="http://schemas.openxmlformats.org/officeDocument/2006/relationships/hyperlink" Target="https://en.wikipedia.org/wiki/Automata_theory" TargetMode="External"/><Relationship Id="rId14" Type="http://schemas.openxmlformats.org/officeDocument/2006/relationships/hyperlink" Target="https://en.wikipedia.org/wiki/Algorithmic_game_theory"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1200C-DF57-7DC8-FC62-125D85E5022B}"/>
              </a:ext>
            </a:extLst>
          </p:cNvPr>
          <p:cNvSpPr>
            <a:spLocks noGrp="1"/>
          </p:cNvSpPr>
          <p:nvPr>
            <p:ph type="ctrTitle"/>
          </p:nvPr>
        </p:nvSpPr>
        <p:spPr/>
        <p:txBody>
          <a:bodyPr>
            <a:normAutofit fontScale="90000"/>
          </a:bodyPr>
          <a:lstStyle/>
          <a:p>
            <a:r>
              <a:rPr lang="en-US" dirty="0"/>
              <a:t>Topics in History of Mathematics</a:t>
            </a:r>
            <a:br>
              <a:rPr lang="en-US" dirty="0"/>
            </a:br>
            <a:r>
              <a:rPr lang="en-US" dirty="0"/>
              <a:t>Fall 2023</a:t>
            </a:r>
            <a:br>
              <a:rPr lang="en-US" dirty="0"/>
            </a:br>
            <a:r>
              <a:rPr lang="en-US" dirty="0"/>
              <a:t>3. Mathematics today. Challenges</a:t>
            </a:r>
          </a:p>
        </p:txBody>
      </p:sp>
      <p:sp>
        <p:nvSpPr>
          <p:cNvPr id="3" name="Subtitle 2">
            <a:extLst>
              <a:ext uri="{FF2B5EF4-FFF2-40B4-BE49-F238E27FC236}">
                <a16:creationId xmlns:a16="http://schemas.microsoft.com/office/drawing/2014/main" id="{798E9E5D-689C-65A7-4F9E-BE15F714ECD0}"/>
              </a:ext>
            </a:extLst>
          </p:cNvPr>
          <p:cNvSpPr>
            <a:spLocks noGrp="1"/>
          </p:cNvSpPr>
          <p:nvPr>
            <p:ph type="subTitle" idx="1"/>
          </p:nvPr>
        </p:nvSpPr>
        <p:spPr/>
        <p:txBody>
          <a:bodyPr>
            <a:normAutofit lnSpcReduction="10000"/>
          </a:bodyPr>
          <a:lstStyle/>
          <a:p>
            <a:r>
              <a:rPr lang="en-US" dirty="0"/>
              <a:t>Andrej Cherkaev</a:t>
            </a:r>
          </a:p>
          <a:p>
            <a:r>
              <a:rPr lang="en-US" dirty="0"/>
              <a:t>Professor</a:t>
            </a:r>
          </a:p>
          <a:p>
            <a:r>
              <a:rPr lang="en-US" dirty="0"/>
              <a:t>Department of mathematics</a:t>
            </a:r>
          </a:p>
          <a:p>
            <a:r>
              <a:rPr lang="en-US" dirty="0"/>
              <a:t>University of Utah</a:t>
            </a:r>
          </a:p>
        </p:txBody>
      </p:sp>
    </p:spTree>
    <p:extLst>
      <p:ext uri="{BB962C8B-B14F-4D97-AF65-F5344CB8AC3E}">
        <p14:creationId xmlns:p14="http://schemas.microsoft.com/office/powerpoint/2010/main" val="1163864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challenges: computers and AI</a:t>
            </a:r>
          </a:p>
        </p:txBody>
      </p:sp>
      <p:sp>
        <p:nvSpPr>
          <p:cNvPr id="3" name="Content Placeholder 2"/>
          <p:cNvSpPr>
            <a:spLocks noGrp="1"/>
          </p:cNvSpPr>
          <p:nvPr>
            <p:ph idx="1"/>
          </p:nvPr>
        </p:nvSpPr>
        <p:spPr>
          <a:xfrm>
            <a:off x="1133342" y="1600201"/>
            <a:ext cx="9077460" cy="4607416"/>
          </a:xfrm>
        </p:spPr>
        <p:txBody>
          <a:bodyPr>
            <a:normAutofit lnSpcReduction="10000"/>
          </a:bodyPr>
          <a:lstStyle/>
          <a:p>
            <a:pPr marL="0" indent="0">
              <a:buNone/>
            </a:pPr>
            <a:r>
              <a:rPr lang="en-US" dirty="0"/>
              <a:t>Computers and AI bring novel challenges that change the very definition of mathematics.</a:t>
            </a:r>
          </a:p>
          <a:p>
            <a:pPr marL="0" indent="0">
              <a:buNone/>
            </a:pPr>
            <a:r>
              <a:rPr lang="en-US" dirty="0"/>
              <a:t>•Computers help prove theorems that remain unsolved for centuries despite efforts of the best minds, e.g., Kepler's problem of dense packing of spheres. But these proofs can be verified only by other computers. </a:t>
            </a:r>
          </a:p>
          <a:p>
            <a:pPr marL="0" indent="0">
              <a:buNone/>
            </a:pPr>
            <a:r>
              <a:rPr lang="en-US" dirty="0"/>
              <a:t>•Some models (like weather prediction or climate change) are so large that no single person knows all their details. Machine Learning uses nonconventional logical tools. </a:t>
            </a:r>
          </a:p>
          <a:p>
            <a:pPr marL="0" indent="0">
              <a:buNone/>
            </a:pPr>
            <a:r>
              <a:rPr lang="en-US" dirty="0"/>
              <a:t>•Big Data problems, e.g., DNA sequence description, require new math tools/structures to deal with.</a:t>
            </a:r>
          </a:p>
          <a:p>
            <a:pPr marL="0" indent="0">
              <a:buNone/>
            </a:pPr>
            <a:endParaRPr lang="en-US" dirty="0"/>
          </a:p>
          <a:p>
            <a:endParaRPr lang="en-US" dirty="0"/>
          </a:p>
        </p:txBody>
      </p:sp>
    </p:spTree>
    <p:extLst>
      <p:ext uri="{BB962C8B-B14F-4D97-AF65-F5344CB8AC3E}">
        <p14:creationId xmlns:p14="http://schemas.microsoft.com/office/powerpoint/2010/main" val="3022478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2221E-2D0A-5A0C-EE4E-A526ACC3602B}"/>
              </a:ext>
            </a:extLst>
          </p:cNvPr>
          <p:cNvSpPr>
            <a:spLocks noGrp="1"/>
          </p:cNvSpPr>
          <p:nvPr>
            <p:ph type="title"/>
          </p:nvPr>
        </p:nvSpPr>
        <p:spPr/>
        <p:txBody>
          <a:bodyPr/>
          <a:lstStyle/>
          <a:p>
            <a:r>
              <a:rPr lang="en-US" dirty="0"/>
              <a:t>Challenges in Math Education</a:t>
            </a:r>
          </a:p>
        </p:txBody>
      </p:sp>
      <p:sp>
        <p:nvSpPr>
          <p:cNvPr id="3" name="Content Placeholder 2">
            <a:extLst>
              <a:ext uri="{FF2B5EF4-FFF2-40B4-BE49-F238E27FC236}">
                <a16:creationId xmlns:a16="http://schemas.microsoft.com/office/drawing/2014/main" id="{0B182671-5A43-C6C8-7703-60FA9EE0756C}"/>
              </a:ext>
            </a:extLst>
          </p:cNvPr>
          <p:cNvSpPr>
            <a:spLocks noGrp="1"/>
          </p:cNvSpPr>
          <p:nvPr>
            <p:ph idx="1"/>
          </p:nvPr>
        </p:nvSpPr>
        <p:spPr/>
        <p:txBody>
          <a:bodyPr>
            <a:normAutofit/>
          </a:bodyPr>
          <a:lstStyle/>
          <a:p>
            <a:pPr marL="0" indent="0">
              <a:buNone/>
            </a:pPr>
            <a:r>
              <a:rPr lang="en-US" dirty="0"/>
              <a:t>The K-12 curriculum teaches geometry ( 2nd  century BC), algebra (16th – 17th  centuries), functions, and the basics of calculus (17th – 18th centuries).</a:t>
            </a:r>
          </a:p>
          <a:p>
            <a:pPr marL="0" indent="0">
              <a:buNone/>
            </a:pPr>
            <a:r>
              <a:rPr lang="en-US" dirty="0"/>
              <a:t> The undergraduate engineering math teaches calculus, ODE, PDE, Fourier series (18th – 19th century), linear algebra, and statistics (19th – the first half of the 20th century). </a:t>
            </a:r>
          </a:p>
          <a:p>
            <a:pPr marL="0" indent="0">
              <a:buNone/>
            </a:pPr>
            <a:endParaRPr lang="en-US" dirty="0"/>
          </a:p>
          <a:p>
            <a:pPr marL="0" indent="0">
              <a:buNone/>
            </a:pPr>
            <a:r>
              <a:rPr lang="en-US" dirty="0"/>
              <a:t>How can math educators inform the public about discoveries in modern math fields?</a:t>
            </a:r>
          </a:p>
        </p:txBody>
      </p:sp>
    </p:spTree>
    <p:extLst>
      <p:ext uri="{BB962C8B-B14F-4D97-AF65-F5344CB8AC3E}">
        <p14:creationId xmlns:p14="http://schemas.microsoft.com/office/powerpoint/2010/main" val="390582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182671-5A43-C6C8-7703-60FA9EE0756C}"/>
              </a:ext>
            </a:extLst>
          </p:cNvPr>
          <p:cNvSpPr>
            <a:spLocks noGrp="1"/>
          </p:cNvSpPr>
          <p:nvPr>
            <p:ph idx="1"/>
          </p:nvPr>
        </p:nvSpPr>
        <p:spPr/>
        <p:txBody>
          <a:bodyPr>
            <a:normAutofit/>
          </a:bodyPr>
          <a:lstStyle/>
          <a:p>
            <a:r>
              <a:rPr lang="en-US" dirty="0"/>
              <a:t>  Was math discovered or invented? </a:t>
            </a:r>
          </a:p>
          <a:p>
            <a:endParaRPr lang="en-US" dirty="0"/>
          </a:p>
          <a:p>
            <a:r>
              <a:rPr lang="en-US" dirty="0"/>
              <a:t>Foundation of math is intrinsically incomplete. What is a perfect proof? </a:t>
            </a:r>
          </a:p>
        </p:txBody>
      </p:sp>
      <p:sp>
        <p:nvSpPr>
          <p:cNvPr id="5" name="Title 4">
            <a:extLst>
              <a:ext uri="{FF2B5EF4-FFF2-40B4-BE49-F238E27FC236}">
                <a16:creationId xmlns:a16="http://schemas.microsoft.com/office/drawing/2014/main" id="{2A47EDC6-BE29-3180-39F0-C7FB565C5E89}"/>
              </a:ext>
            </a:extLst>
          </p:cNvPr>
          <p:cNvSpPr>
            <a:spLocks noGrp="1"/>
          </p:cNvSpPr>
          <p:nvPr>
            <p:ph type="title"/>
          </p:nvPr>
        </p:nvSpPr>
        <p:spPr/>
        <p:txBody>
          <a:bodyPr/>
          <a:lstStyle/>
          <a:p>
            <a:r>
              <a:rPr lang="en-US" dirty="0"/>
              <a:t>Foundations</a:t>
            </a:r>
          </a:p>
        </p:txBody>
      </p:sp>
    </p:spTree>
    <p:extLst>
      <p:ext uri="{BB962C8B-B14F-4D97-AF65-F5344CB8AC3E}">
        <p14:creationId xmlns:p14="http://schemas.microsoft.com/office/powerpoint/2010/main" val="185998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2221E-2D0A-5A0C-EE4E-A526ACC3602B}"/>
              </a:ext>
            </a:extLst>
          </p:cNvPr>
          <p:cNvSpPr>
            <a:spLocks noGrp="1"/>
          </p:cNvSpPr>
          <p:nvPr>
            <p:ph type="title"/>
          </p:nvPr>
        </p:nvSpPr>
        <p:spPr/>
        <p:txBody>
          <a:bodyPr/>
          <a:lstStyle/>
          <a:p>
            <a:r>
              <a:rPr lang="en-US" dirty="0"/>
              <a:t>Approaching Singularity Point</a:t>
            </a:r>
          </a:p>
        </p:txBody>
      </p:sp>
      <p:sp>
        <p:nvSpPr>
          <p:cNvPr id="3" name="Content Placeholder 2">
            <a:extLst>
              <a:ext uri="{FF2B5EF4-FFF2-40B4-BE49-F238E27FC236}">
                <a16:creationId xmlns:a16="http://schemas.microsoft.com/office/drawing/2014/main" id="{0B182671-5A43-C6C8-7703-60FA9EE0756C}"/>
              </a:ext>
            </a:extLst>
          </p:cNvPr>
          <p:cNvSpPr>
            <a:spLocks noGrp="1"/>
          </p:cNvSpPr>
          <p:nvPr>
            <p:ph idx="1"/>
          </p:nvPr>
        </p:nvSpPr>
        <p:spPr>
          <a:xfrm>
            <a:off x="838200" y="2018808"/>
            <a:ext cx="10515600" cy="4351338"/>
          </a:xfrm>
        </p:spPr>
        <p:txBody>
          <a:bodyPr>
            <a:normAutofit/>
          </a:bodyPr>
          <a:lstStyle/>
          <a:p>
            <a:r>
              <a:rPr lang="en-US" dirty="0"/>
              <a:t>More than 150 000 research papers in math are published annually. </a:t>
            </a:r>
          </a:p>
          <a:p>
            <a:pPr lvl="1"/>
            <a:r>
              <a:rPr lang="en-US" dirty="0"/>
              <a:t>How can mathematicians communicate their funding?</a:t>
            </a:r>
          </a:p>
          <a:p>
            <a:pPr lvl="1"/>
            <a:r>
              <a:rPr lang="en-US" dirty="0"/>
              <a:t> Is it technically possible and worthwhile to preserve the results? </a:t>
            </a:r>
          </a:p>
          <a:p>
            <a:pPr lvl="1"/>
            <a:r>
              <a:rPr lang="en-US" dirty="0"/>
              <a:t> What research should be saved for the future? How can this be done? </a:t>
            </a:r>
          </a:p>
          <a:p>
            <a:r>
              <a:rPr lang="en-US" dirty="0"/>
              <a:t>In your opinion, what branches of mathematics will be trendy in 20 years? </a:t>
            </a:r>
          </a:p>
          <a:p>
            <a:pPr marL="0" indent="0">
              <a:buNone/>
            </a:pPr>
            <a:r>
              <a:rPr lang="en-US" dirty="0"/>
              <a:t> </a:t>
            </a:r>
          </a:p>
        </p:txBody>
      </p:sp>
    </p:spTree>
    <p:extLst>
      <p:ext uri="{BB962C8B-B14F-4D97-AF65-F5344CB8AC3E}">
        <p14:creationId xmlns:p14="http://schemas.microsoft.com/office/powerpoint/2010/main" val="997838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789" y="1339403"/>
            <a:ext cx="9875949" cy="4799640"/>
          </a:xfrm>
        </p:spPr>
        <p:txBody>
          <a:bodyPr>
            <a:normAutofit fontScale="92500" lnSpcReduction="10000"/>
          </a:bodyPr>
          <a:lstStyle/>
          <a:p>
            <a:pPr marL="0" indent="0">
              <a:buNone/>
            </a:pPr>
            <a:r>
              <a:rPr lang="en-US" dirty="0"/>
              <a:t>Complexity of Mathematics reflects our ability to handle logic, quantities, shapes, processes, arrangements, etc. </a:t>
            </a:r>
          </a:p>
          <a:p>
            <a:r>
              <a:rPr lang="en-US" dirty="0"/>
              <a:t>Mathematics studies: </a:t>
            </a:r>
          </a:p>
          <a:p>
            <a:pPr lvl="1"/>
            <a:r>
              <a:rPr lang="en-US" dirty="0"/>
              <a:t>Space, Change, Structure, </a:t>
            </a:r>
          </a:p>
          <a:p>
            <a:pPr lvl="1"/>
            <a:r>
              <a:rPr lang="en-US" dirty="0"/>
              <a:t>Numbers, Modeling, </a:t>
            </a:r>
          </a:p>
          <a:p>
            <a:pPr lvl="1"/>
            <a:r>
              <a:rPr lang="en-US" dirty="0"/>
              <a:t>Simulation, Optimization,</a:t>
            </a:r>
          </a:p>
          <a:p>
            <a:pPr lvl="1"/>
            <a:r>
              <a:rPr lang="en-US" dirty="0"/>
              <a:t>Logic, Structures,</a:t>
            </a:r>
          </a:p>
          <a:p>
            <a:pPr lvl="1"/>
            <a:r>
              <a:rPr lang="en-US" dirty="0"/>
              <a:t>Probability, Statistics, </a:t>
            </a:r>
          </a:p>
          <a:p>
            <a:pPr lvl="1"/>
            <a:r>
              <a:rPr lang="en-US" dirty="0"/>
              <a:t>Computing</a:t>
            </a:r>
          </a:p>
          <a:p>
            <a:r>
              <a:rPr lang="en-US" dirty="0"/>
              <a:t>Today, mathematics is all around us in computing, engineering, architecture, medicine, transportation, art, money, elections, and even sports. </a:t>
            </a:r>
          </a:p>
          <a:p>
            <a:r>
              <a:rPr lang="en-US" dirty="0"/>
              <a:t>There is no clear boundary between math and various applications. </a:t>
            </a:r>
          </a:p>
          <a:p>
            <a:endParaRPr lang="en-US" dirty="0"/>
          </a:p>
          <a:p>
            <a:pPr marL="0" indent="0">
              <a:buNone/>
            </a:pPr>
            <a:endParaRPr lang="en-US" dirty="0"/>
          </a:p>
        </p:txBody>
      </p:sp>
      <p:sp>
        <p:nvSpPr>
          <p:cNvPr id="5" name="Title 4">
            <a:extLst>
              <a:ext uri="{FF2B5EF4-FFF2-40B4-BE49-F238E27FC236}">
                <a16:creationId xmlns:a16="http://schemas.microsoft.com/office/drawing/2014/main" id="{6BB5BDAB-909F-5E8B-3896-D7C3DF88D5E0}"/>
              </a:ext>
            </a:extLst>
          </p:cNvPr>
          <p:cNvSpPr>
            <a:spLocks noGrp="1"/>
          </p:cNvSpPr>
          <p:nvPr>
            <p:ph type="title"/>
          </p:nvPr>
        </p:nvSpPr>
        <p:spPr>
          <a:xfrm>
            <a:off x="0" y="0"/>
            <a:ext cx="10515600" cy="1325563"/>
          </a:xfrm>
        </p:spPr>
        <p:txBody>
          <a:bodyPr/>
          <a:lstStyle/>
          <a:p>
            <a:r>
              <a:rPr lang="en-US" dirty="0"/>
              <a:t>Math and society</a:t>
            </a:r>
          </a:p>
        </p:txBody>
      </p:sp>
    </p:spTree>
    <p:extLst>
      <p:ext uri="{BB962C8B-B14F-4D97-AF65-F5344CB8AC3E}">
        <p14:creationId xmlns:p14="http://schemas.microsoft.com/office/powerpoint/2010/main" val="1546034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9217" y="268645"/>
            <a:ext cx="3643648" cy="1325563"/>
          </a:xfrm>
        </p:spPr>
        <p:txBody>
          <a:bodyPr>
            <a:normAutofit/>
          </a:bodyPr>
          <a:lstStyle/>
          <a:p>
            <a:r>
              <a:rPr lang="en-US" sz="3200" dirty="0"/>
              <a:t>Mathematics today</a:t>
            </a:r>
          </a:p>
        </p:txBody>
      </p:sp>
      <p:pic>
        <p:nvPicPr>
          <p:cNvPr id="4" name="Picture 3" descr="fields-of-math.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911" y="2619037"/>
            <a:ext cx="3541752" cy="3434762"/>
          </a:xfrm>
          <a:prstGeom prst="rect">
            <a:avLst/>
          </a:prstGeom>
        </p:spPr>
      </p:pic>
      <p:sp>
        <p:nvSpPr>
          <p:cNvPr id="5" name="TextBox 4"/>
          <p:cNvSpPr txBox="1"/>
          <p:nvPr/>
        </p:nvSpPr>
        <p:spPr>
          <a:xfrm>
            <a:off x="4211392" y="2457092"/>
            <a:ext cx="6306416" cy="3970318"/>
          </a:xfrm>
          <a:prstGeom prst="rect">
            <a:avLst/>
          </a:prstGeom>
          <a:noFill/>
        </p:spPr>
        <p:txBody>
          <a:bodyPr wrap="square" rtlCol="0">
            <a:spAutoFit/>
          </a:bodyPr>
          <a:lstStyle/>
          <a:p>
            <a:r>
              <a:rPr lang="en-US" dirty="0"/>
              <a:t>Branches:</a:t>
            </a:r>
          </a:p>
          <a:p>
            <a:endParaRPr lang="en-US" dirty="0"/>
          </a:p>
          <a:p>
            <a:r>
              <a:rPr lang="en-US" dirty="0"/>
              <a:t>Chaos and homogenization.</a:t>
            </a:r>
          </a:p>
          <a:p>
            <a:r>
              <a:rPr lang="en-US" dirty="0"/>
              <a:t>Morphing and dynamics.</a:t>
            </a:r>
          </a:p>
          <a:p>
            <a:r>
              <a:rPr lang="en-US" dirty="0"/>
              <a:t>Numerical analysis.</a:t>
            </a:r>
          </a:p>
          <a:p>
            <a:r>
              <a:rPr lang="en-US" dirty="0"/>
              <a:t>Modeling of Natural phenomena,</a:t>
            </a:r>
          </a:p>
          <a:p>
            <a:r>
              <a:rPr lang="en-US" dirty="0"/>
              <a:t>Optimization, Game theory.</a:t>
            </a:r>
          </a:p>
          <a:p>
            <a:r>
              <a:rPr lang="en-US" dirty="0"/>
              <a:t>Probability &amp; Statistics.</a:t>
            </a:r>
          </a:p>
          <a:p>
            <a:r>
              <a:rPr lang="en-US" dirty="0"/>
              <a:t>Financial Math, </a:t>
            </a:r>
          </a:p>
          <a:p>
            <a:r>
              <a:rPr lang="en-US" dirty="0"/>
              <a:t>Combinatorics,</a:t>
            </a:r>
          </a:p>
          <a:p>
            <a:r>
              <a:rPr lang="en-US" dirty="0"/>
              <a:t>Groups, Graphs</a:t>
            </a:r>
          </a:p>
          <a:p>
            <a:r>
              <a:rPr lang="en-US" dirty="0"/>
              <a:t>Geometry and topology, </a:t>
            </a:r>
          </a:p>
          <a:p>
            <a:r>
              <a:rPr lang="en-US" dirty="0"/>
              <a:t>Set theory, Category Theory</a:t>
            </a:r>
            <a:br>
              <a:rPr lang="en-US" dirty="0"/>
            </a:br>
            <a:r>
              <a:rPr lang="en-US" dirty="0"/>
              <a:t>etc. </a:t>
            </a:r>
          </a:p>
        </p:txBody>
      </p:sp>
      <p:sp>
        <p:nvSpPr>
          <p:cNvPr id="3" name="TextBox 2">
            <a:extLst>
              <a:ext uri="{FF2B5EF4-FFF2-40B4-BE49-F238E27FC236}">
                <a16:creationId xmlns:a16="http://schemas.microsoft.com/office/drawing/2014/main" id="{C6BB02F6-0F06-C4EF-1396-F8147F5DB38D}"/>
              </a:ext>
            </a:extLst>
          </p:cNvPr>
          <p:cNvSpPr txBox="1"/>
          <p:nvPr/>
        </p:nvSpPr>
        <p:spPr>
          <a:xfrm>
            <a:off x="626771" y="1293474"/>
            <a:ext cx="7499104" cy="923330"/>
          </a:xfrm>
          <a:prstGeom prst="rect">
            <a:avLst/>
          </a:prstGeom>
          <a:noFill/>
        </p:spPr>
        <p:txBody>
          <a:bodyPr wrap="none" rtlCol="0">
            <a:spAutoFit/>
          </a:bodyPr>
          <a:lstStyle/>
          <a:p>
            <a:r>
              <a:rPr lang="en-US" dirty="0"/>
              <a:t>The diversity  of areas of contemporary mathematics is shown in the glossary </a:t>
            </a:r>
          </a:p>
          <a:p>
            <a:r>
              <a:rPr lang="en-US" u="sng" dirty="0">
                <a:hlinkClick r:id="rId3"/>
              </a:rPr>
              <a:t>https://en.wikipedia.org/wiki/Glossary_of_areas_of_mathematics</a:t>
            </a:r>
            <a:endParaRPr lang="en-US" u="sng" dirty="0"/>
          </a:p>
          <a:p>
            <a:r>
              <a:rPr lang="en-US" dirty="0"/>
              <a:t>Take a look. </a:t>
            </a:r>
          </a:p>
        </p:txBody>
      </p:sp>
      <p:sp>
        <p:nvSpPr>
          <p:cNvPr id="6" name="TextBox 5">
            <a:extLst>
              <a:ext uri="{FF2B5EF4-FFF2-40B4-BE49-F238E27FC236}">
                <a16:creationId xmlns:a16="http://schemas.microsoft.com/office/drawing/2014/main" id="{A5D2C2AE-86B1-E6C5-9A6E-51BCCF970BAB}"/>
              </a:ext>
            </a:extLst>
          </p:cNvPr>
          <p:cNvSpPr txBox="1"/>
          <p:nvPr/>
        </p:nvSpPr>
        <p:spPr>
          <a:xfrm>
            <a:off x="0" y="6271366"/>
            <a:ext cx="3968009" cy="369332"/>
          </a:xfrm>
          <a:prstGeom prst="rect">
            <a:avLst/>
          </a:prstGeom>
          <a:noFill/>
        </p:spPr>
        <p:txBody>
          <a:bodyPr wrap="none" rtlCol="0">
            <a:spAutoFit/>
          </a:bodyPr>
          <a:lstStyle/>
          <a:p>
            <a:r>
              <a:rPr lang="en-US" dirty="0"/>
              <a:t>See the enlarged graph on the next slide</a:t>
            </a:r>
          </a:p>
        </p:txBody>
      </p:sp>
    </p:spTree>
    <p:extLst>
      <p:ext uri="{BB962C8B-B14F-4D97-AF65-F5344CB8AC3E}">
        <p14:creationId xmlns:p14="http://schemas.microsoft.com/office/powerpoint/2010/main" val="2524088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elds-of-math.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3733" y="0"/>
            <a:ext cx="7240986" cy="7022248"/>
          </a:xfrm>
          <a:prstGeom prst="rect">
            <a:avLst/>
          </a:prstGeom>
        </p:spPr>
      </p:pic>
    </p:spTree>
    <p:extLst>
      <p:ext uri="{BB962C8B-B14F-4D97-AF65-F5344CB8AC3E}">
        <p14:creationId xmlns:p14="http://schemas.microsoft.com/office/powerpoint/2010/main" val="1187240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052" y="82525"/>
            <a:ext cx="8229600" cy="1143000"/>
          </a:xfrm>
        </p:spPr>
        <p:txBody>
          <a:bodyPr>
            <a:normAutofit/>
          </a:bodyPr>
          <a:lstStyle/>
          <a:p>
            <a:r>
              <a:rPr lang="en-US" sz="3200" dirty="0"/>
              <a:t>Size of math research </a:t>
            </a:r>
          </a:p>
        </p:txBody>
      </p:sp>
      <p:sp>
        <p:nvSpPr>
          <p:cNvPr id="3" name="Content Placeholder 2"/>
          <p:cNvSpPr>
            <a:spLocks noGrp="1"/>
          </p:cNvSpPr>
          <p:nvPr>
            <p:ph idx="1"/>
          </p:nvPr>
        </p:nvSpPr>
        <p:spPr>
          <a:xfrm>
            <a:off x="665797" y="1185199"/>
            <a:ext cx="8129881" cy="1143000"/>
          </a:xfrm>
        </p:spPr>
        <p:txBody>
          <a:bodyPr>
            <a:normAutofit/>
          </a:bodyPr>
          <a:lstStyle/>
          <a:p>
            <a:r>
              <a:rPr lang="en-US" dirty="0"/>
              <a:t>More than 120 000 research papers are published  annually. This number grows  5—10% a year</a:t>
            </a:r>
          </a:p>
          <a:p>
            <a:endParaRPr lang="en-US" dirty="0"/>
          </a:p>
          <a:p>
            <a:pPr marL="0" indent="0">
              <a:buNone/>
            </a:pPr>
            <a:endParaRPr lang="en-US" dirty="0"/>
          </a:p>
        </p:txBody>
      </p:sp>
      <p:pic>
        <p:nvPicPr>
          <p:cNvPr id="4" name="Picture 3" descr="number of publications in math.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1527" y="2287873"/>
            <a:ext cx="6150667" cy="3344602"/>
          </a:xfrm>
          <a:prstGeom prst="rect">
            <a:avLst/>
          </a:prstGeom>
        </p:spPr>
      </p:pic>
      <p:sp>
        <p:nvSpPr>
          <p:cNvPr id="5" name="TextBox 4"/>
          <p:cNvSpPr txBox="1"/>
          <p:nvPr/>
        </p:nvSpPr>
        <p:spPr>
          <a:xfrm>
            <a:off x="665797" y="2852178"/>
            <a:ext cx="2863615" cy="2215991"/>
          </a:xfrm>
          <a:prstGeom prst="rect">
            <a:avLst/>
          </a:prstGeom>
          <a:noFill/>
        </p:spPr>
        <p:txBody>
          <a:bodyPr wrap="square" rtlCol="0">
            <a:spAutoFit/>
          </a:bodyPr>
          <a:lstStyle/>
          <a:p>
            <a:r>
              <a:rPr lang="en-US" sz="2000" dirty="0"/>
              <a:t>The number of annual publications:</a:t>
            </a:r>
          </a:p>
          <a:p>
            <a:r>
              <a:rPr lang="en-US" sz="2000" dirty="0"/>
              <a:t>From “Looking</a:t>
            </a:r>
          </a:p>
          <a:p>
            <a:r>
              <a:rPr lang="en-US" sz="2000" dirty="0"/>
              <a:t>at the Mathematics Literature”</a:t>
            </a:r>
          </a:p>
          <a:p>
            <a:r>
              <a:rPr lang="en-US" sz="2000" dirty="0"/>
              <a:t>By Edward Dunne</a:t>
            </a:r>
          </a:p>
          <a:p>
            <a:r>
              <a:rPr lang="en-US" dirty="0"/>
              <a:t> </a:t>
            </a:r>
          </a:p>
        </p:txBody>
      </p:sp>
    </p:spTree>
    <p:extLst>
      <p:ext uri="{BB962C8B-B14F-4D97-AF65-F5344CB8AC3E}">
        <p14:creationId xmlns:p14="http://schemas.microsoft.com/office/powerpoint/2010/main" val="3735839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C0393-E12D-596A-3B38-1D1E9F0F782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CA04009-DC25-FB64-FE67-A9023372DE02}"/>
              </a:ext>
            </a:extLst>
          </p:cNvPr>
          <p:cNvSpPr>
            <a:spLocks noGrp="1"/>
          </p:cNvSpPr>
          <p:nvPr>
            <p:ph idx="1"/>
          </p:nvPr>
        </p:nvSpPr>
        <p:spPr>
          <a:xfrm>
            <a:off x="838200" y="1825625"/>
            <a:ext cx="3078051" cy="4278961"/>
          </a:xfrm>
        </p:spPr>
        <p:txBody>
          <a:bodyPr>
            <a:normAutofit fontScale="85000" lnSpcReduction="20000"/>
          </a:bodyPr>
          <a:lstStyle/>
          <a:p>
            <a:pPr algn="l" fontAlgn="base"/>
            <a:r>
              <a:rPr lang="en-US" b="0" i="0" dirty="0">
                <a:solidFill>
                  <a:srgbClr val="232629"/>
                </a:solidFill>
                <a:effectLst/>
                <a:latin typeface="-apple-system"/>
              </a:rPr>
              <a:t>According to </a:t>
            </a:r>
            <a:r>
              <a:rPr lang="en-US" b="0" i="0" u="sng" dirty="0">
                <a:solidFill>
                  <a:srgbClr val="232629"/>
                </a:solidFill>
                <a:effectLst/>
                <a:latin typeface="inherit"/>
                <a:hlinkClick r:id="rId2"/>
              </a:rPr>
              <a:t>SCImago</a:t>
            </a:r>
            <a:r>
              <a:rPr lang="en-US" b="0" i="0" u="sng" dirty="0">
                <a:solidFill>
                  <a:srgbClr val="232629"/>
                </a:solidFill>
                <a:effectLst/>
                <a:latin typeface="inherit"/>
              </a:rPr>
              <a:t>:</a:t>
            </a:r>
            <a:r>
              <a:rPr lang="en-US" u="sng" dirty="0">
                <a:solidFill>
                  <a:srgbClr val="232629"/>
                </a:solidFill>
                <a:latin typeface="-apple-system"/>
              </a:rPr>
              <a:t> </a:t>
            </a:r>
          </a:p>
          <a:p>
            <a:pPr marL="0" indent="0" algn="l" fontAlgn="base">
              <a:buNone/>
            </a:pPr>
            <a:endParaRPr lang="en-US" b="0" i="0" dirty="0">
              <a:solidFill>
                <a:srgbClr val="232629"/>
              </a:solidFill>
              <a:effectLst/>
              <a:latin typeface="-apple-system"/>
            </a:endParaRPr>
          </a:p>
          <a:p>
            <a:pPr marL="0" indent="0" fontAlgn="base">
              <a:buNone/>
            </a:pPr>
            <a:r>
              <a:rPr lang="en-US" b="0" i="0" dirty="0">
                <a:solidFill>
                  <a:srgbClr val="232629"/>
                </a:solidFill>
                <a:effectLst/>
                <a:latin typeface="-apple-system"/>
              </a:rPr>
              <a:t>The graph gives the total number of math papers per year, according to </a:t>
            </a:r>
            <a:r>
              <a:rPr lang="en-US" b="0" i="0" u="sng" dirty="0">
                <a:solidFill>
                  <a:srgbClr val="232629"/>
                </a:solidFill>
                <a:effectLst/>
                <a:latin typeface="inherit"/>
                <a:hlinkClick r:id="rId2"/>
              </a:rPr>
              <a:t>SCImago</a:t>
            </a:r>
            <a:r>
              <a:rPr lang="en-US" b="0" i="0" u="sng" dirty="0">
                <a:solidFill>
                  <a:srgbClr val="232629"/>
                </a:solidFill>
                <a:effectLst/>
                <a:latin typeface="inherit"/>
              </a:rPr>
              <a:t>:</a:t>
            </a:r>
            <a:r>
              <a:rPr lang="en-US" u="sng" dirty="0">
                <a:solidFill>
                  <a:srgbClr val="232629"/>
                </a:solidFill>
                <a:latin typeface="-apple-system"/>
              </a:rPr>
              <a:t> </a:t>
            </a:r>
          </a:p>
          <a:p>
            <a:pPr marL="0" indent="0" algn="l" fontAlgn="base">
              <a:buNone/>
            </a:pPr>
            <a:endParaRPr lang="en-US" b="0" i="0" dirty="0">
              <a:solidFill>
                <a:srgbClr val="232629"/>
              </a:solidFill>
              <a:effectLst/>
              <a:latin typeface="-apple-system"/>
            </a:endParaRPr>
          </a:p>
          <a:p>
            <a:pPr marL="0" indent="0" algn="l" fontAlgn="base">
              <a:buNone/>
            </a:pPr>
            <a:endParaRPr lang="en-US" dirty="0">
              <a:solidFill>
                <a:srgbClr val="232629"/>
              </a:solidFill>
              <a:latin typeface="-apple-system"/>
            </a:endParaRPr>
          </a:p>
          <a:p>
            <a:pPr marL="0" indent="0" algn="l" fontAlgn="base">
              <a:buNone/>
            </a:pPr>
            <a:r>
              <a:rPr lang="en-US" dirty="0">
                <a:solidFill>
                  <a:srgbClr val="232629"/>
                </a:solidFill>
                <a:latin typeface="-apple-system"/>
              </a:rPr>
              <a:t>The mismatch reflects uncertainty in definition of what is a “math paper”. </a:t>
            </a:r>
            <a:endParaRPr lang="en-US" dirty="0"/>
          </a:p>
        </p:txBody>
      </p:sp>
      <p:pic>
        <p:nvPicPr>
          <p:cNvPr id="4" name="Picture 3">
            <a:extLst>
              <a:ext uri="{FF2B5EF4-FFF2-40B4-BE49-F238E27FC236}">
                <a16:creationId xmlns:a16="http://schemas.microsoft.com/office/drawing/2014/main" id="{77AD00C2-1277-CB24-FBF0-F7CCC6E69A21}"/>
              </a:ext>
            </a:extLst>
          </p:cNvPr>
          <p:cNvPicPr>
            <a:picLocks noChangeAspect="1"/>
          </p:cNvPicPr>
          <p:nvPr/>
        </p:nvPicPr>
        <p:blipFill>
          <a:blip r:embed="rId3"/>
          <a:stretch>
            <a:fillRect/>
          </a:stretch>
        </p:blipFill>
        <p:spPr>
          <a:xfrm>
            <a:off x="3916251" y="1690688"/>
            <a:ext cx="7772400" cy="3880824"/>
          </a:xfrm>
          <a:prstGeom prst="rect">
            <a:avLst/>
          </a:prstGeom>
        </p:spPr>
      </p:pic>
    </p:spTree>
    <p:extLst>
      <p:ext uri="{BB962C8B-B14F-4D97-AF65-F5344CB8AC3E}">
        <p14:creationId xmlns:p14="http://schemas.microsoft.com/office/powerpoint/2010/main" val="1602341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F8A7E-93B8-9CE4-7455-E5D8D24DFB6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369B5B6-8040-858E-227A-380605337595}"/>
              </a:ext>
            </a:extLst>
          </p:cNvPr>
          <p:cNvSpPr>
            <a:spLocks noGrp="1"/>
          </p:cNvSpPr>
          <p:nvPr>
            <p:ph idx="1"/>
          </p:nvPr>
        </p:nvSpPr>
        <p:spPr>
          <a:xfrm>
            <a:off x="6970610" y="382520"/>
            <a:ext cx="4159876" cy="5658923"/>
          </a:xfrm>
        </p:spPr>
        <p:txBody>
          <a:bodyPr>
            <a:normAutofit lnSpcReduction="10000"/>
          </a:bodyPr>
          <a:lstStyle/>
          <a:p>
            <a:pPr algn="l" fontAlgn="base"/>
            <a:r>
              <a:rPr lang="en-US" b="0" i="0" dirty="0">
                <a:solidFill>
                  <a:srgbClr val="232629"/>
                </a:solidFill>
                <a:effectLst/>
                <a:latin typeface="-apple-system"/>
              </a:rPr>
              <a:t>According to </a:t>
            </a:r>
            <a:r>
              <a:rPr lang="en-US" b="0" i="0" u="sng" dirty="0">
                <a:solidFill>
                  <a:srgbClr val="232629"/>
                </a:solidFill>
                <a:effectLst/>
                <a:latin typeface="inherit"/>
                <a:hlinkClick r:id="rId2"/>
              </a:rPr>
              <a:t>SCImago</a:t>
            </a:r>
            <a:r>
              <a:rPr lang="en-US" b="0" i="0" u="sng" dirty="0">
                <a:solidFill>
                  <a:srgbClr val="232629"/>
                </a:solidFill>
                <a:effectLst/>
                <a:latin typeface="inherit"/>
              </a:rPr>
              <a:t>:</a:t>
            </a:r>
            <a:r>
              <a:rPr lang="en-US" u="sng" dirty="0">
                <a:solidFill>
                  <a:srgbClr val="232629"/>
                </a:solidFill>
                <a:latin typeface="-apple-system"/>
              </a:rPr>
              <a:t> </a:t>
            </a:r>
          </a:p>
          <a:p>
            <a:pPr marL="0" indent="0" algn="l" fontAlgn="base">
              <a:buNone/>
            </a:pPr>
            <a:r>
              <a:rPr lang="en-US" b="0" i="0" dirty="0">
                <a:solidFill>
                  <a:srgbClr val="232629"/>
                </a:solidFill>
                <a:effectLst/>
                <a:latin typeface="-apple-system"/>
              </a:rPr>
              <a:t>The graph  breaks the papers down per subject area. </a:t>
            </a:r>
          </a:p>
          <a:p>
            <a:pPr marL="0" indent="0" algn="l" fontAlgn="base">
              <a:buNone/>
            </a:pPr>
            <a:r>
              <a:rPr lang="en-US" b="0" i="0" dirty="0">
                <a:solidFill>
                  <a:srgbClr val="232629"/>
                </a:solidFill>
                <a:effectLst/>
                <a:latin typeface="-apple-system"/>
              </a:rPr>
              <a:t>Note: “Applied math” is too general classification subject. It could be divided into dozen subjects.</a:t>
            </a:r>
          </a:p>
          <a:p>
            <a:pPr marL="0" indent="0" algn="l" fontAlgn="base">
              <a:buNone/>
            </a:pPr>
            <a:endParaRPr lang="en-US" dirty="0">
              <a:solidFill>
                <a:srgbClr val="232629"/>
              </a:solidFill>
              <a:latin typeface="-apple-system"/>
            </a:endParaRPr>
          </a:p>
          <a:p>
            <a:pPr marL="0" indent="0" algn="l" fontAlgn="base">
              <a:buNone/>
            </a:pPr>
            <a:r>
              <a:rPr lang="en-US" dirty="0">
                <a:solidFill>
                  <a:srgbClr val="232629"/>
                </a:solidFill>
                <a:latin typeface="-apple-system"/>
              </a:rPr>
              <a:t>The reference: </a:t>
            </a:r>
            <a:r>
              <a:rPr lang="en-US" dirty="0">
                <a:solidFill>
                  <a:srgbClr val="232629"/>
                </a:solidFill>
                <a:latin typeface="-apple-system"/>
                <a:hlinkClick r:id="rId3"/>
              </a:rPr>
              <a:t>https://mathoverflow.net/questions/233984/how-many-papers-are-posted-a-year</a:t>
            </a:r>
            <a:endParaRPr lang="en-US" dirty="0">
              <a:solidFill>
                <a:srgbClr val="232629"/>
              </a:solidFill>
              <a:latin typeface="-apple-system"/>
            </a:endParaRPr>
          </a:p>
        </p:txBody>
      </p:sp>
      <p:pic>
        <p:nvPicPr>
          <p:cNvPr id="4" name="Picture 3">
            <a:extLst>
              <a:ext uri="{FF2B5EF4-FFF2-40B4-BE49-F238E27FC236}">
                <a16:creationId xmlns:a16="http://schemas.microsoft.com/office/drawing/2014/main" id="{762EA05C-F6BD-1015-F0F3-09E4963FF7E9}"/>
              </a:ext>
            </a:extLst>
          </p:cNvPr>
          <p:cNvPicPr>
            <a:picLocks noChangeAspect="1"/>
          </p:cNvPicPr>
          <p:nvPr/>
        </p:nvPicPr>
        <p:blipFill>
          <a:blip r:embed="rId4"/>
          <a:stretch>
            <a:fillRect/>
          </a:stretch>
        </p:blipFill>
        <p:spPr>
          <a:xfrm>
            <a:off x="-801790" y="-98514"/>
            <a:ext cx="7772400" cy="6706001"/>
          </a:xfrm>
          <a:prstGeom prst="rect">
            <a:avLst/>
          </a:prstGeom>
        </p:spPr>
      </p:pic>
    </p:spTree>
    <p:extLst>
      <p:ext uri="{BB962C8B-B14F-4D97-AF65-F5344CB8AC3E}">
        <p14:creationId xmlns:p14="http://schemas.microsoft.com/office/powerpoint/2010/main" val="3400389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0426"/>
            <a:ext cx="10515600" cy="1325563"/>
          </a:xfrm>
        </p:spPr>
        <p:txBody>
          <a:bodyPr/>
          <a:lstStyle/>
          <a:p>
            <a:r>
              <a:rPr lang="en-US" i="0" dirty="0">
                <a:solidFill>
                  <a:srgbClr val="202122"/>
                </a:solidFill>
                <a:effectLst/>
                <a:latin typeface="Arial" panose="020B0604020202020204" pitchFamily="34" charset="0"/>
              </a:rPr>
              <a:t>New direction: Theoretical computer science (TCS) </a:t>
            </a:r>
            <a:endParaRPr lang="en-US" dirty="0"/>
          </a:p>
        </p:txBody>
      </p:sp>
      <p:sp>
        <p:nvSpPr>
          <p:cNvPr id="3" name="Content Placeholder 2"/>
          <p:cNvSpPr>
            <a:spLocks noGrp="1"/>
          </p:cNvSpPr>
          <p:nvPr>
            <p:ph idx="1"/>
          </p:nvPr>
        </p:nvSpPr>
        <p:spPr>
          <a:xfrm>
            <a:off x="1275008" y="1716111"/>
            <a:ext cx="9787944" cy="4607416"/>
          </a:xfrm>
        </p:spPr>
        <p:txBody>
          <a:bodyPr>
            <a:normAutofit lnSpcReduction="10000"/>
          </a:bodyPr>
          <a:lstStyle/>
          <a:p>
            <a:pPr marL="0" indent="0">
              <a:buNone/>
            </a:pPr>
            <a:r>
              <a:rPr lang="en-US" b="0" i="0" dirty="0">
                <a:solidFill>
                  <a:srgbClr val="202122"/>
                </a:solidFill>
                <a:effectLst/>
                <a:latin typeface="Arial" panose="020B0604020202020204" pitchFamily="34" charset="0"/>
              </a:rPr>
              <a:t>Wikipedia: </a:t>
            </a:r>
          </a:p>
          <a:p>
            <a:pPr marL="0" indent="0">
              <a:buNone/>
            </a:pPr>
            <a:r>
              <a:rPr lang="en-US" b="0" i="0" dirty="0">
                <a:solidFill>
                  <a:srgbClr val="202122"/>
                </a:solidFill>
                <a:effectLst/>
                <a:latin typeface="Arial" panose="020B0604020202020204" pitchFamily="34" charset="0"/>
              </a:rPr>
              <a:t>TCS covers a wide variety of topics including </a:t>
            </a:r>
            <a:r>
              <a:rPr lang="en-US" b="0" i="0" u="none" strike="noStrike" dirty="0">
                <a:solidFill>
                  <a:srgbClr val="3366CC"/>
                </a:solidFill>
                <a:effectLst/>
                <a:latin typeface="Arial" panose="020B0604020202020204" pitchFamily="34" charset="0"/>
                <a:hlinkClick r:id="rId2" tooltip="Algorithms"/>
              </a:rPr>
              <a:t>algorithms</a:t>
            </a:r>
            <a:r>
              <a:rPr lang="en-US" b="0" i="0" dirty="0">
                <a:solidFill>
                  <a:srgbClr val="202122"/>
                </a:solidFill>
                <a:effectLst/>
                <a:latin typeface="Arial" panose="020B0604020202020204" pitchFamily="34" charset="0"/>
              </a:rPr>
              <a:t>, </a:t>
            </a:r>
            <a:r>
              <a:rPr lang="en-US" b="0" i="0" u="none" strike="noStrike" dirty="0">
                <a:solidFill>
                  <a:srgbClr val="3366CC"/>
                </a:solidFill>
                <a:effectLst/>
                <a:latin typeface="Arial" panose="020B0604020202020204" pitchFamily="34" charset="0"/>
                <a:hlinkClick r:id="rId3" tooltip="Data structure"/>
              </a:rPr>
              <a:t>data structures</a:t>
            </a:r>
            <a:r>
              <a:rPr lang="en-US" b="0" i="0" dirty="0">
                <a:solidFill>
                  <a:srgbClr val="202122"/>
                </a:solidFill>
                <a:effectLst/>
                <a:latin typeface="Arial" panose="020B0604020202020204" pitchFamily="34" charset="0"/>
              </a:rPr>
              <a:t>, </a:t>
            </a:r>
            <a:r>
              <a:rPr lang="en-US" b="0" i="0" u="none" strike="noStrike" dirty="0">
                <a:solidFill>
                  <a:srgbClr val="3366CC"/>
                </a:solidFill>
                <a:effectLst/>
                <a:latin typeface="Arial" panose="020B0604020202020204" pitchFamily="34" charset="0"/>
                <a:hlinkClick r:id="rId4" tooltip="Computational complexity theory"/>
              </a:rPr>
              <a:t>computational complexity</a:t>
            </a:r>
            <a:r>
              <a:rPr lang="en-US" b="0" i="0" dirty="0">
                <a:solidFill>
                  <a:srgbClr val="202122"/>
                </a:solidFill>
                <a:effectLst/>
                <a:latin typeface="Arial" panose="020B0604020202020204" pitchFamily="34" charset="0"/>
              </a:rPr>
              <a:t>, </a:t>
            </a:r>
            <a:r>
              <a:rPr lang="en-US" b="0" i="0" u="none" strike="noStrike" dirty="0">
                <a:solidFill>
                  <a:srgbClr val="3366CC"/>
                </a:solidFill>
                <a:effectLst/>
                <a:latin typeface="Arial" panose="020B0604020202020204" pitchFamily="34" charset="0"/>
                <a:hlinkClick r:id="rId5" tooltip="Parallel computation"/>
              </a:rPr>
              <a:t>parallel</a:t>
            </a:r>
            <a:r>
              <a:rPr lang="en-US" b="0" i="0" dirty="0">
                <a:solidFill>
                  <a:srgbClr val="202122"/>
                </a:solidFill>
                <a:effectLst/>
                <a:latin typeface="Arial" panose="020B0604020202020204" pitchFamily="34" charset="0"/>
              </a:rPr>
              <a:t> and </a:t>
            </a:r>
            <a:r>
              <a:rPr lang="en-US" b="0" i="0" u="none" strike="noStrike" dirty="0">
                <a:solidFill>
                  <a:srgbClr val="3366CC"/>
                </a:solidFill>
                <a:effectLst/>
                <a:latin typeface="Arial" panose="020B0604020202020204" pitchFamily="34" charset="0"/>
                <a:hlinkClick r:id="rId6" tooltip="Distributed computation"/>
              </a:rPr>
              <a:t>distributed</a:t>
            </a:r>
            <a:r>
              <a:rPr lang="en-US" b="0" i="0" dirty="0">
                <a:solidFill>
                  <a:srgbClr val="202122"/>
                </a:solidFill>
                <a:effectLst/>
                <a:latin typeface="Arial" panose="020B0604020202020204" pitchFamily="34" charset="0"/>
              </a:rPr>
              <a:t> computation, </a:t>
            </a:r>
            <a:r>
              <a:rPr lang="en-US" b="0" i="0" u="none" strike="noStrike" dirty="0">
                <a:solidFill>
                  <a:srgbClr val="3366CC"/>
                </a:solidFill>
                <a:effectLst/>
                <a:latin typeface="Arial" panose="020B0604020202020204" pitchFamily="34" charset="0"/>
                <a:hlinkClick r:id="rId7" tooltip="Probabilistic computation"/>
              </a:rPr>
              <a:t>probabilistic computation</a:t>
            </a:r>
            <a:r>
              <a:rPr lang="en-US" b="0" i="0" dirty="0">
                <a:solidFill>
                  <a:srgbClr val="202122"/>
                </a:solidFill>
                <a:effectLst/>
                <a:latin typeface="Arial" panose="020B0604020202020204" pitchFamily="34" charset="0"/>
              </a:rPr>
              <a:t>, </a:t>
            </a:r>
            <a:r>
              <a:rPr lang="en-US" b="0" i="0" u="none" strike="noStrike" dirty="0">
                <a:solidFill>
                  <a:srgbClr val="3366CC"/>
                </a:solidFill>
                <a:effectLst/>
                <a:latin typeface="Arial" panose="020B0604020202020204" pitchFamily="34" charset="0"/>
                <a:hlinkClick r:id="rId8" tooltip="Quantum computation"/>
              </a:rPr>
              <a:t>quantum computation</a:t>
            </a:r>
            <a:r>
              <a:rPr lang="en-US" b="0" i="0" dirty="0">
                <a:solidFill>
                  <a:srgbClr val="202122"/>
                </a:solidFill>
                <a:effectLst/>
                <a:latin typeface="Arial" panose="020B0604020202020204" pitchFamily="34" charset="0"/>
              </a:rPr>
              <a:t>, </a:t>
            </a:r>
            <a:r>
              <a:rPr lang="en-US" b="0" i="0" u="none" strike="noStrike" dirty="0">
                <a:solidFill>
                  <a:srgbClr val="3366CC"/>
                </a:solidFill>
                <a:effectLst/>
                <a:latin typeface="Arial" panose="020B0604020202020204" pitchFamily="34" charset="0"/>
                <a:hlinkClick r:id="rId9" tooltip="Automata theory"/>
              </a:rPr>
              <a:t>automata theory</a:t>
            </a:r>
            <a:r>
              <a:rPr lang="en-US" b="0" i="0" dirty="0">
                <a:solidFill>
                  <a:srgbClr val="202122"/>
                </a:solidFill>
                <a:effectLst/>
                <a:latin typeface="Arial" panose="020B0604020202020204" pitchFamily="34" charset="0"/>
              </a:rPr>
              <a:t>, </a:t>
            </a:r>
            <a:r>
              <a:rPr lang="en-US" b="0" i="0" u="none" strike="noStrike" dirty="0">
                <a:solidFill>
                  <a:srgbClr val="3366CC"/>
                </a:solidFill>
                <a:effectLst/>
                <a:latin typeface="Arial" panose="020B0604020202020204" pitchFamily="34" charset="0"/>
                <a:hlinkClick r:id="rId10" tooltip="Information theory"/>
              </a:rPr>
              <a:t>information theory</a:t>
            </a:r>
            <a:r>
              <a:rPr lang="en-US" b="0" i="0" dirty="0">
                <a:solidFill>
                  <a:srgbClr val="202122"/>
                </a:solidFill>
                <a:effectLst/>
                <a:latin typeface="Arial" panose="020B0604020202020204" pitchFamily="34" charset="0"/>
              </a:rPr>
              <a:t>, </a:t>
            </a:r>
            <a:r>
              <a:rPr lang="en-US" b="0" i="0" u="none" strike="noStrike" dirty="0">
                <a:solidFill>
                  <a:srgbClr val="3366CC"/>
                </a:solidFill>
                <a:effectLst/>
                <a:latin typeface="Arial" panose="020B0604020202020204" pitchFamily="34" charset="0"/>
                <a:hlinkClick r:id="rId11" tooltip="Cryptography"/>
              </a:rPr>
              <a:t>cryptography</a:t>
            </a:r>
            <a:r>
              <a:rPr lang="en-US" b="0" i="0" dirty="0">
                <a:solidFill>
                  <a:srgbClr val="202122"/>
                </a:solidFill>
                <a:effectLst/>
                <a:latin typeface="Arial" panose="020B0604020202020204" pitchFamily="34" charset="0"/>
              </a:rPr>
              <a:t>, </a:t>
            </a:r>
            <a:r>
              <a:rPr lang="en-US" b="0" i="0" u="none" strike="noStrike" dirty="0">
                <a:solidFill>
                  <a:srgbClr val="3366CC"/>
                </a:solidFill>
                <a:effectLst/>
                <a:latin typeface="Arial" panose="020B0604020202020204" pitchFamily="34" charset="0"/>
                <a:hlinkClick r:id="rId12" tooltip="Program semantics"/>
              </a:rPr>
              <a:t>program semantics</a:t>
            </a:r>
            <a:r>
              <a:rPr lang="en-US" b="0" i="0" dirty="0">
                <a:solidFill>
                  <a:srgbClr val="202122"/>
                </a:solidFill>
                <a:effectLst/>
                <a:latin typeface="Arial" panose="020B0604020202020204" pitchFamily="34" charset="0"/>
              </a:rPr>
              <a:t> and </a:t>
            </a:r>
            <a:r>
              <a:rPr lang="en-US" b="0" i="0" u="none" strike="noStrike" dirty="0">
                <a:solidFill>
                  <a:srgbClr val="3366CC"/>
                </a:solidFill>
                <a:effectLst/>
                <a:latin typeface="Arial" panose="020B0604020202020204" pitchFamily="34" charset="0"/>
                <a:hlinkClick r:id="rId13" tooltip="Formal methods"/>
              </a:rPr>
              <a:t>verification</a:t>
            </a:r>
            <a:r>
              <a:rPr lang="en-US" b="0" i="0" dirty="0">
                <a:solidFill>
                  <a:srgbClr val="202122"/>
                </a:solidFill>
                <a:effectLst/>
                <a:latin typeface="Arial" panose="020B0604020202020204" pitchFamily="34" charset="0"/>
              </a:rPr>
              <a:t>, </a:t>
            </a:r>
            <a:r>
              <a:rPr lang="en-US" b="0" i="0" u="none" strike="noStrike" dirty="0">
                <a:solidFill>
                  <a:srgbClr val="3366CC"/>
                </a:solidFill>
                <a:effectLst/>
                <a:latin typeface="Arial" panose="020B0604020202020204" pitchFamily="34" charset="0"/>
                <a:hlinkClick r:id="rId14" tooltip="Algorithmic game theory"/>
              </a:rPr>
              <a:t>algorithmic game theory</a:t>
            </a:r>
            <a:r>
              <a:rPr lang="en-US" b="0" i="0" dirty="0">
                <a:solidFill>
                  <a:srgbClr val="202122"/>
                </a:solidFill>
                <a:effectLst/>
                <a:latin typeface="Arial" panose="020B0604020202020204" pitchFamily="34" charset="0"/>
              </a:rPr>
              <a:t>, </a:t>
            </a:r>
            <a:r>
              <a:rPr lang="en-US" b="0" i="0" u="none" strike="noStrike" dirty="0">
                <a:solidFill>
                  <a:srgbClr val="3366CC"/>
                </a:solidFill>
                <a:effectLst/>
                <a:latin typeface="Arial" panose="020B0604020202020204" pitchFamily="34" charset="0"/>
                <a:hlinkClick r:id="rId15" tooltip="Machine learning"/>
              </a:rPr>
              <a:t>machine learning</a:t>
            </a:r>
            <a:r>
              <a:rPr lang="en-US" b="0" i="0" dirty="0">
                <a:solidFill>
                  <a:srgbClr val="202122"/>
                </a:solidFill>
                <a:effectLst/>
                <a:latin typeface="Arial" panose="020B0604020202020204" pitchFamily="34" charset="0"/>
              </a:rPr>
              <a:t>, </a:t>
            </a:r>
            <a:r>
              <a:rPr lang="en-US" b="0" i="0" u="none" strike="noStrike" dirty="0">
                <a:solidFill>
                  <a:srgbClr val="3366CC"/>
                </a:solidFill>
                <a:effectLst/>
                <a:latin typeface="Arial" panose="020B0604020202020204" pitchFamily="34" charset="0"/>
                <a:hlinkClick r:id="rId16" tooltip="Computational biology"/>
              </a:rPr>
              <a:t>computational biology</a:t>
            </a:r>
            <a:r>
              <a:rPr lang="en-US" b="0" i="0" dirty="0">
                <a:solidFill>
                  <a:srgbClr val="202122"/>
                </a:solidFill>
                <a:effectLst/>
                <a:latin typeface="Arial" panose="020B0604020202020204" pitchFamily="34" charset="0"/>
              </a:rPr>
              <a:t>, </a:t>
            </a:r>
            <a:r>
              <a:rPr lang="en-US" b="0" i="0" u="none" strike="noStrike" dirty="0">
                <a:solidFill>
                  <a:srgbClr val="3366CC"/>
                </a:solidFill>
                <a:effectLst/>
                <a:latin typeface="Arial" panose="020B0604020202020204" pitchFamily="34" charset="0"/>
                <a:hlinkClick r:id="rId17" tooltip="Computational economics"/>
              </a:rPr>
              <a:t>computational economics</a:t>
            </a:r>
            <a:r>
              <a:rPr lang="en-US" b="0" i="0" dirty="0">
                <a:solidFill>
                  <a:srgbClr val="202122"/>
                </a:solidFill>
                <a:effectLst/>
                <a:latin typeface="Arial" panose="020B0604020202020204" pitchFamily="34" charset="0"/>
              </a:rPr>
              <a:t>, </a:t>
            </a:r>
            <a:r>
              <a:rPr lang="en-US" b="0" i="0" u="none" strike="noStrike" dirty="0">
                <a:solidFill>
                  <a:srgbClr val="3366CC"/>
                </a:solidFill>
                <a:effectLst/>
                <a:latin typeface="Arial" panose="020B0604020202020204" pitchFamily="34" charset="0"/>
                <a:hlinkClick r:id="rId18" tooltip="Computational geometry"/>
              </a:rPr>
              <a:t>computational geometry</a:t>
            </a:r>
            <a:r>
              <a:rPr lang="en-US" b="0" i="0" dirty="0">
                <a:solidFill>
                  <a:srgbClr val="202122"/>
                </a:solidFill>
                <a:effectLst/>
                <a:latin typeface="Arial" panose="020B0604020202020204" pitchFamily="34" charset="0"/>
              </a:rPr>
              <a:t>, and </a:t>
            </a:r>
            <a:r>
              <a:rPr lang="en-US" b="0" i="0" u="none" strike="noStrike" dirty="0">
                <a:solidFill>
                  <a:srgbClr val="3366CC"/>
                </a:solidFill>
                <a:effectLst/>
                <a:latin typeface="Arial" panose="020B0604020202020204" pitchFamily="34" charset="0"/>
                <a:hlinkClick r:id="rId19" tooltip="Computational number theory"/>
              </a:rPr>
              <a:t>computational number theory</a:t>
            </a:r>
            <a:r>
              <a:rPr lang="en-US" b="0" i="0" dirty="0">
                <a:solidFill>
                  <a:srgbClr val="202122"/>
                </a:solidFill>
                <a:effectLst/>
                <a:latin typeface="Arial" panose="020B0604020202020204" pitchFamily="34" charset="0"/>
              </a:rPr>
              <a:t> and </a:t>
            </a:r>
            <a:r>
              <a:rPr lang="en-US" b="0" i="0" u="none" strike="noStrike" dirty="0">
                <a:solidFill>
                  <a:srgbClr val="3366CC"/>
                </a:solidFill>
                <a:effectLst/>
                <a:latin typeface="Arial" panose="020B0604020202020204" pitchFamily="34" charset="0"/>
                <a:hlinkClick r:id="rId20" tooltip="Symbolic computation"/>
              </a:rPr>
              <a:t>algebra</a:t>
            </a:r>
            <a:r>
              <a:rPr lang="en-US" b="0" i="0" dirty="0">
                <a:solidFill>
                  <a:srgbClr val="202122"/>
                </a:solidFill>
                <a:effectLst/>
                <a:latin typeface="Arial" panose="020B0604020202020204" pitchFamily="34" charset="0"/>
              </a:rPr>
              <a:t>. Work in this field is often distinguished by its emphasis on mathematical technique and </a:t>
            </a:r>
            <a:r>
              <a:rPr lang="en-US" b="0" i="0" u="none" strike="noStrike" dirty="0">
                <a:solidFill>
                  <a:srgbClr val="3366CC"/>
                </a:solidFill>
                <a:effectLst/>
                <a:latin typeface="Arial" panose="020B0604020202020204" pitchFamily="34" charset="0"/>
                <a:hlinkClick r:id="rId21" tooltip="Rigor"/>
              </a:rPr>
              <a:t>rigor</a:t>
            </a:r>
            <a:r>
              <a:rPr lang="en-US" b="0" i="0" dirty="0">
                <a:solidFill>
                  <a:srgbClr val="202122"/>
                </a:solidFill>
                <a:effectLst/>
                <a:latin typeface="Arial" panose="020B0604020202020204" pitchFamily="34" charset="0"/>
              </a:rPr>
              <a:t>.</a:t>
            </a:r>
            <a:endParaRPr lang="en-US" dirty="0"/>
          </a:p>
          <a:p>
            <a:endParaRPr lang="en-US" dirty="0"/>
          </a:p>
        </p:txBody>
      </p:sp>
    </p:spTree>
    <p:extLst>
      <p:ext uri="{BB962C8B-B14F-4D97-AF65-F5344CB8AC3E}">
        <p14:creationId xmlns:p14="http://schemas.microsoft.com/office/powerpoint/2010/main" val="4064353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F6B59-D24A-FB16-3580-94DF9C212013}"/>
              </a:ext>
            </a:extLst>
          </p:cNvPr>
          <p:cNvSpPr>
            <a:spLocks noGrp="1"/>
          </p:cNvSpPr>
          <p:nvPr>
            <p:ph type="title"/>
          </p:nvPr>
        </p:nvSpPr>
        <p:spPr>
          <a:xfrm>
            <a:off x="979867" y="1756043"/>
            <a:ext cx="10515600" cy="1325563"/>
          </a:xfrm>
        </p:spPr>
        <p:txBody>
          <a:bodyPr/>
          <a:lstStyle/>
          <a:p>
            <a:pPr algn="ctr"/>
            <a:r>
              <a:rPr lang="en-US" dirty="0"/>
              <a:t>Topics for discussion</a:t>
            </a:r>
          </a:p>
        </p:txBody>
      </p:sp>
    </p:spTree>
    <p:extLst>
      <p:ext uri="{BB962C8B-B14F-4D97-AF65-F5344CB8AC3E}">
        <p14:creationId xmlns:p14="http://schemas.microsoft.com/office/powerpoint/2010/main" val="539704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10023</TotalTime>
  <Words>702</Words>
  <Application>Microsoft Macintosh PowerPoint</Application>
  <PresentationFormat>Widescreen</PresentationFormat>
  <Paragraphs>77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-apple-system</vt:lpstr>
      <vt:lpstr>Arial</vt:lpstr>
      <vt:lpstr>Calibri</vt:lpstr>
      <vt:lpstr>Calibri Light</vt:lpstr>
      <vt:lpstr>inherit</vt:lpstr>
      <vt:lpstr>Office Theme</vt:lpstr>
      <vt:lpstr>Topics in History of Mathematics Fall 2023 3. Mathematics today. Challenges</vt:lpstr>
      <vt:lpstr>Math and society</vt:lpstr>
      <vt:lpstr>Mathematics today</vt:lpstr>
      <vt:lpstr>PowerPoint Presentation</vt:lpstr>
      <vt:lpstr>Size of math research </vt:lpstr>
      <vt:lpstr>PowerPoint Presentation</vt:lpstr>
      <vt:lpstr>PowerPoint Presentation</vt:lpstr>
      <vt:lpstr>New direction: Theoretical computer science (TCS) </vt:lpstr>
      <vt:lpstr>Topics for discussion</vt:lpstr>
      <vt:lpstr>New challenges: computers and AI</vt:lpstr>
      <vt:lpstr>Challenges in Math Education</vt:lpstr>
      <vt:lpstr>Foundations</vt:lpstr>
      <vt:lpstr>Approaching Singularity 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10</cp:revision>
  <dcterms:created xsi:type="dcterms:W3CDTF">2023-08-02T21:01:01Z</dcterms:created>
  <dcterms:modified xsi:type="dcterms:W3CDTF">2023-08-09T20:04:39Z</dcterms:modified>
</cp:coreProperties>
</file>