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71" r:id="rId4"/>
    <p:sldId id="260" r:id="rId5"/>
    <p:sldId id="269" r:id="rId6"/>
    <p:sldId id="266" r:id="rId7"/>
    <p:sldId id="268" r:id="rId8"/>
    <p:sldId id="265" r:id="rId9"/>
    <p:sldId id="279" r:id="rId10"/>
    <p:sldId id="282" r:id="rId11"/>
    <p:sldId id="283" r:id="rId12"/>
    <p:sldId id="281" r:id="rId13"/>
    <p:sldId id="287" r:id="rId14"/>
    <p:sldId id="278" r:id="rId15"/>
    <p:sldId id="275" r:id="rId16"/>
    <p:sldId id="288" r:id="rId17"/>
    <p:sldId id="276"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31"/>
    <p:restoredTop sz="95313"/>
  </p:normalViewPr>
  <p:slideViewPr>
    <p:cSldViewPr snapToGrid="0">
      <p:cViewPr varScale="1">
        <p:scale>
          <a:sx n="76" d="100"/>
          <a:sy n="76" d="100"/>
        </p:scale>
        <p:origin x="216" y="71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7C558-3A7F-4A4B-8847-C1F3B0CF179C}" type="datetimeFigureOut">
              <a:rPr lang="en-US" smtClean="0"/>
              <a:t>8/2/23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8D741-6F4A-E64C-B4EB-BBA1474CA3F8}" type="slidenum">
              <a:rPr lang="en-US" smtClean="0"/>
              <a:t>‹#›</a:t>
            </a:fld>
            <a:endParaRPr lang="en-US" dirty="0"/>
          </a:p>
        </p:txBody>
      </p:sp>
    </p:spTree>
    <p:extLst>
      <p:ext uri="{BB962C8B-B14F-4D97-AF65-F5344CB8AC3E}">
        <p14:creationId xmlns:p14="http://schemas.microsoft.com/office/powerpoint/2010/main" val="3302903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CC5B-2835-E24E-9C9D-61954D8C7CEC}" type="slidenum">
              <a:rPr lang="en-US" smtClean="0"/>
              <a:t>7</a:t>
            </a:fld>
            <a:endParaRPr lang="en-US" dirty="0"/>
          </a:p>
        </p:txBody>
      </p:sp>
    </p:spTree>
    <p:extLst>
      <p:ext uri="{BB962C8B-B14F-4D97-AF65-F5344CB8AC3E}">
        <p14:creationId xmlns:p14="http://schemas.microsoft.com/office/powerpoint/2010/main" val="1673933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82E97-FC8D-8A37-E696-5FEBD6F8A2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0B02CD-4174-3DCC-DA50-43DDD7E6E8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E234CF-3CA9-FCB6-94A1-22781FFCC8AC}"/>
              </a:ext>
            </a:extLst>
          </p:cNvPr>
          <p:cNvSpPr>
            <a:spLocks noGrp="1"/>
          </p:cNvSpPr>
          <p:nvPr>
            <p:ph type="dt" sz="half" idx="10"/>
          </p:nvPr>
        </p:nvSpPr>
        <p:spPr/>
        <p:txBody>
          <a:bodyPr/>
          <a:lstStyle/>
          <a:p>
            <a:fld id="{6ADAEE8A-B352-4548-9DFA-7A0BC373A61F}" type="datetimeFigureOut">
              <a:rPr lang="en-US" smtClean="0"/>
              <a:t>8/2/23</a:t>
            </a:fld>
            <a:endParaRPr lang="en-US" dirty="0"/>
          </a:p>
        </p:txBody>
      </p:sp>
      <p:sp>
        <p:nvSpPr>
          <p:cNvPr id="5" name="Footer Placeholder 4">
            <a:extLst>
              <a:ext uri="{FF2B5EF4-FFF2-40B4-BE49-F238E27FC236}">
                <a16:creationId xmlns:a16="http://schemas.microsoft.com/office/drawing/2014/main" id="{5C91F9F4-E32A-8C50-880C-B808D79324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5871F9-3E3A-5E1C-E014-5BC6A0972EEB}"/>
              </a:ext>
            </a:extLst>
          </p:cNvPr>
          <p:cNvSpPr>
            <a:spLocks noGrp="1"/>
          </p:cNvSpPr>
          <p:nvPr>
            <p:ph type="sldNum" sz="quarter" idx="12"/>
          </p:nvPr>
        </p:nvSpPr>
        <p:spPr/>
        <p:txBody>
          <a:bodyPr/>
          <a:lstStyle/>
          <a:p>
            <a:fld id="{1170136C-1AF2-644A-ABB8-0525B1C56A49}" type="slidenum">
              <a:rPr lang="en-US" smtClean="0"/>
              <a:t>‹#›</a:t>
            </a:fld>
            <a:endParaRPr lang="en-US" dirty="0"/>
          </a:p>
        </p:txBody>
      </p:sp>
    </p:spTree>
    <p:extLst>
      <p:ext uri="{BB962C8B-B14F-4D97-AF65-F5344CB8AC3E}">
        <p14:creationId xmlns:p14="http://schemas.microsoft.com/office/powerpoint/2010/main" val="11662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17209-458F-E3B0-2FFA-BBC08EDE34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88E272-A35B-6793-967E-3F94BE49B1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E3BB4E-E2A2-2965-778A-3951A1870E7A}"/>
              </a:ext>
            </a:extLst>
          </p:cNvPr>
          <p:cNvSpPr>
            <a:spLocks noGrp="1"/>
          </p:cNvSpPr>
          <p:nvPr>
            <p:ph type="dt" sz="half" idx="10"/>
          </p:nvPr>
        </p:nvSpPr>
        <p:spPr/>
        <p:txBody>
          <a:bodyPr/>
          <a:lstStyle/>
          <a:p>
            <a:fld id="{6ADAEE8A-B352-4548-9DFA-7A0BC373A61F}" type="datetimeFigureOut">
              <a:rPr lang="en-US" smtClean="0"/>
              <a:t>8/2/23</a:t>
            </a:fld>
            <a:endParaRPr lang="en-US" dirty="0"/>
          </a:p>
        </p:txBody>
      </p:sp>
      <p:sp>
        <p:nvSpPr>
          <p:cNvPr id="5" name="Footer Placeholder 4">
            <a:extLst>
              <a:ext uri="{FF2B5EF4-FFF2-40B4-BE49-F238E27FC236}">
                <a16:creationId xmlns:a16="http://schemas.microsoft.com/office/drawing/2014/main" id="{6430CF2A-5DF4-71C7-9216-ED88A583CD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F3B6F2-B133-DE84-FCBC-FA899566B658}"/>
              </a:ext>
            </a:extLst>
          </p:cNvPr>
          <p:cNvSpPr>
            <a:spLocks noGrp="1"/>
          </p:cNvSpPr>
          <p:nvPr>
            <p:ph type="sldNum" sz="quarter" idx="12"/>
          </p:nvPr>
        </p:nvSpPr>
        <p:spPr/>
        <p:txBody>
          <a:bodyPr/>
          <a:lstStyle/>
          <a:p>
            <a:fld id="{1170136C-1AF2-644A-ABB8-0525B1C56A49}" type="slidenum">
              <a:rPr lang="en-US" smtClean="0"/>
              <a:t>‹#›</a:t>
            </a:fld>
            <a:endParaRPr lang="en-US" dirty="0"/>
          </a:p>
        </p:txBody>
      </p:sp>
    </p:spTree>
    <p:extLst>
      <p:ext uri="{BB962C8B-B14F-4D97-AF65-F5344CB8AC3E}">
        <p14:creationId xmlns:p14="http://schemas.microsoft.com/office/powerpoint/2010/main" val="116364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EA3EFA-F809-6A60-FF62-C4B1F2218D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E812A0-9025-277F-B608-3046B9799B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BC63BF-AD5F-90F3-AAA9-3480DC453B50}"/>
              </a:ext>
            </a:extLst>
          </p:cNvPr>
          <p:cNvSpPr>
            <a:spLocks noGrp="1"/>
          </p:cNvSpPr>
          <p:nvPr>
            <p:ph type="dt" sz="half" idx="10"/>
          </p:nvPr>
        </p:nvSpPr>
        <p:spPr/>
        <p:txBody>
          <a:bodyPr/>
          <a:lstStyle/>
          <a:p>
            <a:fld id="{6ADAEE8A-B352-4548-9DFA-7A0BC373A61F}" type="datetimeFigureOut">
              <a:rPr lang="en-US" smtClean="0"/>
              <a:t>8/2/23</a:t>
            </a:fld>
            <a:endParaRPr lang="en-US" dirty="0"/>
          </a:p>
        </p:txBody>
      </p:sp>
      <p:sp>
        <p:nvSpPr>
          <p:cNvPr id="5" name="Footer Placeholder 4">
            <a:extLst>
              <a:ext uri="{FF2B5EF4-FFF2-40B4-BE49-F238E27FC236}">
                <a16:creationId xmlns:a16="http://schemas.microsoft.com/office/drawing/2014/main" id="{86947901-7DF1-EAE8-C4F6-F95F69D7EF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02807A-054E-F9B6-7963-7124F6125FA8}"/>
              </a:ext>
            </a:extLst>
          </p:cNvPr>
          <p:cNvSpPr>
            <a:spLocks noGrp="1"/>
          </p:cNvSpPr>
          <p:nvPr>
            <p:ph type="sldNum" sz="quarter" idx="12"/>
          </p:nvPr>
        </p:nvSpPr>
        <p:spPr/>
        <p:txBody>
          <a:bodyPr/>
          <a:lstStyle/>
          <a:p>
            <a:fld id="{1170136C-1AF2-644A-ABB8-0525B1C56A49}" type="slidenum">
              <a:rPr lang="en-US" smtClean="0"/>
              <a:t>‹#›</a:t>
            </a:fld>
            <a:endParaRPr lang="en-US" dirty="0"/>
          </a:p>
        </p:txBody>
      </p:sp>
    </p:spTree>
    <p:extLst>
      <p:ext uri="{BB962C8B-B14F-4D97-AF65-F5344CB8AC3E}">
        <p14:creationId xmlns:p14="http://schemas.microsoft.com/office/powerpoint/2010/main" val="258487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272E0-3ACC-CF93-FB80-D60CA139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1640A6-1C41-279C-DCD6-7EBDF137D1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84B65B-F897-3B50-A2A3-DEF563C63527}"/>
              </a:ext>
            </a:extLst>
          </p:cNvPr>
          <p:cNvSpPr>
            <a:spLocks noGrp="1"/>
          </p:cNvSpPr>
          <p:nvPr>
            <p:ph type="dt" sz="half" idx="10"/>
          </p:nvPr>
        </p:nvSpPr>
        <p:spPr/>
        <p:txBody>
          <a:bodyPr/>
          <a:lstStyle/>
          <a:p>
            <a:fld id="{6ADAEE8A-B352-4548-9DFA-7A0BC373A61F}" type="datetimeFigureOut">
              <a:rPr lang="en-US" smtClean="0"/>
              <a:t>8/2/23</a:t>
            </a:fld>
            <a:endParaRPr lang="en-US" dirty="0"/>
          </a:p>
        </p:txBody>
      </p:sp>
      <p:sp>
        <p:nvSpPr>
          <p:cNvPr id="5" name="Footer Placeholder 4">
            <a:extLst>
              <a:ext uri="{FF2B5EF4-FFF2-40B4-BE49-F238E27FC236}">
                <a16:creationId xmlns:a16="http://schemas.microsoft.com/office/drawing/2014/main" id="{74FC60CC-276D-8E8F-45D6-03CC18074B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E5FADB-48B3-960F-E25E-29F2AA5FF9A2}"/>
              </a:ext>
            </a:extLst>
          </p:cNvPr>
          <p:cNvSpPr>
            <a:spLocks noGrp="1"/>
          </p:cNvSpPr>
          <p:nvPr>
            <p:ph type="sldNum" sz="quarter" idx="12"/>
          </p:nvPr>
        </p:nvSpPr>
        <p:spPr/>
        <p:txBody>
          <a:bodyPr/>
          <a:lstStyle/>
          <a:p>
            <a:fld id="{1170136C-1AF2-644A-ABB8-0525B1C56A49}" type="slidenum">
              <a:rPr lang="en-US" smtClean="0"/>
              <a:t>‹#›</a:t>
            </a:fld>
            <a:endParaRPr lang="en-US" dirty="0"/>
          </a:p>
        </p:txBody>
      </p:sp>
    </p:spTree>
    <p:extLst>
      <p:ext uri="{BB962C8B-B14F-4D97-AF65-F5344CB8AC3E}">
        <p14:creationId xmlns:p14="http://schemas.microsoft.com/office/powerpoint/2010/main" val="1979336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93D98-114A-912E-9BC0-2FFF7CFE1D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6E4F63-6DA2-5EC4-EFB8-7AA345E640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70FAE0-D9CF-A7CD-15FA-FBC1618223B6}"/>
              </a:ext>
            </a:extLst>
          </p:cNvPr>
          <p:cNvSpPr>
            <a:spLocks noGrp="1"/>
          </p:cNvSpPr>
          <p:nvPr>
            <p:ph type="dt" sz="half" idx="10"/>
          </p:nvPr>
        </p:nvSpPr>
        <p:spPr/>
        <p:txBody>
          <a:bodyPr/>
          <a:lstStyle/>
          <a:p>
            <a:fld id="{6ADAEE8A-B352-4548-9DFA-7A0BC373A61F}" type="datetimeFigureOut">
              <a:rPr lang="en-US" smtClean="0"/>
              <a:t>8/2/23</a:t>
            </a:fld>
            <a:endParaRPr lang="en-US" dirty="0"/>
          </a:p>
        </p:txBody>
      </p:sp>
      <p:sp>
        <p:nvSpPr>
          <p:cNvPr id="5" name="Footer Placeholder 4">
            <a:extLst>
              <a:ext uri="{FF2B5EF4-FFF2-40B4-BE49-F238E27FC236}">
                <a16:creationId xmlns:a16="http://schemas.microsoft.com/office/drawing/2014/main" id="{0D622050-A23A-ADE8-A262-CF83CB36D5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4F354E-5AA0-4407-DB5E-F75A426A1EE9}"/>
              </a:ext>
            </a:extLst>
          </p:cNvPr>
          <p:cNvSpPr>
            <a:spLocks noGrp="1"/>
          </p:cNvSpPr>
          <p:nvPr>
            <p:ph type="sldNum" sz="quarter" idx="12"/>
          </p:nvPr>
        </p:nvSpPr>
        <p:spPr/>
        <p:txBody>
          <a:bodyPr/>
          <a:lstStyle/>
          <a:p>
            <a:fld id="{1170136C-1AF2-644A-ABB8-0525B1C56A49}" type="slidenum">
              <a:rPr lang="en-US" smtClean="0"/>
              <a:t>‹#›</a:t>
            </a:fld>
            <a:endParaRPr lang="en-US" dirty="0"/>
          </a:p>
        </p:txBody>
      </p:sp>
    </p:spTree>
    <p:extLst>
      <p:ext uri="{BB962C8B-B14F-4D97-AF65-F5344CB8AC3E}">
        <p14:creationId xmlns:p14="http://schemas.microsoft.com/office/powerpoint/2010/main" val="2120417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F14F-E7B4-C12B-80B7-8B663CEA2F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9CC0D7-692B-43C6-9AFF-09A1C4EF74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5A5DE8-CDF0-F7DB-F149-D851B7415E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E36046-A9D0-0BCA-3812-735F5DFB363C}"/>
              </a:ext>
            </a:extLst>
          </p:cNvPr>
          <p:cNvSpPr>
            <a:spLocks noGrp="1"/>
          </p:cNvSpPr>
          <p:nvPr>
            <p:ph type="dt" sz="half" idx="10"/>
          </p:nvPr>
        </p:nvSpPr>
        <p:spPr/>
        <p:txBody>
          <a:bodyPr/>
          <a:lstStyle/>
          <a:p>
            <a:fld id="{6ADAEE8A-B352-4548-9DFA-7A0BC373A61F}" type="datetimeFigureOut">
              <a:rPr lang="en-US" smtClean="0"/>
              <a:t>8/2/23</a:t>
            </a:fld>
            <a:endParaRPr lang="en-US" dirty="0"/>
          </a:p>
        </p:txBody>
      </p:sp>
      <p:sp>
        <p:nvSpPr>
          <p:cNvPr id="6" name="Footer Placeholder 5">
            <a:extLst>
              <a:ext uri="{FF2B5EF4-FFF2-40B4-BE49-F238E27FC236}">
                <a16:creationId xmlns:a16="http://schemas.microsoft.com/office/drawing/2014/main" id="{F1EEB0DC-6023-DFCF-ED6C-C26183405D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71E888-F6DD-7F16-1459-37D3B593D9A4}"/>
              </a:ext>
            </a:extLst>
          </p:cNvPr>
          <p:cNvSpPr>
            <a:spLocks noGrp="1"/>
          </p:cNvSpPr>
          <p:nvPr>
            <p:ph type="sldNum" sz="quarter" idx="12"/>
          </p:nvPr>
        </p:nvSpPr>
        <p:spPr/>
        <p:txBody>
          <a:bodyPr/>
          <a:lstStyle/>
          <a:p>
            <a:fld id="{1170136C-1AF2-644A-ABB8-0525B1C56A49}" type="slidenum">
              <a:rPr lang="en-US" smtClean="0"/>
              <a:t>‹#›</a:t>
            </a:fld>
            <a:endParaRPr lang="en-US" dirty="0"/>
          </a:p>
        </p:txBody>
      </p:sp>
    </p:spTree>
    <p:extLst>
      <p:ext uri="{BB962C8B-B14F-4D97-AF65-F5344CB8AC3E}">
        <p14:creationId xmlns:p14="http://schemas.microsoft.com/office/powerpoint/2010/main" val="260672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1A7A2-0593-2A66-4B4D-EF25114D2C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38C1BE-014C-B1D4-D85E-6E5E12009E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FF9F5E-A57F-8706-FE48-9242534C55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CC42EB-43E7-1CAF-85EF-6C033B4593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692FBE-EC0E-DCC3-602A-5B091DB6F9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66A910-02AD-6DDC-102D-A32CE47DC74B}"/>
              </a:ext>
            </a:extLst>
          </p:cNvPr>
          <p:cNvSpPr>
            <a:spLocks noGrp="1"/>
          </p:cNvSpPr>
          <p:nvPr>
            <p:ph type="dt" sz="half" idx="10"/>
          </p:nvPr>
        </p:nvSpPr>
        <p:spPr/>
        <p:txBody>
          <a:bodyPr/>
          <a:lstStyle/>
          <a:p>
            <a:fld id="{6ADAEE8A-B352-4548-9DFA-7A0BC373A61F}" type="datetimeFigureOut">
              <a:rPr lang="en-US" smtClean="0"/>
              <a:t>8/2/23</a:t>
            </a:fld>
            <a:endParaRPr lang="en-US" dirty="0"/>
          </a:p>
        </p:txBody>
      </p:sp>
      <p:sp>
        <p:nvSpPr>
          <p:cNvPr id="8" name="Footer Placeholder 7">
            <a:extLst>
              <a:ext uri="{FF2B5EF4-FFF2-40B4-BE49-F238E27FC236}">
                <a16:creationId xmlns:a16="http://schemas.microsoft.com/office/drawing/2014/main" id="{8E49CECD-E07E-0D51-7FB1-684154C9C9E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D33B39C-DC09-2223-5374-879B4EB9C425}"/>
              </a:ext>
            </a:extLst>
          </p:cNvPr>
          <p:cNvSpPr>
            <a:spLocks noGrp="1"/>
          </p:cNvSpPr>
          <p:nvPr>
            <p:ph type="sldNum" sz="quarter" idx="12"/>
          </p:nvPr>
        </p:nvSpPr>
        <p:spPr/>
        <p:txBody>
          <a:bodyPr/>
          <a:lstStyle/>
          <a:p>
            <a:fld id="{1170136C-1AF2-644A-ABB8-0525B1C56A49}" type="slidenum">
              <a:rPr lang="en-US" smtClean="0"/>
              <a:t>‹#›</a:t>
            </a:fld>
            <a:endParaRPr lang="en-US" dirty="0"/>
          </a:p>
        </p:txBody>
      </p:sp>
    </p:spTree>
    <p:extLst>
      <p:ext uri="{BB962C8B-B14F-4D97-AF65-F5344CB8AC3E}">
        <p14:creationId xmlns:p14="http://schemas.microsoft.com/office/powerpoint/2010/main" val="3313798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8FCC9-89CB-7261-0AAE-AF12E8B396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9B3757-514E-A264-017D-716A1CE5B493}"/>
              </a:ext>
            </a:extLst>
          </p:cNvPr>
          <p:cNvSpPr>
            <a:spLocks noGrp="1"/>
          </p:cNvSpPr>
          <p:nvPr>
            <p:ph type="dt" sz="half" idx="10"/>
          </p:nvPr>
        </p:nvSpPr>
        <p:spPr/>
        <p:txBody>
          <a:bodyPr/>
          <a:lstStyle/>
          <a:p>
            <a:fld id="{6ADAEE8A-B352-4548-9DFA-7A0BC373A61F}" type="datetimeFigureOut">
              <a:rPr lang="en-US" smtClean="0"/>
              <a:t>8/2/23</a:t>
            </a:fld>
            <a:endParaRPr lang="en-US" dirty="0"/>
          </a:p>
        </p:txBody>
      </p:sp>
      <p:sp>
        <p:nvSpPr>
          <p:cNvPr id="4" name="Footer Placeholder 3">
            <a:extLst>
              <a:ext uri="{FF2B5EF4-FFF2-40B4-BE49-F238E27FC236}">
                <a16:creationId xmlns:a16="http://schemas.microsoft.com/office/drawing/2014/main" id="{ABDF10C7-A277-B487-5BDD-85309A7B3DF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367EBAE-5CD0-5C3B-BB19-FC58AC1512F6}"/>
              </a:ext>
            </a:extLst>
          </p:cNvPr>
          <p:cNvSpPr>
            <a:spLocks noGrp="1"/>
          </p:cNvSpPr>
          <p:nvPr>
            <p:ph type="sldNum" sz="quarter" idx="12"/>
          </p:nvPr>
        </p:nvSpPr>
        <p:spPr/>
        <p:txBody>
          <a:bodyPr/>
          <a:lstStyle/>
          <a:p>
            <a:fld id="{1170136C-1AF2-644A-ABB8-0525B1C56A49}" type="slidenum">
              <a:rPr lang="en-US" smtClean="0"/>
              <a:t>‹#›</a:t>
            </a:fld>
            <a:endParaRPr lang="en-US" dirty="0"/>
          </a:p>
        </p:txBody>
      </p:sp>
    </p:spTree>
    <p:extLst>
      <p:ext uri="{BB962C8B-B14F-4D97-AF65-F5344CB8AC3E}">
        <p14:creationId xmlns:p14="http://schemas.microsoft.com/office/powerpoint/2010/main" val="4294723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5E712D-A4E9-33C2-76AC-CB73CD4A6B76}"/>
              </a:ext>
            </a:extLst>
          </p:cNvPr>
          <p:cNvSpPr>
            <a:spLocks noGrp="1"/>
          </p:cNvSpPr>
          <p:nvPr>
            <p:ph type="dt" sz="half" idx="10"/>
          </p:nvPr>
        </p:nvSpPr>
        <p:spPr/>
        <p:txBody>
          <a:bodyPr/>
          <a:lstStyle/>
          <a:p>
            <a:fld id="{6ADAEE8A-B352-4548-9DFA-7A0BC373A61F}" type="datetimeFigureOut">
              <a:rPr lang="en-US" smtClean="0"/>
              <a:t>8/2/23</a:t>
            </a:fld>
            <a:endParaRPr lang="en-US" dirty="0"/>
          </a:p>
        </p:txBody>
      </p:sp>
      <p:sp>
        <p:nvSpPr>
          <p:cNvPr id="3" name="Footer Placeholder 2">
            <a:extLst>
              <a:ext uri="{FF2B5EF4-FFF2-40B4-BE49-F238E27FC236}">
                <a16:creationId xmlns:a16="http://schemas.microsoft.com/office/drawing/2014/main" id="{92E041B6-43B6-9B44-8D81-DE14674AAA1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E246FAC-2903-CFD5-AE97-972DFAF187E9}"/>
              </a:ext>
            </a:extLst>
          </p:cNvPr>
          <p:cNvSpPr>
            <a:spLocks noGrp="1"/>
          </p:cNvSpPr>
          <p:nvPr>
            <p:ph type="sldNum" sz="quarter" idx="12"/>
          </p:nvPr>
        </p:nvSpPr>
        <p:spPr/>
        <p:txBody>
          <a:bodyPr/>
          <a:lstStyle/>
          <a:p>
            <a:fld id="{1170136C-1AF2-644A-ABB8-0525B1C56A49}" type="slidenum">
              <a:rPr lang="en-US" smtClean="0"/>
              <a:t>‹#›</a:t>
            </a:fld>
            <a:endParaRPr lang="en-US" dirty="0"/>
          </a:p>
        </p:txBody>
      </p:sp>
    </p:spTree>
    <p:extLst>
      <p:ext uri="{BB962C8B-B14F-4D97-AF65-F5344CB8AC3E}">
        <p14:creationId xmlns:p14="http://schemas.microsoft.com/office/powerpoint/2010/main" val="571078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9CECD-9C38-DEF4-80EA-F9267623F2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0D04D9-3DFA-5CA0-096C-7D0637504B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C2EB73-2D4C-FF8E-AE92-F14BFAAB32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9BF6D1-6707-DB30-8FF6-79067C0A3AC7}"/>
              </a:ext>
            </a:extLst>
          </p:cNvPr>
          <p:cNvSpPr>
            <a:spLocks noGrp="1"/>
          </p:cNvSpPr>
          <p:nvPr>
            <p:ph type="dt" sz="half" idx="10"/>
          </p:nvPr>
        </p:nvSpPr>
        <p:spPr/>
        <p:txBody>
          <a:bodyPr/>
          <a:lstStyle/>
          <a:p>
            <a:fld id="{6ADAEE8A-B352-4548-9DFA-7A0BC373A61F}" type="datetimeFigureOut">
              <a:rPr lang="en-US" smtClean="0"/>
              <a:t>8/2/23</a:t>
            </a:fld>
            <a:endParaRPr lang="en-US" dirty="0"/>
          </a:p>
        </p:txBody>
      </p:sp>
      <p:sp>
        <p:nvSpPr>
          <p:cNvPr id="6" name="Footer Placeholder 5">
            <a:extLst>
              <a:ext uri="{FF2B5EF4-FFF2-40B4-BE49-F238E27FC236}">
                <a16:creationId xmlns:a16="http://schemas.microsoft.com/office/drawing/2014/main" id="{E0A0FCC7-482F-400D-92FE-B3F62C7F4F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12FEE5-4693-09A2-A774-E64620E1791C}"/>
              </a:ext>
            </a:extLst>
          </p:cNvPr>
          <p:cNvSpPr>
            <a:spLocks noGrp="1"/>
          </p:cNvSpPr>
          <p:nvPr>
            <p:ph type="sldNum" sz="quarter" idx="12"/>
          </p:nvPr>
        </p:nvSpPr>
        <p:spPr/>
        <p:txBody>
          <a:bodyPr/>
          <a:lstStyle/>
          <a:p>
            <a:fld id="{1170136C-1AF2-644A-ABB8-0525B1C56A49}" type="slidenum">
              <a:rPr lang="en-US" smtClean="0"/>
              <a:t>‹#›</a:t>
            </a:fld>
            <a:endParaRPr lang="en-US" dirty="0"/>
          </a:p>
        </p:txBody>
      </p:sp>
    </p:spTree>
    <p:extLst>
      <p:ext uri="{BB962C8B-B14F-4D97-AF65-F5344CB8AC3E}">
        <p14:creationId xmlns:p14="http://schemas.microsoft.com/office/powerpoint/2010/main" val="389094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88AF-76D9-8E1F-9338-353B40486A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1DDC1C-3240-A359-BDCC-8BEED08A4A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A326D5C-EB5B-A6DF-3D6E-127224944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5DC4D7-75BE-5049-C174-3C0F5B707E52}"/>
              </a:ext>
            </a:extLst>
          </p:cNvPr>
          <p:cNvSpPr>
            <a:spLocks noGrp="1"/>
          </p:cNvSpPr>
          <p:nvPr>
            <p:ph type="dt" sz="half" idx="10"/>
          </p:nvPr>
        </p:nvSpPr>
        <p:spPr/>
        <p:txBody>
          <a:bodyPr/>
          <a:lstStyle/>
          <a:p>
            <a:fld id="{6ADAEE8A-B352-4548-9DFA-7A0BC373A61F}" type="datetimeFigureOut">
              <a:rPr lang="en-US" smtClean="0"/>
              <a:t>8/2/23</a:t>
            </a:fld>
            <a:endParaRPr lang="en-US" dirty="0"/>
          </a:p>
        </p:txBody>
      </p:sp>
      <p:sp>
        <p:nvSpPr>
          <p:cNvPr id="6" name="Footer Placeholder 5">
            <a:extLst>
              <a:ext uri="{FF2B5EF4-FFF2-40B4-BE49-F238E27FC236}">
                <a16:creationId xmlns:a16="http://schemas.microsoft.com/office/drawing/2014/main" id="{0A8753EE-A2A8-707A-363A-88EEEA6EBA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A3C9FF-1902-6F8D-651B-BD4E8452A82D}"/>
              </a:ext>
            </a:extLst>
          </p:cNvPr>
          <p:cNvSpPr>
            <a:spLocks noGrp="1"/>
          </p:cNvSpPr>
          <p:nvPr>
            <p:ph type="sldNum" sz="quarter" idx="12"/>
          </p:nvPr>
        </p:nvSpPr>
        <p:spPr/>
        <p:txBody>
          <a:bodyPr/>
          <a:lstStyle/>
          <a:p>
            <a:fld id="{1170136C-1AF2-644A-ABB8-0525B1C56A49}" type="slidenum">
              <a:rPr lang="en-US" smtClean="0"/>
              <a:t>‹#›</a:t>
            </a:fld>
            <a:endParaRPr lang="en-US" dirty="0"/>
          </a:p>
        </p:txBody>
      </p:sp>
    </p:spTree>
    <p:extLst>
      <p:ext uri="{BB962C8B-B14F-4D97-AF65-F5344CB8AC3E}">
        <p14:creationId xmlns:p14="http://schemas.microsoft.com/office/powerpoint/2010/main" val="4198882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8BF096-F591-55DF-4407-8B4FCE51A5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5F338B-F383-D8E8-9BC3-A56CB0E31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A5F93E-3D51-5CB4-F639-728C45B694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AEE8A-B352-4548-9DFA-7A0BC373A61F}" type="datetimeFigureOut">
              <a:rPr lang="en-US" smtClean="0"/>
              <a:t>8/2/23</a:t>
            </a:fld>
            <a:endParaRPr lang="en-US" dirty="0"/>
          </a:p>
        </p:txBody>
      </p:sp>
      <p:sp>
        <p:nvSpPr>
          <p:cNvPr id="5" name="Footer Placeholder 4">
            <a:extLst>
              <a:ext uri="{FF2B5EF4-FFF2-40B4-BE49-F238E27FC236}">
                <a16:creationId xmlns:a16="http://schemas.microsoft.com/office/drawing/2014/main" id="{BEAEEC14-2993-E3A8-E70E-3726C606BC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D8F022D-9758-6E91-CE1E-68E8CF74F5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70136C-1AF2-644A-ABB8-0525B1C56A49}" type="slidenum">
              <a:rPr lang="en-US" smtClean="0"/>
              <a:t>‹#›</a:t>
            </a:fld>
            <a:endParaRPr lang="en-US" dirty="0"/>
          </a:p>
        </p:txBody>
      </p:sp>
    </p:spTree>
    <p:extLst>
      <p:ext uri="{BB962C8B-B14F-4D97-AF65-F5344CB8AC3E}">
        <p14:creationId xmlns:p14="http://schemas.microsoft.com/office/powerpoint/2010/main" val="1524594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mathigon.org/timelin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1200C-DF57-7DC8-FC62-125D85E5022B}"/>
              </a:ext>
            </a:extLst>
          </p:cNvPr>
          <p:cNvSpPr>
            <a:spLocks noGrp="1"/>
          </p:cNvSpPr>
          <p:nvPr>
            <p:ph type="ctrTitle"/>
          </p:nvPr>
        </p:nvSpPr>
        <p:spPr/>
        <p:txBody>
          <a:bodyPr>
            <a:normAutofit fontScale="90000"/>
          </a:bodyPr>
          <a:lstStyle/>
          <a:p>
            <a:pPr algn="r"/>
            <a:r>
              <a:rPr lang="en-US" dirty="0"/>
              <a:t>Topics in History of Mathematics  </a:t>
            </a:r>
            <a:r>
              <a:rPr lang="en-US"/>
              <a:t>Fall 2023  1-2. </a:t>
            </a:r>
            <a:br>
              <a:rPr lang="en-US"/>
            </a:br>
            <a:r>
              <a:rPr lang="en-US"/>
              <a:t>The </a:t>
            </a:r>
            <a:r>
              <a:rPr lang="en-US" dirty="0"/>
              <a:t>course. Contents</a:t>
            </a:r>
          </a:p>
        </p:txBody>
      </p:sp>
      <p:sp>
        <p:nvSpPr>
          <p:cNvPr id="3" name="Subtitle 2">
            <a:extLst>
              <a:ext uri="{FF2B5EF4-FFF2-40B4-BE49-F238E27FC236}">
                <a16:creationId xmlns:a16="http://schemas.microsoft.com/office/drawing/2014/main" id="{798E9E5D-689C-65A7-4F9E-BE15F714ECD0}"/>
              </a:ext>
            </a:extLst>
          </p:cNvPr>
          <p:cNvSpPr>
            <a:spLocks noGrp="1"/>
          </p:cNvSpPr>
          <p:nvPr>
            <p:ph type="subTitle" idx="1"/>
          </p:nvPr>
        </p:nvSpPr>
        <p:spPr/>
        <p:txBody>
          <a:bodyPr>
            <a:normAutofit lnSpcReduction="10000"/>
          </a:bodyPr>
          <a:lstStyle/>
          <a:p>
            <a:r>
              <a:rPr lang="en-US" dirty="0"/>
              <a:t>Andrej Cherkaev</a:t>
            </a:r>
          </a:p>
          <a:p>
            <a:r>
              <a:rPr lang="en-US" dirty="0"/>
              <a:t>Professor</a:t>
            </a:r>
          </a:p>
          <a:p>
            <a:r>
              <a:rPr lang="en-US" dirty="0"/>
              <a:t>Department of mathematics</a:t>
            </a:r>
          </a:p>
          <a:p>
            <a:r>
              <a:rPr lang="en-US" dirty="0"/>
              <a:t>University of Utah</a:t>
            </a:r>
          </a:p>
        </p:txBody>
      </p:sp>
    </p:spTree>
    <p:extLst>
      <p:ext uri="{BB962C8B-B14F-4D97-AF65-F5344CB8AC3E}">
        <p14:creationId xmlns:p14="http://schemas.microsoft.com/office/powerpoint/2010/main" val="1163864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333A8-B8A2-E7DA-5A4F-FD932345D9A8}"/>
              </a:ext>
            </a:extLst>
          </p:cNvPr>
          <p:cNvSpPr>
            <a:spLocks noGrp="1"/>
          </p:cNvSpPr>
          <p:nvPr>
            <p:ph type="title"/>
          </p:nvPr>
        </p:nvSpPr>
        <p:spPr>
          <a:xfrm>
            <a:off x="838200" y="147637"/>
            <a:ext cx="10515600" cy="1325563"/>
          </a:xfrm>
        </p:spPr>
        <p:txBody>
          <a:bodyPr/>
          <a:lstStyle/>
          <a:p>
            <a:r>
              <a:rPr lang="en-US" dirty="0"/>
              <a:t>Bronze Age</a:t>
            </a:r>
          </a:p>
        </p:txBody>
      </p:sp>
      <p:sp>
        <p:nvSpPr>
          <p:cNvPr id="3" name="Content Placeholder 2">
            <a:extLst>
              <a:ext uri="{FF2B5EF4-FFF2-40B4-BE49-F238E27FC236}">
                <a16:creationId xmlns:a16="http://schemas.microsoft.com/office/drawing/2014/main" id="{C339CF08-E926-2ABF-6367-11B8F3118855}"/>
              </a:ext>
            </a:extLst>
          </p:cNvPr>
          <p:cNvSpPr>
            <a:spLocks noGrp="1"/>
          </p:cNvSpPr>
          <p:nvPr>
            <p:ph idx="1"/>
          </p:nvPr>
        </p:nvSpPr>
        <p:spPr>
          <a:xfrm>
            <a:off x="745066" y="1253331"/>
            <a:ext cx="10515600" cy="4351338"/>
          </a:xfrm>
        </p:spPr>
        <p:txBody>
          <a:bodyPr>
            <a:normAutofit/>
          </a:bodyPr>
          <a:lstStyle/>
          <a:p>
            <a:r>
              <a:rPr lang="en-US" dirty="0">
                <a:solidFill>
                  <a:srgbClr val="0D0D14"/>
                </a:solidFill>
                <a:effectLst/>
                <a:latin typeface="Times"/>
              </a:rPr>
              <a:t>Number systems in Babylon and Egypt.  Latin and Indo-Arabic numbers.</a:t>
            </a:r>
          </a:p>
          <a:p>
            <a:r>
              <a:rPr lang="en-US" dirty="0">
                <a:solidFill>
                  <a:srgbClr val="0D0D14"/>
                </a:solidFill>
                <a:effectLst/>
                <a:latin typeface="Times"/>
              </a:rPr>
              <a:t>Babylonian algebra: Multiplication-division. Square roots (iterations), Quadratic equations and  Pythagoras triples. Astronomy and calendar.</a:t>
            </a:r>
          </a:p>
          <a:p>
            <a:endParaRPr lang="en-US" dirty="0">
              <a:solidFill>
                <a:srgbClr val="0D0D14"/>
              </a:solidFill>
              <a:latin typeface="Times"/>
            </a:endParaRPr>
          </a:p>
          <a:p>
            <a:endParaRPr lang="en-US" dirty="0">
              <a:solidFill>
                <a:srgbClr val="0D0D14"/>
              </a:solidFill>
              <a:effectLst/>
              <a:latin typeface="Times"/>
            </a:endParaRPr>
          </a:p>
          <a:p>
            <a:endParaRPr lang="en-US" dirty="0">
              <a:solidFill>
                <a:srgbClr val="0D0D14"/>
              </a:solidFill>
              <a:effectLst/>
              <a:latin typeface="Times"/>
            </a:endParaRPr>
          </a:p>
          <a:p>
            <a:r>
              <a:rPr lang="en-US" dirty="0">
                <a:solidFill>
                  <a:srgbClr val="0D0D14"/>
                </a:solidFill>
                <a:effectLst/>
                <a:latin typeface="Times"/>
              </a:rPr>
              <a:t>Egypt:  Multiplication-division. Egyptian fractions, approximation of Pi, volumes of pyramids and other bodies, trigonometry. </a:t>
            </a:r>
          </a:p>
        </p:txBody>
      </p:sp>
      <p:pic>
        <p:nvPicPr>
          <p:cNvPr id="4" name="Picture 3">
            <a:extLst>
              <a:ext uri="{FF2B5EF4-FFF2-40B4-BE49-F238E27FC236}">
                <a16:creationId xmlns:a16="http://schemas.microsoft.com/office/drawing/2014/main" id="{B6F3C5D4-7BA3-3E89-43E8-BB00EC4D9C89}"/>
              </a:ext>
            </a:extLst>
          </p:cNvPr>
          <p:cNvPicPr>
            <a:picLocks noChangeAspect="1"/>
          </p:cNvPicPr>
          <p:nvPr/>
        </p:nvPicPr>
        <p:blipFill>
          <a:blip r:embed="rId2"/>
          <a:stretch>
            <a:fillRect/>
          </a:stretch>
        </p:blipFill>
        <p:spPr>
          <a:xfrm>
            <a:off x="2125134" y="3384947"/>
            <a:ext cx="1778000" cy="1130300"/>
          </a:xfrm>
          <a:prstGeom prst="rect">
            <a:avLst/>
          </a:prstGeom>
        </p:spPr>
      </p:pic>
      <p:pic>
        <p:nvPicPr>
          <p:cNvPr id="5" name="Picture 4">
            <a:extLst>
              <a:ext uri="{FF2B5EF4-FFF2-40B4-BE49-F238E27FC236}">
                <a16:creationId xmlns:a16="http://schemas.microsoft.com/office/drawing/2014/main" id="{BA427593-B33E-6E2A-1BEF-96D676300D18}"/>
              </a:ext>
            </a:extLst>
          </p:cNvPr>
          <p:cNvPicPr>
            <a:picLocks noChangeAspect="1"/>
          </p:cNvPicPr>
          <p:nvPr/>
        </p:nvPicPr>
        <p:blipFill>
          <a:blip r:embed="rId3"/>
          <a:stretch>
            <a:fillRect/>
          </a:stretch>
        </p:blipFill>
        <p:spPr>
          <a:xfrm>
            <a:off x="5681133" y="3359547"/>
            <a:ext cx="1752600" cy="1155700"/>
          </a:xfrm>
          <a:prstGeom prst="rect">
            <a:avLst/>
          </a:prstGeom>
        </p:spPr>
      </p:pic>
      <p:pic>
        <p:nvPicPr>
          <p:cNvPr id="6" name="Picture 5">
            <a:extLst>
              <a:ext uri="{FF2B5EF4-FFF2-40B4-BE49-F238E27FC236}">
                <a16:creationId xmlns:a16="http://schemas.microsoft.com/office/drawing/2014/main" id="{9EA446BD-E124-F2D3-FC6E-2D5DB9B0291A}"/>
              </a:ext>
            </a:extLst>
          </p:cNvPr>
          <p:cNvPicPr>
            <a:picLocks noChangeAspect="1"/>
          </p:cNvPicPr>
          <p:nvPr/>
        </p:nvPicPr>
        <p:blipFill>
          <a:blip r:embed="rId4"/>
          <a:stretch>
            <a:fillRect/>
          </a:stretch>
        </p:blipFill>
        <p:spPr>
          <a:xfrm>
            <a:off x="1638300" y="5643563"/>
            <a:ext cx="1905000" cy="1066800"/>
          </a:xfrm>
          <a:prstGeom prst="rect">
            <a:avLst/>
          </a:prstGeom>
        </p:spPr>
      </p:pic>
      <p:pic>
        <p:nvPicPr>
          <p:cNvPr id="7" name="Picture 6">
            <a:extLst>
              <a:ext uri="{FF2B5EF4-FFF2-40B4-BE49-F238E27FC236}">
                <a16:creationId xmlns:a16="http://schemas.microsoft.com/office/drawing/2014/main" id="{36E65AAC-E189-5FF2-28CF-A2B8A6FDB4F6}"/>
              </a:ext>
            </a:extLst>
          </p:cNvPr>
          <p:cNvPicPr>
            <a:picLocks noChangeAspect="1"/>
          </p:cNvPicPr>
          <p:nvPr/>
        </p:nvPicPr>
        <p:blipFill>
          <a:blip r:embed="rId5"/>
          <a:stretch>
            <a:fillRect/>
          </a:stretch>
        </p:blipFill>
        <p:spPr>
          <a:xfrm>
            <a:off x="6096000" y="5643563"/>
            <a:ext cx="1905000" cy="1066800"/>
          </a:xfrm>
          <a:prstGeom prst="rect">
            <a:avLst/>
          </a:prstGeom>
        </p:spPr>
      </p:pic>
    </p:spTree>
    <p:extLst>
      <p:ext uri="{BB962C8B-B14F-4D97-AF65-F5344CB8AC3E}">
        <p14:creationId xmlns:p14="http://schemas.microsoft.com/office/powerpoint/2010/main" val="929302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91614-0F67-87E8-0CF0-1CBA0814E070}"/>
              </a:ext>
            </a:extLst>
          </p:cNvPr>
          <p:cNvSpPr>
            <a:spLocks noGrp="1"/>
          </p:cNvSpPr>
          <p:nvPr>
            <p:ph type="title"/>
          </p:nvPr>
        </p:nvSpPr>
        <p:spPr/>
        <p:txBody>
          <a:bodyPr/>
          <a:lstStyle/>
          <a:p>
            <a:r>
              <a:rPr lang="en-US" dirty="0">
                <a:solidFill>
                  <a:srgbClr val="0D0D14"/>
                </a:solidFill>
                <a:latin typeface="Times"/>
              </a:rPr>
              <a:t>Greece and Hellenism </a:t>
            </a:r>
            <a:endParaRPr lang="en-US" dirty="0"/>
          </a:p>
        </p:txBody>
      </p:sp>
      <p:sp>
        <p:nvSpPr>
          <p:cNvPr id="3" name="Content Placeholder 2">
            <a:extLst>
              <a:ext uri="{FF2B5EF4-FFF2-40B4-BE49-F238E27FC236}">
                <a16:creationId xmlns:a16="http://schemas.microsoft.com/office/drawing/2014/main" id="{799DE5A5-9E40-A926-22FB-3984BA8B909C}"/>
              </a:ext>
            </a:extLst>
          </p:cNvPr>
          <p:cNvSpPr>
            <a:spLocks noGrp="1"/>
          </p:cNvSpPr>
          <p:nvPr>
            <p:ph idx="1"/>
          </p:nvPr>
        </p:nvSpPr>
        <p:spPr/>
        <p:txBody>
          <a:bodyPr>
            <a:normAutofit/>
          </a:bodyPr>
          <a:lstStyle/>
          <a:p>
            <a:r>
              <a:rPr lang="en-US" dirty="0">
                <a:solidFill>
                  <a:srgbClr val="0D0D14"/>
                </a:solidFill>
                <a:effectLst/>
                <a:latin typeface="Times"/>
              </a:rPr>
              <a:t>Pythagoras and number theory. Cosmos and magic numbers, </a:t>
            </a:r>
          </a:p>
          <a:p>
            <a:pPr marL="0" indent="0">
              <a:buNone/>
            </a:pPr>
            <a:r>
              <a:rPr lang="en-US" dirty="0">
                <a:solidFill>
                  <a:srgbClr val="0D0D14"/>
                </a:solidFill>
                <a:latin typeface="Times"/>
              </a:rPr>
              <a:t>   </a:t>
            </a:r>
            <a:r>
              <a:rPr lang="en-US" dirty="0">
                <a:solidFill>
                  <a:srgbClr val="0D0D14"/>
                </a:solidFill>
                <a:effectLst/>
                <a:latin typeface="Times"/>
              </a:rPr>
              <a:t>irrational numbers.</a:t>
            </a:r>
          </a:p>
          <a:p>
            <a:r>
              <a:rPr lang="en-US" dirty="0"/>
              <a:t>Aristotle – logic.</a:t>
            </a:r>
            <a:endParaRPr lang="en-US" dirty="0">
              <a:solidFill>
                <a:srgbClr val="0D0D14"/>
              </a:solidFill>
              <a:effectLst/>
              <a:latin typeface="Times"/>
            </a:endParaRPr>
          </a:p>
          <a:p>
            <a:r>
              <a:rPr lang="en-US" dirty="0">
                <a:solidFill>
                  <a:srgbClr val="0D0D14"/>
                </a:solidFill>
                <a:effectLst/>
                <a:latin typeface="Times"/>
              </a:rPr>
              <a:t>Archimedes: Beginning of calculus. </a:t>
            </a:r>
          </a:p>
          <a:p>
            <a:pPr marL="0" indent="0">
              <a:buNone/>
            </a:pPr>
            <a:r>
              <a:rPr lang="en-US" dirty="0">
                <a:solidFill>
                  <a:srgbClr val="0D0D14"/>
                </a:solidFill>
                <a:latin typeface="Times"/>
              </a:rPr>
              <a:t>  </a:t>
            </a:r>
            <a:r>
              <a:rPr lang="en-US" dirty="0">
                <a:solidFill>
                  <a:srgbClr val="0D0D14"/>
                </a:solidFill>
                <a:effectLst/>
                <a:latin typeface="Times"/>
              </a:rPr>
              <a:t>Volumes of cones and spheres. Calculation of Pi.</a:t>
            </a:r>
          </a:p>
          <a:p>
            <a:r>
              <a:rPr lang="en-US" dirty="0">
                <a:solidFill>
                  <a:srgbClr val="0D0D14"/>
                </a:solidFill>
                <a:effectLst/>
                <a:latin typeface="Times"/>
              </a:rPr>
              <a:t>Euclid - axioms, theorems, proofs. </a:t>
            </a:r>
            <a:r>
              <a:rPr lang="en-US" dirty="0">
                <a:solidFill>
                  <a:srgbClr val="0D0D14"/>
                </a:solidFill>
                <a:latin typeface="Times"/>
              </a:rPr>
              <a:t>G</a:t>
            </a:r>
            <a:r>
              <a:rPr lang="en-US" dirty="0">
                <a:solidFill>
                  <a:srgbClr val="0D0D14"/>
                </a:solidFill>
                <a:effectLst/>
                <a:latin typeface="Times"/>
              </a:rPr>
              <a:t>eometry and number theory.</a:t>
            </a:r>
          </a:p>
          <a:p>
            <a:r>
              <a:rPr lang="en-US" dirty="0">
                <a:solidFill>
                  <a:srgbClr val="0D0D14"/>
                </a:solidFill>
                <a:effectLst/>
                <a:latin typeface="Times"/>
              </a:rPr>
              <a:t>Ptolemy. T</a:t>
            </a:r>
            <a:r>
              <a:rPr lang="en-US" dirty="0"/>
              <a:t>he model of the solar system. </a:t>
            </a:r>
          </a:p>
          <a:p>
            <a:r>
              <a:rPr lang="en-US" dirty="0">
                <a:solidFill>
                  <a:srgbClr val="0D0D14"/>
                </a:solidFill>
                <a:latin typeface="Times"/>
              </a:rPr>
              <a:t>Conic sections.</a:t>
            </a:r>
            <a:endParaRPr lang="en-US" dirty="0">
              <a:solidFill>
                <a:srgbClr val="0D0D14"/>
              </a:solidFill>
              <a:effectLst/>
              <a:latin typeface="Times"/>
            </a:endParaRPr>
          </a:p>
          <a:p>
            <a:endParaRPr lang="en-US" dirty="0"/>
          </a:p>
        </p:txBody>
      </p:sp>
      <p:pic>
        <p:nvPicPr>
          <p:cNvPr id="4" name="Picture 3">
            <a:extLst>
              <a:ext uri="{FF2B5EF4-FFF2-40B4-BE49-F238E27FC236}">
                <a16:creationId xmlns:a16="http://schemas.microsoft.com/office/drawing/2014/main" id="{8805D4B7-A1EC-3990-37D0-3635FF1783D8}"/>
              </a:ext>
            </a:extLst>
          </p:cNvPr>
          <p:cNvPicPr>
            <a:picLocks noChangeAspect="1"/>
          </p:cNvPicPr>
          <p:nvPr/>
        </p:nvPicPr>
        <p:blipFill>
          <a:blip r:embed="rId2"/>
          <a:stretch>
            <a:fillRect/>
          </a:stretch>
        </p:blipFill>
        <p:spPr>
          <a:xfrm>
            <a:off x="10088033" y="1825625"/>
            <a:ext cx="1689100" cy="1193800"/>
          </a:xfrm>
          <a:prstGeom prst="rect">
            <a:avLst/>
          </a:prstGeom>
        </p:spPr>
      </p:pic>
      <p:pic>
        <p:nvPicPr>
          <p:cNvPr id="5" name="Picture 4">
            <a:extLst>
              <a:ext uri="{FF2B5EF4-FFF2-40B4-BE49-F238E27FC236}">
                <a16:creationId xmlns:a16="http://schemas.microsoft.com/office/drawing/2014/main" id="{4F84D377-0CDC-5146-4006-3F5773902883}"/>
              </a:ext>
            </a:extLst>
          </p:cNvPr>
          <p:cNvPicPr>
            <a:picLocks noChangeAspect="1"/>
          </p:cNvPicPr>
          <p:nvPr/>
        </p:nvPicPr>
        <p:blipFill>
          <a:blip r:embed="rId3"/>
          <a:stretch>
            <a:fillRect/>
          </a:stretch>
        </p:blipFill>
        <p:spPr>
          <a:xfrm>
            <a:off x="9770533" y="3199871"/>
            <a:ext cx="2006600" cy="1003300"/>
          </a:xfrm>
          <a:prstGeom prst="rect">
            <a:avLst/>
          </a:prstGeom>
        </p:spPr>
      </p:pic>
      <p:pic>
        <p:nvPicPr>
          <p:cNvPr id="6" name="Picture 5">
            <a:extLst>
              <a:ext uri="{FF2B5EF4-FFF2-40B4-BE49-F238E27FC236}">
                <a16:creationId xmlns:a16="http://schemas.microsoft.com/office/drawing/2014/main" id="{B5B267B3-585B-5DCF-D67F-9CC2A6952F8D}"/>
              </a:ext>
            </a:extLst>
          </p:cNvPr>
          <p:cNvPicPr>
            <a:picLocks noChangeAspect="1"/>
          </p:cNvPicPr>
          <p:nvPr/>
        </p:nvPicPr>
        <p:blipFill>
          <a:blip r:embed="rId4"/>
          <a:stretch>
            <a:fillRect/>
          </a:stretch>
        </p:blipFill>
        <p:spPr>
          <a:xfrm>
            <a:off x="3685116" y="5307013"/>
            <a:ext cx="1422400" cy="1422400"/>
          </a:xfrm>
          <a:prstGeom prst="rect">
            <a:avLst/>
          </a:prstGeom>
        </p:spPr>
      </p:pic>
      <p:pic>
        <p:nvPicPr>
          <p:cNvPr id="7" name="Picture 6">
            <a:extLst>
              <a:ext uri="{FF2B5EF4-FFF2-40B4-BE49-F238E27FC236}">
                <a16:creationId xmlns:a16="http://schemas.microsoft.com/office/drawing/2014/main" id="{FB0F1825-B803-F83A-E773-CB639F1A35FC}"/>
              </a:ext>
            </a:extLst>
          </p:cNvPr>
          <p:cNvPicPr>
            <a:picLocks noChangeAspect="1"/>
          </p:cNvPicPr>
          <p:nvPr/>
        </p:nvPicPr>
        <p:blipFill>
          <a:blip r:embed="rId5"/>
          <a:stretch>
            <a:fillRect/>
          </a:stretch>
        </p:blipFill>
        <p:spPr>
          <a:xfrm>
            <a:off x="7294034" y="4912255"/>
            <a:ext cx="1397000" cy="1447800"/>
          </a:xfrm>
          <a:prstGeom prst="rect">
            <a:avLst/>
          </a:prstGeom>
        </p:spPr>
      </p:pic>
      <p:pic>
        <p:nvPicPr>
          <p:cNvPr id="9" name="Picture 8">
            <a:extLst>
              <a:ext uri="{FF2B5EF4-FFF2-40B4-BE49-F238E27FC236}">
                <a16:creationId xmlns:a16="http://schemas.microsoft.com/office/drawing/2014/main" id="{AB20C50D-E303-5D6A-198F-9A2D632692B3}"/>
              </a:ext>
            </a:extLst>
          </p:cNvPr>
          <p:cNvPicPr>
            <a:picLocks noChangeAspect="1"/>
          </p:cNvPicPr>
          <p:nvPr/>
        </p:nvPicPr>
        <p:blipFill>
          <a:blip r:embed="rId6"/>
          <a:stretch>
            <a:fillRect/>
          </a:stretch>
        </p:blipFill>
        <p:spPr>
          <a:xfrm>
            <a:off x="10380133" y="4959086"/>
            <a:ext cx="1536700" cy="1308100"/>
          </a:xfrm>
          <a:prstGeom prst="rect">
            <a:avLst/>
          </a:prstGeom>
        </p:spPr>
      </p:pic>
      <p:pic>
        <p:nvPicPr>
          <p:cNvPr id="10" name="Picture 9">
            <a:extLst>
              <a:ext uri="{FF2B5EF4-FFF2-40B4-BE49-F238E27FC236}">
                <a16:creationId xmlns:a16="http://schemas.microsoft.com/office/drawing/2014/main" id="{D606F52A-655B-FB77-BFAB-94A467DD5512}"/>
              </a:ext>
            </a:extLst>
          </p:cNvPr>
          <p:cNvPicPr>
            <a:picLocks noChangeAspect="1"/>
          </p:cNvPicPr>
          <p:nvPr/>
        </p:nvPicPr>
        <p:blipFill>
          <a:blip r:embed="rId7"/>
          <a:stretch>
            <a:fillRect/>
          </a:stretch>
        </p:blipFill>
        <p:spPr>
          <a:xfrm>
            <a:off x="7467600" y="2422525"/>
            <a:ext cx="1739900" cy="1155700"/>
          </a:xfrm>
          <a:prstGeom prst="rect">
            <a:avLst/>
          </a:prstGeom>
        </p:spPr>
      </p:pic>
    </p:spTree>
    <p:extLst>
      <p:ext uri="{BB962C8B-B14F-4D97-AF65-F5344CB8AC3E}">
        <p14:creationId xmlns:p14="http://schemas.microsoft.com/office/powerpoint/2010/main" val="1503978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700" y="1644120"/>
            <a:ext cx="9567333" cy="4569617"/>
          </a:xfrm>
        </p:spPr>
        <p:txBody>
          <a:bodyPr>
            <a:noAutofit/>
          </a:bodyPr>
          <a:lstStyle/>
          <a:p>
            <a:pPr marL="457200" lvl="1" indent="0">
              <a:buNone/>
            </a:pPr>
            <a:r>
              <a:rPr lang="en-US" sz="2600" dirty="0"/>
              <a:t>Muslim world (Persian and Arabs) </a:t>
            </a:r>
          </a:p>
          <a:p>
            <a:pPr marL="914400" lvl="2" indent="0">
              <a:buNone/>
            </a:pPr>
            <a:r>
              <a:rPr lang="en-US" sz="2600" dirty="0"/>
              <a:t>Preservation and expansion of the geometry; al-gebra, plane and spherical trigonometry, cubic equations; symmetries (mosaics).</a:t>
            </a:r>
          </a:p>
          <a:p>
            <a:pPr marL="457200" lvl="1" indent="0">
              <a:buNone/>
            </a:pPr>
            <a:r>
              <a:rPr lang="en-US" sz="2600" dirty="0"/>
              <a:t>India </a:t>
            </a:r>
          </a:p>
          <a:p>
            <a:pPr marL="914400" lvl="2" indent="0">
              <a:buNone/>
            </a:pPr>
            <a:r>
              <a:rPr lang="en-US" sz="2600" dirty="0"/>
              <a:t>Decimal system, infinity and zero, series. </a:t>
            </a:r>
          </a:p>
          <a:p>
            <a:pPr marL="457200" lvl="1" indent="0">
              <a:buNone/>
            </a:pPr>
            <a:r>
              <a:rPr lang="en-US" sz="2600" dirty="0"/>
              <a:t>China </a:t>
            </a:r>
          </a:p>
          <a:p>
            <a:pPr marL="914400" lvl="2" indent="0">
              <a:buNone/>
            </a:pPr>
            <a:r>
              <a:rPr lang="en-US" sz="2600" dirty="0"/>
              <a:t> Symmetries, equation solving, negative numbers, linear algebra.</a:t>
            </a:r>
          </a:p>
          <a:p>
            <a:pPr marL="457200" lvl="1" indent="0">
              <a:buNone/>
            </a:pPr>
            <a:r>
              <a:rPr lang="en-US" sz="2600" dirty="0"/>
              <a:t>Europe:</a:t>
            </a:r>
          </a:p>
          <a:p>
            <a:pPr marL="914400" lvl="2" indent="0">
              <a:buNone/>
            </a:pPr>
            <a:r>
              <a:rPr lang="en-US" sz="2600" dirty="0"/>
              <a:t> Fibonacci, Indo-Arabic numerals, </a:t>
            </a:r>
            <a:r>
              <a:rPr lang="en-US" sz="2600" dirty="0">
                <a:solidFill>
                  <a:srgbClr val="0D0D14"/>
                </a:solidFill>
                <a:latin typeface="Times"/>
              </a:rPr>
              <a:t>infinity, </a:t>
            </a:r>
            <a:r>
              <a:rPr lang="en-US" sz="2600" dirty="0"/>
              <a:t>printing press</a:t>
            </a:r>
            <a:r>
              <a:rPr lang="en-US" sz="2600" dirty="0">
                <a:solidFill>
                  <a:srgbClr val="0D0D14"/>
                </a:solidFill>
                <a:effectLst/>
                <a:latin typeface="Times"/>
              </a:rPr>
              <a:t>. </a:t>
            </a:r>
          </a:p>
        </p:txBody>
      </p:sp>
      <p:sp>
        <p:nvSpPr>
          <p:cNvPr id="6" name="Title 1">
            <a:extLst>
              <a:ext uri="{FF2B5EF4-FFF2-40B4-BE49-F238E27FC236}">
                <a16:creationId xmlns:a16="http://schemas.microsoft.com/office/drawing/2014/main" id="{647F59B4-EAAB-56D7-E41B-AA05E73A5783}"/>
              </a:ext>
            </a:extLst>
          </p:cNvPr>
          <p:cNvSpPr>
            <a:spLocks noGrp="1"/>
          </p:cNvSpPr>
          <p:nvPr>
            <p:ph type="title"/>
          </p:nvPr>
        </p:nvSpPr>
        <p:spPr>
          <a:xfrm>
            <a:off x="1388533" y="0"/>
            <a:ext cx="10515600" cy="1325563"/>
          </a:xfrm>
        </p:spPr>
        <p:txBody>
          <a:bodyPr>
            <a:normAutofit/>
          </a:bodyPr>
          <a:lstStyle/>
          <a:p>
            <a:r>
              <a:rPr lang="en-US" dirty="0"/>
              <a:t>Medieval Math (before 16</a:t>
            </a:r>
            <a:r>
              <a:rPr lang="en-US" baseline="30000" dirty="0"/>
              <a:t>th</a:t>
            </a:r>
            <a:r>
              <a:rPr lang="en-US" dirty="0"/>
              <a:t> century) </a:t>
            </a:r>
          </a:p>
        </p:txBody>
      </p:sp>
      <p:pic>
        <p:nvPicPr>
          <p:cNvPr id="2" name="Picture 1">
            <a:extLst>
              <a:ext uri="{FF2B5EF4-FFF2-40B4-BE49-F238E27FC236}">
                <a16:creationId xmlns:a16="http://schemas.microsoft.com/office/drawing/2014/main" id="{E298E414-76CF-C192-1E8F-F4D505B843F5}"/>
              </a:ext>
            </a:extLst>
          </p:cNvPr>
          <p:cNvPicPr>
            <a:picLocks noChangeAspect="1"/>
          </p:cNvPicPr>
          <p:nvPr/>
        </p:nvPicPr>
        <p:blipFill>
          <a:blip r:embed="rId2"/>
          <a:stretch>
            <a:fillRect/>
          </a:stretch>
        </p:blipFill>
        <p:spPr>
          <a:xfrm>
            <a:off x="10545233" y="1644120"/>
            <a:ext cx="1511300" cy="1333500"/>
          </a:xfrm>
          <a:prstGeom prst="rect">
            <a:avLst/>
          </a:prstGeom>
        </p:spPr>
      </p:pic>
      <p:pic>
        <p:nvPicPr>
          <p:cNvPr id="4" name="Picture 3">
            <a:extLst>
              <a:ext uri="{FF2B5EF4-FFF2-40B4-BE49-F238E27FC236}">
                <a16:creationId xmlns:a16="http://schemas.microsoft.com/office/drawing/2014/main" id="{3D253C89-4FD0-077A-3219-CB7D900AD941}"/>
              </a:ext>
            </a:extLst>
          </p:cNvPr>
          <p:cNvPicPr>
            <a:picLocks noChangeAspect="1"/>
          </p:cNvPicPr>
          <p:nvPr/>
        </p:nvPicPr>
        <p:blipFill>
          <a:blip r:embed="rId3"/>
          <a:stretch>
            <a:fillRect/>
          </a:stretch>
        </p:blipFill>
        <p:spPr>
          <a:xfrm>
            <a:off x="10424583" y="3122084"/>
            <a:ext cx="1752600" cy="1155700"/>
          </a:xfrm>
          <a:prstGeom prst="rect">
            <a:avLst/>
          </a:prstGeom>
        </p:spPr>
      </p:pic>
      <p:pic>
        <p:nvPicPr>
          <p:cNvPr id="5" name="Picture 4">
            <a:extLst>
              <a:ext uri="{FF2B5EF4-FFF2-40B4-BE49-F238E27FC236}">
                <a16:creationId xmlns:a16="http://schemas.microsoft.com/office/drawing/2014/main" id="{70922790-1ADC-A1D9-16CD-A0CDBE8E3860}"/>
              </a:ext>
            </a:extLst>
          </p:cNvPr>
          <p:cNvPicPr>
            <a:picLocks noChangeAspect="1"/>
          </p:cNvPicPr>
          <p:nvPr/>
        </p:nvPicPr>
        <p:blipFill>
          <a:blip r:embed="rId4"/>
          <a:stretch>
            <a:fillRect/>
          </a:stretch>
        </p:blipFill>
        <p:spPr>
          <a:xfrm>
            <a:off x="10088033" y="4422248"/>
            <a:ext cx="1968500" cy="1028700"/>
          </a:xfrm>
          <a:prstGeom prst="rect">
            <a:avLst/>
          </a:prstGeom>
        </p:spPr>
      </p:pic>
      <p:pic>
        <p:nvPicPr>
          <p:cNvPr id="7" name="Picture 6">
            <a:extLst>
              <a:ext uri="{FF2B5EF4-FFF2-40B4-BE49-F238E27FC236}">
                <a16:creationId xmlns:a16="http://schemas.microsoft.com/office/drawing/2014/main" id="{DB7FFDE5-97E4-9F9D-8312-2150CF1A6BC4}"/>
              </a:ext>
            </a:extLst>
          </p:cNvPr>
          <p:cNvPicPr>
            <a:picLocks noChangeAspect="1"/>
          </p:cNvPicPr>
          <p:nvPr/>
        </p:nvPicPr>
        <p:blipFill>
          <a:blip r:embed="rId5"/>
          <a:stretch>
            <a:fillRect/>
          </a:stretch>
        </p:blipFill>
        <p:spPr>
          <a:xfrm>
            <a:off x="10291233" y="5595412"/>
            <a:ext cx="1676400" cy="1206500"/>
          </a:xfrm>
          <a:prstGeom prst="rect">
            <a:avLst/>
          </a:prstGeom>
        </p:spPr>
      </p:pic>
      <p:pic>
        <p:nvPicPr>
          <p:cNvPr id="8" name="Picture 7">
            <a:extLst>
              <a:ext uri="{FF2B5EF4-FFF2-40B4-BE49-F238E27FC236}">
                <a16:creationId xmlns:a16="http://schemas.microsoft.com/office/drawing/2014/main" id="{C0987925-D846-92F2-5A7D-CA59B71B9C3E}"/>
              </a:ext>
            </a:extLst>
          </p:cNvPr>
          <p:cNvPicPr>
            <a:picLocks noChangeAspect="1"/>
          </p:cNvPicPr>
          <p:nvPr/>
        </p:nvPicPr>
        <p:blipFill>
          <a:blip r:embed="rId6"/>
          <a:stretch>
            <a:fillRect/>
          </a:stretch>
        </p:blipFill>
        <p:spPr>
          <a:xfrm>
            <a:off x="10217150" y="109640"/>
            <a:ext cx="1974850" cy="1876108"/>
          </a:xfrm>
          <a:prstGeom prst="rect">
            <a:avLst/>
          </a:prstGeom>
        </p:spPr>
      </p:pic>
    </p:spTree>
    <p:extLst>
      <p:ext uri="{BB962C8B-B14F-4D97-AF65-F5344CB8AC3E}">
        <p14:creationId xmlns:p14="http://schemas.microsoft.com/office/powerpoint/2010/main" val="1118631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701" y="246592"/>
            <a:ext cx="10515600" cy="1325563"/>
          </a:xfrm>
        </p:spPr>
        <p:txBody>
          <a:bodyPr>
            <a:normAutofit/>
          </a:bodyPr>
          <a:lstStyle/>
          <a:p>
            <a:r>
              <a:rPr lang="en-US" dirty="0"/>
              <a:t>Part 2 </a:t>
            </a:r>
            <a:r>
              <a:rPr lang="mr-IN" dirty="0"/>
              <a:t>–</a:t>
            </a:r>
            <a:r>
              <a:rPr lang="en-US" dirty="0"/>
              <a:t> Foundations of modern math. Scientific revolution  (16</a:t>
            </a:r>
            <a:r>
              <a:rPr lang="en-US" baseline="30000" dirty="0"/>
              <a:t>th</a:t>
            </a:r>
            <a:r>
              <a:rPr lang="en-US" dirty="0"/>
              <a:t>-17</a:t>
            </a:r>
            <a:r>
              <a:rPr lang="en-US" baseline="30000" dirty="0"/>
              <a:t>th</a:t>
            </a:r>
            <a:r>
              <a:rPr lang="en-US" dirty="0"/>
              <a:t>  centuries)</a:t>
            </a:r>
          </a:p>
        </p:txBody>
      </p:sp>
      <p:sp>
        <p:nvSpPr>
          <p:cNvPr id="3" name="Content Placeholder 2"/>
          <p:cNvSpPr>
            <a:spLocks noGrp="1"/>
          </p:cNvSpPr>
          <p:nvPr>
            <p:ph idx="1"/>
          </p:nvPr>
        </p:nvSpPr>
        <p:spPr>
          <a:xfrm>
            <a:off x="207435" y="1572155"/>
            <a:ext cx="10642600" cy="4616592"/>
          </a:xfrm>
        </p:spPr>
        <p:txBody>
          <a:bodyPr>
            <a:normAutofit/>
          </a:bodyPr>
          <a:lstStyle/>
          <a:p>
            <a:r>
              <a:rPr lang="en-US" dirty="0"/>
              <a:t>Late 16th century: Copernicus, Kepler, Galileo – models of the solar system; Tartaglia, </a:t>
            </a:r>
            <a:r>
              <a:rPr lang="en-US" dirty="0" err="1"/>
              <a:t>Cardano</a:t>
            </a:r>
            <a:r>
              <a:rPr lang="en-US" dirty="0"/>
              <a:t> – cubics and imaginary numbers. </a:t>
            </a:r>
          </a:p>
          <a:p>
            <a:r>
              <a:rPr lang="en-US" dirty="0"/>
              <a:t>The 17th century: Napier –logarithms; Fermat, Pascal – probability; Descartes, Fermat – coordinates graphs of functions; Newton, Leibnitz - Calculus, differential equations.</a:t>
            </a:r>
          </a:p>
        </p:txBody>
      </p:sp>
      <p:pic>
        <p:nvPicPr>
          <p:cNvPr id="5" name="Picture 4">
            <a:extLst>
              <a:ext uri="{FF2B5EF4-FFF2-40B4-BE49-F238E27FC236}">
                <a16:creationId xmlns:a16="http://schemas.microsoft.com/office/drawing/2014/main" id="{0AE69EF5-2D1E-886F-3828-C4C7D1214217}"/>
              </a:ext>
            </a:extLst>
          </p:cNvPr>
          <p:cNvPicPr>
            <a:picLocks noChangeAspect="1"/>
          </p:cNvPicPr>
          <p:nvPr/>
        </p:nvPicPr>
        <p:blipFill>
          <a:blip r:embed="rId2"/>
          <a:stretch>
            <a:fillRect/>
          </a:stretch>
        </p:blipFill>
        <p:spPr>
          <a:xfrm>
            <a:off x="5524502" y="5408130"/>
            <a:ext cx="1981200" cy="1016000"/>
          </a:xfrm>
          <a:prstGeom prst="rect">
            <a:avLst/>
          </a:prstGeom>
        </p:spPr>
      </p:pic>
      <p:pic>
        <p:nvPicPr>
          <p:cNvPr id="6" name="Picture 5">
            <a:extLst>
              <a:ext uri="{FF2B5EF4-FFF2-40B4-BE49-F238E27FC236}">
                <a16:creationId xmlns:a16="http://schemas.microsoft.com/office/drawing/2014/main" id="{FF4ECB97-B5E3-AC79-178E-94412D5B0041}"/>
              </a:ext>
            </a:extLst>
          </p:cNvPr>
          <p:cNvPicPr>
            <a:picLocks noChangeAspect="1"/>
          </p:cNvPicPr>
          <p:nvPr/>
        </p:nvPicPr>
        <p:blipFill>
          <a:blip r:embed="rId3"/>
          <a:stretch>
            <a:fillRect/>
          </a:stretch>
        </p:blipFill>
        <p:spPr>
          <a:xfrm>
            <a:off x="2957956" y="5408130"/>
            <a:ext cx="1905000" cy="1066800"/>
          </a:xfrm>
          <a:prstGeom prst="rect">
            <a:avLst/>
          </a:prstGeom>
        </p:spPr>
      </p:pic>
      <p:pic>
        <p:nvPicPr>
          <p:cNvPr id="7" name="Picture 6">
            <a:extLst>
              <a:ext uri="{FF2B5EF4-FFF2-40B4-BE49-F238E27FC236}">
                <a16:creationId xmlns:a16="http://schemas.microsoft.com/office/drawing/2014/main" id="{D0B60FF3-4DEA-1BFC-7676-95EC97DA2876}"/>
              </a:ext>
            </a:extLst>
          </p:cNvPr>
          <p:cNvPicPr>
            <a:picLocks noChangeAspect="1"/>
          </p:cNvPicPr>
          <p:nvPr/>
        </p:nvPicPr>
        <p:blipFill>
          <a:blip r:embed="rId4"/>
          <a:stretch>
            <a:fillRect/>
          </a:stretch>
        </p:blipFill>
        <p:spPr>
          <a:xfrm>
            <a:off x="6096000" y="3854450"/>
            <a:ext cx="1905000" cy="1066800"/>
          </a:xfrm>
          <a:prstGeom prst="rect">
            <a:avLst/>
          </a:prstGeom>
        </p:spPr>
      </p:pic>
      <p:pic>
        <p:nvPicPr>
          <p:cNvPr id="8" name="Picture 7">
            <a:extLst>
              <a:ext uri="{FF2B5EF4-FFF2-40B4-BE49-F238E27FC236}">
                <a16:creationId xmlns:a16="http://schemas.microsoft.com/office/drawing/2014/main" id="{61A8A3F3-C024-68E4-98F5-8918B504FCEE}"/>
              </a:ext>
            </a:extLst>
          </p:cNvPr>
          <p:cNvPicPr>
            <a:picLocks noChangeAspect="1"/>
          </p:cNvPicPr>
          <p:nvPr/>
        </p:nvPicPr>
        <p:blipFill>
          <a:blip r:embed="rId5"/>
          <a:stretch>
            <a:fillRect/>
          </a:stretch>
        </p:blipFill>
        <p:spPr>
          <a:xfrm>
            <a:off x="795868" y="5300612"/>
            <a:ext cx="1384300" cy="1460500"/>
          </a:xfrm>
          <a:prstGeom prst="rect">
            <a:avLst/>
          </a:prstGeom>
        </p:spPr>
      </p:pic>
      <p:pic>
        <p:nvPicPr>
          <p:cNvPr id="9" name="Picture 8">
            <a:extLst>
              <a:ext uri="{FF2B5EF4-FFF2-40B4-BE49-F238E27FC236}">
                <a16:creationId xmlns:a16="http://schemas.microsoft.com/office/drawing/2014/main" id="{C4CB78A7-3C57-868D-D0FA-6C565131BB7B}"/>
              </a:ext>
            </a:extLst>
          </p:cNvPr>
          <p:cNvPicPr>
            <a:picLocks noChangeAspect="1"/>
          </p:cNvPicPr>
          <p:nvPr/>
        </p:nvPicPr>
        <p:blipFill>
          <a:blip r:embed="rId6"/>
          <a:stretch>
            <a:fillRect/>
          </a:stretch>
        </p:blipFill>
        <p:spPr>
          <a:xfrm>
            <a:off x="1087966" y="3915832"/>
            <a:ext cx="1092202" cy="1092202"/>
          </a:xfrm>
          <a:prstGeom prst="rect">
            <a:avLst/>
          </a:prstGeom>
        </p:spPr>
      </p:pic>
      <p:pic>
        <p:nvPicPr>
          <p:cNvPr id="10" name="Picture 9">
            <a:extLst>
              <a:ext uri="{FF2B5EF4-FFF2-40B4-BE49-F238E27FC236}">
                <a16:creationId xmlns:a16="http://schemas.microsoft.com/office/drawing/2014/main" id="{8D6418FC-1267-AE65-FC0F-E8E4BC8FE2E2}"/>
              </a:ext>
            </a:extLst>
          </p:cNvPr>
          <p:cNvPicPr>
            <a:picLocks noChangeAspect="1"/>
          </p:cNvPicPr>
          <p:nvPr/>
        </p:nvPicPr>
        <p:blipFill>
          <a:blip r:embed="rId7"/>
          <a:stretch>
            <a:fillRect/>
          </a:stretch>
        </p:blipFill>
        <p:spPr>
          <a:xfrm>
            <a:off x="2634193" y="3915832"/>
            <a:ext cx="2552527" cy="1056218"/>
          </a:xfrm>
          <a:prstGeom prst="rect">
            <a:avLst/>
          </a:prstGeom>
        </p:spPr>
      </p:pic>
      <p:pic>
        <p:nvPicPr>
          <p:cNvPr id="11" name="Picture 10">
            <a:extLst>
              <a:ext uri="{FF2B5EF4-FFF2-40B4-BE49-F238E27FC236}">
                <a16:creationId xmlns:a16="http://schemas.microsoft.com/office/drawing/2014/main" id="{15C222C1-4A7E-B614-B19B-59AF76ACBEBF}"/>
              </a:ext>
            </a:extLst>
          </p:cNvPr>
          <p:cNvPicPr>
            <a:picLocks noChangeAspect="1"/>
          </p:cNvPicPr>
          <p:nvPr/>
        </p:nvPicPr>
        <p:blipFill>
          <a:blip r:embed="rId8"/>
          <a:stretch>
            <a:fillRect/>
          </a:stretch>
        </p:blipFill>
        <p:spPr>
          <a:xfrm>
            <a:off x="8167248" y="5217630"/>
            <a:ext cx="1676400" cy="1206500"/>
          </a:xfrm>
          <a:prstGeom prst="rect">
            <a:avLst/>
          </a:prstGeom>
        </p:spPr>
      </p:pic>
    </p:spTree>
    <p:extLst>
      <p:ext uri="{BB962C8B-B14F-4D97-AF65-F5344CB8AC3E}">
        <p14:creationId xmlns:p14="http://schemas.microsoft.com/office/powerpoint/2010/main" val="1187081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701" y="246592"/>
            <a:ext cx="10515600" cy="1325563"/>
          </a:xfrm>
        </p:spPr>
        <p:txBody>
          <a:bodyPr>
            <a:normAutofit/>
          </a:bodyPr>
          <a:lstStyle/>
          <a:p>
            <a:r>
              <a:rPr lang="en-US" dirty="0"/>
              <a:t>Part 2 </a:t>
            </a:r>
            <a:r>
              <a:rPr lang="mr-IN" dirty="0"/>
              <a:t>–</a:t>
            </a:r>
            <a:r>
              <a:rPr lang="en-US" dirty="0"/>
              <a:t> Foundations of modern math. Scientific revolution  (18</a:t>
            </a:r>
            <a:r>
              <a:rPr lang="en-US" baseline="30000" dirty="0"/>
              <a:t>th</a:t>
            </a:r>
            <a:r>
              <a:rPr lang="en-US" dirty="0"/>
              <a:t>  centuries)</a:t>
            </a:r>
          </a:p>
        </p:txBody>
      </p:sp>
      <p:sp>
        <p:nvSpPr>
          <p:cNvPr id="3" name="Content Placeholder 2"/>
          <p:cNvSpPr>
            <a:spLocks noGrp="1"/>
          </p:cNvSpPr>
          <p:nvPr>
            <p:ph idx="1"/>
          </p:nvPr>
        </p:nvSpPr>
        <p:spPr>
          <a:xfrm>
            <a:off x="207435" y="1572154"/>
            <a:ext cx="10642600" cy="5285845"/>
          </a:xfrm>
        </p:spPr>
        <p:txBody>
          <a:bodyPr>
            <a:normAutofit/>
          </a:bodyPr>
          <a:lstStyle/>
          <a:p>
            <a:r>
              <a:rPr lang="en-US" sz="2400" dirty="0"/>
              <a:t>The 18th century Bernoulli family – Calc. of variations, hydrodynamics, etc. Euler –series, topology, modern notations, </a:t>
            </a:r>
            <a:r>
              <a:rPr lang="en-US" sz="2400" dirty="0" err="1"/>
              <a:t>etc</a:t>
            </a:r>
            <a:r>
              <a:rPr lang="en-US" sz="2400" dirty="0"/>
              <a:t>, Lagrange– mechanics, Gauss- algebra, Laplace – gravity, First ODEs and PDEs, Germain – math modeling. </a:t>
            </a:r>
          </a:p>
          <a:p>
            <a:endParaRPr lang="en-US" dirty="0"/>
          </a:p>
          <a:p>
            <a:endParaRPr lang="en-US" dirty="0"/>
          </a:p>
          <a:p>
            <a:pPr marL="0" indent="0">
              <a:buNone/>
            </a:pPr>
            <a:endParaRPr lang="en-US" dirty="0"/>
          </a:p>
          <a:p>
            <a:pPr marL="0" indent="0">
              <a:buNone/>
            </a:pPr>
            <a:endParaRPr lang="en-US" dirty="0"/>
          </a:p>
          <a:p>
            <a:pPr marL="0" indent="0">
              <a:buNone/>
            </a:pPr>
            <a:r>
              <a:rPr lang="en-US" dirty="0"/>
              <a:t>The central part of the contemporary </a:t>
            </a:r>
          </a:p>
          <a:p>
            <a:pPr marL="0" indent="0">
              <a:buNone/>
            </a:pPr>
            <a:r>
              <a:rPr lang="en-US" dirty="0"/>
              <a:t>undergraduate curriculum is based on 18th-century discoveries.</a:t>
            </a:r>
          </a:p>
        </p:txBody>
      </p:sp>
      <p:pic>
        <p:nvPicPr>
          <p:cNvPr id="4" name="Picture 3">
            <a:extLst>
              <a:ext uri="{FF2B5EF4-FFF2-40B4-BE49-F238E27FC236}">
                <a16:creationId xmlns:a16="http://schemas.microsoft.com/office/drawing/2014/main" id="{91AEC958-E1FB-B954-5C79-03FA0E1EB353}"/>
              </a:ext>
            </a:extLst>
          </p:cNvPr>
          <p:cNvPicPr>
            <a:picLocks noChangeAspect="1"/>
          </p:cNvPicPr>
          <p:nvPr/>
        </p:nvPicPr>
        <p:blipFill>
          <a:blip r:embed="rId2"/>
          <a:stretch>
            <a:fillRect/>
          </a:stretch>
        </p:blipFill>
        <p:spPr>
          <a:xfrm>
            <a:off x="88171" y="2739758"/>
            <a:ext cx="2904289" cy="1337733"/>
          </a:xfrm>
          <a:prstGeom prst="rect">
            <a:avLst/>
          </a:prstGeom>
        </p:spPr>
      </p:pic>
      <p:pic>
        <p:nvPicPr>
          <p:cNvPr id="5" name="Picture 4">
            <a:extLst>
              <a:ext uri="{FF2B5EF4-FFF2-40B4-BE49-F238E27FC236}">
                <a16:creationId xmlns:a16="http://schemas.microsoft.com/office/drawing/2014/main" id="{7E3E52B0-1146-6782-54AE-EF84EE7F4EAE}"/>
              </a:ext>
            </a:extLst>
          </p:cNvPr>
          <p:cNvPicPr>
            <a:picLocks noChangeAspect="1"/>
          </p:cNvPicPr>
          <p:nvPr/>
        </p:nvPicPr>
        <p:blipFill>
          <a:blip r:embed="rId3"/>
          <a:stretch>
            <a:fillRect/>
          </a:stretch>
        </p:blipFill>
        <p:spPr>
          <a:xfrm>
            <a:off x="3043208" y="2684784"/>
            <a:ext cx="1244600" cy="1612900"/>
          </a:xfrm>
          <a:prstGeom prst="rect">
            <a:avLst/>
          </a:prstGeom>
        </p:spPr>
      </p:pic>
      <p:pic>
        <p:nvPicPr>
          <p:cNvPr id="6" name="Picture 5">
            <a:extLst>
              <a:ext uri="{FF2B5EF4-FFF2-40B4-BE49-F238E27FC236}">
                <a16:creationId xmlns:a16="http://schemas.microsoft.com/office/drawing/2014/main" id="{20DD45F5-5B0B-F075-2075-3BDCF3D27668}"/>
              </a:ext>
            </a:extLst>
          </p:cNvPr>
          <p:cNvPicPr>
            <a:picLocks noChangeAspect="1"/>
          </p:cNvPicPr>
          <p:nvPr/>
        </p:nvPicPr>
        <p:blipFill>
          <a:blip r:embed="rId4"/>
          <a:stretch>
            <a:fillRect/>
          </a:stretch>
        </p:blipFill>
        <p:spPr>
          <a:xfrm>
            <a:off x="10045702" y="4352658"/>
            <a:ext cx="1244599" cy="1578516"/>
          </a:xfrm>
          <a:prstGeom prst="rect">
            <a:avLst/>
          </a:prstGeom>
        </p:spPr>
      </p:pic>
      <p:pic>
        <p:nvPicPr>
          <p:cNvPr id="7" name="Picture 6">
            <a:extLst>
              <a:ext uri="{FF2B5EF4-FFF2-40B4-BE49-F238E27FC236}">
                <a16:creationId xmlns:a16="http://schemas.microsoft.com/office/drawing/2014/main" id="{909C9B7C-12EF-59FF-9294-A23AAE630C6C}"/>
              </a:ext>
            </a:extLst>
          </p:cNvPr>
          <p:cNvPicPr>
            <a:picLocks noChangeAspect="1"/>
          </p:cNvPicPr>
          <p:nvPr/>
        </p:nvPicPr>
        <p:blipFill>
          <a:blip r:embed="rId5"/>
          <a:stretch>
            <a:fillRect/>
          </a:stretch>
        </p:blipFill>
        <p:spPr>
          <a:xfrm>
            <a:off x="4513696" y="2739758"/>
            <a:ext cx="1905000" cy="1587500"/>
          </a:xfrm>
          <a:prstGeom prst="rect">
            <a:avLst/>
          </a:prstGeom>
        </p:spPr>
      </p:pic>
      <p:pic>
        <p:nvPicPr>
          <p:cNvPr id="9" name="Picture 8">
            <a:extLst>
              <a:ext uri="{FF2B5EF4-FFF2-40B4-BE49-F238E27FC236}">
                <a16:creationId xmlns:a16="http://schemas.microsoft.com/office/drawing/2014/main" id="{4CA6759C-314E-DAEF-F2E0-CCD77ED87BA5}"/>
              </a:ext>
            </a:extLst>
          </p:cNvPr>
          <p:cNvPicPr>
            <a:picLocks noChangeAspect="1"/>
          </p:cNvPicPr>
          <p:nvPr/>
        </p:nvPicPr>
        <p:blipFill>
          <a:blip r:embed="rId6"/>
          <a:stretch>
            <a:fillRect/>
          </a:stretch>
        </p:blipFill>
        <p:spPr>
          <a:xfrm>
            <a:off x="6705809" y="2739758"/>
            <a:ext cx="1905000" cy="1587500"/>
          </a:xfrm>
          <a:prstGeom prst="rect">
            <a:avLst/>
          </a:prstGeom>
        </p:spPr>
      </p:pic>
      <p:pic>
        <p:nvPicPr>
          <p:cNvPr id="10" name="Picture 9">
            <a:extLst>
              <a:ext uri="{FF2B5EF4-FFF2-40B4-BE49-F238E27FC236}">
                <a16:creationId xmlns:a16="http://schemas.microsoft.com/office/drawing/2014/main" id="{7EEC614E-FB9D-2B4F-C34A-8AA0A732C3EB}"/>
              </a:ext>
            </a:extLst>
          </p:cNvPr>
          <p:cNvPicPr>
            <a:picLocks noChangeAspect="1"/>
          </p:cNvPicPr>
          <p:nvPr/>
        </p:nvPicPr>
        <p:blipFill>
          <a:blip r:embed="rId7"/>
          <a:stretch>
            <a:fillRect/>
          </a:stretch>
        </p:blipFill>
        <p:spPr>
          <a:xfrm>
            <a:off x="8897922" y="2681876"/>
            <a:ext cx="1778006" cy="1481672"/>
          </a:xfrm>
          <a:prstGeom prst="rect">
            <a:avLst/>
          </a:prstGeom>
        </p:spPr>
      </p:pic>
    </p:spTree>
    <p:extLst>
      <p:ext uri="{BB962C8B-B14F-4D97-AF65-F5344CB8AC3E}">
        <p14:creationId xmlns:p14="http://schemas.microsoft.com/office/powerpoint/2010/main" val="4205035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Part 3 - 19</a:t>
            </a:r>
            <a:r>
              <a:rPr lang="en-US" baseline="30000" dirty="0"/>
              <a:t>th</a:t>
            </a:r>
            <a:r>
              <a:rPr lang="en-US" dirty="0"/>
              <a:t> century: Industrial revolution</a:t>
            </a:r>
          </a:p>
        </p:txBody>
      </p:sp>
      <p:sp>
        <p:nvSpPr>
          <p:cNvPr id="3" name="Content Placeholder 2"/>
          <p:cNvSpPr>
            <a:spLocks noGrp="1"/>
          </p:cNvSpPr>
          <p:nvPr>
            <p:ph idx="1"/>
          </p:nvPr>
        </p:nvSpPr>
        <p:spPr>
          <a:xfrm>
            <a:off x="372533" y="1117600"/>
            <a:ext cx="11226799" cy="5418667"/>
          </a:xfrm>
        </p:spPr>
        <p:txBody>
          <a:bodyPr>
            <a:noAutofit/>
          </a:bodyPr>
          <a:lstStyle/>
          <a:p>
            <a:pPr marL="457200" lvl="1" indent="0">
              <a:buNone/>
            </a:pPr>
            <a:r>
              <a:rPr lang="en-US" dirty="0"/>
              <a:t>Mathematics became a profession. Math became a part of engineering education.</a:t>
            </a:r>
          </a:p>
          <a:p>
            <a:pPr lvl="1"/>
            <a:endParaRPr lang="en-US" dirty="0"/>
          </a:p>
          <a:p>
            <a:pPr lvl="1"/>
            <a:r>
              <a:rPr lang="en-US" dirty="0"/>
              <a:t>Geometry: Curved spaces, non-Euclidean geometry -  </a:t>
            </a:r>
            <a:r>
              <a:rPr lang="en-US" b="0" i="0" dirty="0">
                <a:solidFill>
                  <a:srgbClr val="575757"/>
                </a:solidFill>
                <a:effectLst/>
                <a:latin typeface="Arial" panose="020B0604020202020204" pitchFamily="34" charset="0"/>
              </a:rPr>
              <a:t>Lobachevsky, Bolyai</a:t>
            </a:r>
            <a:r>
              <a:rPr lang="en-US" dirty="0">
                <a:solidFill>
                  <a:srgbClr val="575757"/>
                </a:solidFill>
                <a:latin typeface="Arial" panose="020B0604020202020204" pitchFamily="34" charset="0"/>
              </a:rPr>
              <a:t>,</a:t>
            </a:r>
            <a:r>
              <a:rPr lang="en-US" b="0" i="0" dirty="0">
                <a:solidFill>
                  <a:srgbClr val="575757"/>
                </a:solidFill>
                <a:effectLst/>
                <a:latin typeface="Arial" panose="020B0604020202020204" pitchFamily="34" charset="0"/>
              </a:rPr>
              <a:t> Gauss, Riemann.</a:t>
            </a:r>
            <a:endParaRPr lang="en-US" dirty="0"/>
          </a:p>
          <a:p>
            <a:pPr lvl="1"/>
            <a:r>
              <a:rPr lang="en-US" dirty="0"/>
              <a:t>Analysis: Rigorous proofs - Cauchy, Gauss, </a:t>
            </a:r>
            <a:r>
              <a:rPr lang="en-US" b="0" i="0" dirty="0">
                <a:solidFill>
                  <a:srgbClr val="575757"/>
                </a:solidFill>
                <a:effectLst/>
                <a:latin typeface="Arial" panose="020B0604020202020204" pitchFamily="34" charset="0"/>
              </a:rPr>
              <a:t>Weierstrass, </a:t>
            </a:r>
            <a:r>
              <a:rPr lang="en-US" dirty="0"/>
              <a:t>Complex analysis - Riemann, Fourier  - series</a:t>
            </a:r>
          </a:p>
          <a:p>
            <a:pPr lvl="1"/>
            <a:r>
              <a:rPr lang="en-US" dirty="0"/>
              <a:t>Algebra: </a:t>
            </a:r>
            <a:r>
              <a:rPr lang="en-US" b="0" i="0" dirty="0">
                <a:solidFill>
                  <a:srgbClr val="575757"/>
                </a:solidFill>
                <a:effectLst/>
                <a:latin typeface="Arial" panose="020B0604020202020204" pitchFamily="34" charset="0"/>
              </a:rPr>
              <a:t>Fundamental Theorem of Algebra – Gauss</a:t>
            </a:r>
            <a:r>
              <a:rPr lang="en-US" dirty="0">
                <a:solidFill>
                  <a:srgbClr val="575757"/>
                </a:solidFill>
                <a:latin typeface="Arial" panose="020B0604020202020204" pitchFamily="34" charset="0"/>
              </a:rPr>
              <a:t>. </a:t>
            </a:r>
            <a:r>
              <a:rPr lang="en-US" dirty="0"/>
              <a:t>Solvability of polynomial equations Galois, Abel–Ruffini.  Vectors and matrices  - </a:t>
            </a:r>
            <a:r>
              <a:rPr lang="en-US" b="0" i="0" dirty="0">
                <a:solidFill>
                  <a:srgbClr val="000000"/>
                </a:solidFill>
                <a:effectLst/>
                <a:latin typeface="Times"/>
              </a:rPr>
              <a:t>Cayley et al</a:t>
            </a:r>
            <a:r>
              <a:rPr lang="en-US" dirty="0"/>
              <a:t>. Abstract Algebra – Lee.</a:t>
            </a:r>
          </a:p>
          <a:p>
            <a:pPr lvl="1"/>
            <a:r>
              <a:rPr lang="en-US" dirty="0"/>
              <a:t>Math logic – Boole, Heaviside.</a:t>
            </a:r>
          </a:p>
          <a:p>
            <a:pPr lvl="1"/>
            <a:r>
              <a:rPr lang="en-US" dirty="0"/>
              <a:t>Math modeling and Differential equations: description of nature and engineering -  Cauchy, Maxwell. Laplace – gravitational field. </a:t>
            </a:r>
          </a:p>
          <a:p>
            <a:pPr lvl="1"/>
            <a:r>
              <a:rPr lang="en-US" dirty="0"/>
              <a:t>Set theory and challenge to foundations – Cantor. </a:t>
            </a:r>
          </a:p>
          <a:p>
            <a:pPr lvl="1"/>
            <a:r>
              <a:rPr lang="en-US" dirty="0"/>
              <a:t>Next century vision - Hilbert</a:t>
            </a:r>
          </a:p>
        </p:txBody>
      </p:sp>
    </p:spTree>
    <p:extLst>
      <p:ext uri="{BB962C8B-B14F-4D97-AF65-F5344CB8AC3E}">
        <p14:creationId xmlns:p14="http://schemas.microsoft.com/office/powerpoint/2010/main" val="2016662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6F1B0-EE0C-9160-188F-E92E39A1BFC3}"/>
              </a:ext>
            </a:extLst>
          </p:cNvPr>
          <p:cNvSpPr>
            <a:spLocks noGrp="1"/>
          </p:cNvSpPr>
          <p:nvPr>
            <p:ph type="title"/>
          </p:nvPr>
        </p:nvSpPr>
        <p:spPr>
          <a:xfrm>
            <a:off x="849444" y="-56356"/>
            <a:ext cx="10515600" cy="1080823"/>
          </a:xfrm>
        </p:spPr>
        <p:txBody>
          <a:bodyPr/>
          <a:lstStyle/>
          <a:p>
            <a:r>
              <a:rPr lang="en-US" dirty="0"/>
              <a:t>Who are they?</a:t>
            </a:r>
          </a:p>
        </p:txBody>
      </p:sp>
      <p:sp>
        <p:nvSpPr>
          <p:cNvPr id="3" name="Content Placeholder 2">
            <a:extLst>
              <a:ext uri="{FF2B5EF4-FFF2-40B4-BE49-F238E27FC236}">
                <a16:creationId xmlns:a16="http://schemas.microsoft.com/office/drawing/2014/main" id="{D2BDE3CD-7048-32AE-B734-243DA9D2878E}"/>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02C4E791-743B-563F-17B8-F3623533A402}"/>
              </a:ext>
            </a:extLst>
          </p:cNvPr>
          <p:cNvPicPr>
            <a:picLocks noChangeAspect="1"/>
          </p:cNvPicPr>
          <p:nvPr/>
        </p:nvPicPr>
        <p:blipFill>
          <a:blip r:embed="rId2"/>
          <a:stretch>
            <a:fillRect/>
          </a:stretch>
        </p:blipFill>
        <p:spPr>
          <a:xfrm>
            <a:off x="838200" y="1027378"/>
            <a:ext cx="4703928" cy="1676400"/>
          </a:xfrm>
          <a:prstGeom prst="rect">
            <a:avLst/>
          </a:prstGeom>
        </p:spPr>
      </p:pic>
      <p:pic>
        <p:nvPicPr>
          <p:cNvPr id="5" name="Picture 4">
            <a:extLst>
              <a:ext uri="{FF2B5EF4-FFF2-40B4-BE49-F238E27FC236}">
                <a16:creationId xmlns:a16="http://schemas.microsoft.com/office/drawing/2014/main" id="{90E7007F-9895-4B33-8A52-6B8A9EADD740}"/>
              </a:ext>
            </a:extLst>
          </p:cNvPr>
          <p:cNvPicPr>
            <a:picLocks noChangeAspect="1"/>
          </p:cNvPicPr>
          <p:nvPr/>
        </p:nvPicPr>
        <p:blipFill>
          <a:blip r:embed="rId3"/>
          <a:stretch>
            <a:fillRect/>
          </a:stretch>
        </p:blipFill>
        <p:spPr>
          <a:xfrm>
            <a:off x="5684690" y="977900"/>
            <a:ext cx="1206500" cy="1676400"/>
          </a:xfrm>
          <a:prstGeom prst="rect">
            <a:avLst/>
          </a:prstGeom>
        </p:spPr>
      </p:pic>
      <p:pic>
        <p:nvPicPr>
          <p:cNvPr id="6" name="Picture 5">
            <a:extLst>
              <a:ext uri="{FF2B5EF4-FFF2-40B4-BE49-F238E27FC236}">
                <a16:creationId xmlns:a16="http://schemas.microsoft.com/office/drawing/2014/main" id="{4535C3A9-4AE7-B272-CB50-FE6A042864E2}"/>
              </a:ext>
            </a:extLst>
          </p:cNvPr>
          <p:cNvPicPr>
            <a:picLocks noChangeAspect="1"/>
          </p:cNvPicPr>
          <p:nvPr/>
        </p:nvPicPr>
        <p:blipFill>
          <a:blip r:embed="rId4"/>
          <a:stretch>
            <a:fillRect/>
          </a:stretch>
        </p:blipFill>
        <p:spPr>
          <a:xfrm>
            <a:off x="7114464" y="1002507"/>
            <a:ext cx="1333500" cy="1511300"/>
          </a:xfrm>
          <a:prstGeom prst="rect">
            <a:avLst/>
          </a:prstGeom>
        </p:spPr>
      </p:pic>
      <p:pic>
        <p:nvPicPr>
          <p:cNvPr id="7" name="Picture 6">
            <a:extLst>
              <a:ext uri="{FF2B5EF4-FFF2-40B4-BE49-F238E27FC236}">
                <a16:creationId xmlns:a16="http://schemas.microsoft.com/office/drawing/2014/main" id="{44A3C057-8876-8794-5F29-4D271F8A266A}"/>
              </a:ext>
            </a:extLst>
          </p:cNvPr>
          <p:cNvPicPr>
            <a:picLocks noChangeAspect="1"/>
          </p:cNvPicPr>
          <p:nvPr/>
        </p:nvPicPr>
        <p:blipFill>
          <a:blip r:embed="rId5"/>
          <a:stretch>
            <a:fillRect/>
          </a:stretch>
        </p:blipFill>
        <p:spPr>
          <a:xfrm>
            <a:off x="8360642" y="886091"/>
            <a:ext cx="2033488" cy="1630627"/>
          </a:xfrm>
          <a:prstGeom prst="rect">
            <a:avLst/>
          </a:prstGeom>
        </p:spPr>
      </p:pic>
      <p:pic>
        <p:nvPicPr>
          <p:cNvPr id="8" name="Picture 7">
            <a:extLst>
              <a:ext uri="{FF2B5EF4-FFF2-40B4-BE49-F238E27FC236}">
                <a16:creationId xmlns:a16="http://schemas.microsoft.com/office/drawing/2014/main" id="{59AAC24F-5D70-3D93-9CCE-E0A6CE75AC72}"/>
              </a:ext>
            </a:extLst>
          </p:cNvPr>
          <p:cNvPicPr>
            <a:picLocks noChangeAspect="1"/>
          </p:cNvPicPr>
          <p:nvPr/>
        </p:nvPicPr>
        <p:blipFill>
          <a:blip r:embed="rId6"/>
          <a:stretch>
            <a:fillRect/>
          </a:stretch>
        </p:blipFill>
        <p:spPr>
          <a:xfrm>
            <a:off x="469539" y="3302531"/>
            <a:ext cx="2900855" cy="1752600"/>
          </a:xfrm>
          <a:prstGeom prst="rect">
            <a:avLst/>
          </a:prstGeom>
        </p:spPr>
      </p:pic>
      <p:pic>
        <p:nvPicPr>
          <p:cNvPr id="9" name="Picture 8">
            <a:extLst>
              <a:ext uri="{FF2B5EF4-FFF2-40B4-BE49-F238E27FC236}">
                <a16:creationId xmlns:a16="http://schemas.microsoft.com/office/drawing/2014/main" id="{89696333-573F-95AD-B61B-7EE0EC2FBF14}"/>
              </a:ext>
            </a:extLst>
          </p:cNvPr>
          <p:cNvPicPr>
            <a:picLocks noChangeAspect="1"/>
          </p:cNvPicPr>
          <p:nvPr/>
        </p:nvPicPr>
        <p:blipFill>
          <a:blip r:embed="rId7"/>
          <a:stretch>
            <a:fillRect/>
          </a:stretch>
        </p:blipFill>
        <p:spPr>
          <a:xfrm>
            <a:off x="4717055" y="3327400"/>
            <a:ext cx="1390189" cy="2108199"/>
          </a:xfrm>
          <a:prstGeom prst="rect">
            <a:avLst/>
          </a:prstGeom>
        </p:spPr>
      </p:pic>
      <p:pic>
        <p:nvPicPr>
          <p:cNvPr id="10" name="Picture 9">
            <a:extLst>
              <a:ext uri="{FF2B5EF4-FFF2-40B4-BE49-F238E27FC236}">
                <a16:creationId xmlns:a16="http://schemas.microsoft.com/office/drawing/2014/main" id="{271142F1-54D7-AF10-48C7-ACE00ABF4A0F}"/>
              </a:ext>
            </a:extLst>
          </p:cNvPr>
          <p:cNvPicPr>
            <a:picLocks noChangeAspect="1"/>
          </p:cNvPicPr>
          <p:nvPr/>
        </p:nvPicPr>
        <p:blipFill>
          <a:blip r:embed="rId8"/>
          <a:stretch>
            <a:fillRect/>
          </a:stretch>
        </p:blipFill>
        <p:spPr>
          <a:xfrm>
            <a:off x="6096000" y="3348567"/>
            <a:ext cx="1563280" cy="1836474"/>
          </a:xfrm>
          <a:prstGeom prst="rect">
            <a:avLst/>
          </a:prstGeom>
        </p:spPr>
      </p:pic>
      <p:pic>
        <p:nvPicPr>
          <p:cNvPr id="11" name="Picture 10">
            <a:extLst>
              <a:ext uri="{FF2B5EF4-FFF2-40B4-BE49-F238E27FC236}">
                <a16:creationId xmlns:a16="http://schemas.microsoft.com/office/drawing/2014/main" id="{4FCB1606-0113-7C70-C015-8C161634342F}"/>
              </a:ext>
            </a:extLst>
          </p:cNvPr>
          <p:cNvPicPr>
            <a:picLocks noChangeAspect="1"/>
          </p:cNvPicPr>
          <p:nvPr/>
        </p:nvPicPr>
        <p:blipFill>
          <a:blip r:embed="rId9"/>
          <a:stretch>
            <a:fillRect/>
          </a:stretch>
        </p:blipFill>
        <p:spPr>
          <a:xfrm>
            <a:off x="3374910" y="3348567"/>
            <a:ext cx="1295400" cy="1562100"/>
          </a:xfrm>
          <a:prstGeom prst="rect">
            <a:avLst/>
          </a:prstGeom>
        </p:spPr>
      </p:pic>
      <p:pic>
        <p:nvPicPr>
          <p:cNvPr id="12" name="Picture 11">
            <a:extLst>
              <a:ext uri="{FF2B5EF4-FFF2-40B4-BE49-F238E27FC236}">
                <a16:creationId xmlns:a16="http://schemas.microsoft.com/office/drawing/2014/main" id="{2C3C8116-3B25-6594-7C42-34BBB54033DC}"/>
              </a:ext>
            </a:extLst>
          </p:cNvPr>
          <p:cNvPicPr>
            <a:picLocks noChangeAspect="1"/>
          </p:cNvPicPr>
          <p:nvPr/>
        </p:nvPicPr>
        <p:blipFill>
          <a:blip r:embed="rId10"/>
          <a:stretch>
            <a:fillRect/>
          </a:stretch>
        </p:blipFill>
        <p:spPr>
          <a:xfrm>
            <a:off x="7727370" y="3218923"/>
            <a:ext cx="1643589" cy="1643589"/>
          </a:xfrm>
          <a:prstGeom prst="rect">
            <a:avLst/>
          </a:prstGeom>
        </p:spPr>
      </p:pic>
      <p:pic>
        <p:nvPicPr>
          <p:cNvPr id="13" name="Picture 12">
            <a:extLst>
              <a:ext uri="{FF2B5EF4-FFF2-40B4-BE49-F238E27FC236}">
                <a16:creationId xmlns:a16="http://schemas.microsoft.com/office/drawing/2014/main" id="{9951FA16-3790-2B8A-9C92-F8E4FF2A65AD}"/>
              </a:ext>
            </a:extLst>
          </p:cNvPr>
          <p:cNvPicPr>
            <a:picLocks noChangeAspect="1"/>
          </p:cNvPicPr>
          <p:nvPr/>
        </p:nvPicPr>
        <p:blipFill>
          <a:blip r:embed="rId11"/>
          <a:stretch>
            <a:fillRect/>
          </a:stretch>
        </p:blipFill>
        <p:spPr>
          <a:xfrm>
            <a:off x="9510540" y="3259667"/>
            <a:ext cx="1563280" cy="2116942"/>
          </a:xfrm>
          <a:prstGeom prst="rect">
            <a:avLst/>
          </a:prstGeom>
        </p:spPr>
      </p:pic>
      <p:pic>
        <p:nvPicPr>
          <p:cNvPr id="14" name="Picture 13">
            <a:extLst>
              <a:ext uri="{FF2B5EF4-FFF2-40B4-BE49-F238E27FC236}">
                <a16:creationId xmlns:a16="http://schemas.microsoft.com/office/drawing/2014/main" id="{407B3ADE-F059-73F3-C725-3ACF5D8CE797}"/>
              </a:ext>
            </a:extLst>
          </p:cNvPr>
          <p:cNvPicPr>
            <a:picLocks noChangeAspect="1"/>
          </p:cNvPicPr>
          <p:nvPr/>
        </p:nvPicPr>
        <p:blipFill>
          <a:blip r:embed="rId12"/>
          <a:stretch>
            <a:fillRect/>
          </a:stretch>
        </p:blipFill>
        <p:spPr>
          <a:xfrm>
            <a:off x="7838364" y="5029993"/>
            <a:ext cx="1219200" cy="1651000"/>
          </a:xfrm>
          <a:prstGeom prst="rect">
            <a:avLst/>
          </a:prstGeom>
        </p:spPr>
      </p:pic>
    </p:spTree>
    <p:extLst>
      <p:ext uri="{BB962C8B-B14F-4D97-AF65-F5344CB8AC3E}">
        <p14:creationId xmlns:p14="http://schemas.microsoft.com/office/powerpoint/2010/main" val="26887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7" y="280458"/>
            <a:ext cx="11116733" cy="1325563"/>
          </a:xfrm>
        </p:spPr>
        <p:txBody>
          <a:bodyPr/>
          <a:lstStyle/>
          <a:p>
            <a:r>
              <a:rPr lang="en-US" dirty="0"/>
              <a:t>Part 4 -  Glance into contemporary mathematics. </a:t>
            </a:r>
          </a:p>
        </p:txBody>
      </p:sp>
      <p:sp>
        <p:nvSpPr>
          <p:cNvPr id="3" name="Content Placeholder 2"/>
          <p:cNvSpPr>
            <a:spLocks noGrp="1"/>
          </p:cNvSpPr>
          <p:nvPr>
            <p:ph idx="1"/>
          </p:nvPr>
        </p:nvSpPr>
        <p:spPr>
          <a:xfrm>
            <a:off x="537633" y="1453091"/>
            <a:ext cx="10515600" cy="4351338"/>
          </a:xfrm>
        </p:spPr>
        <p:txBody>
          <a:bodyPr>
            <a:normAutofit lnSpcReduction="10000"/>
          </a:bodyPr>
          <a:lstStyle/>
          <a:p>
            <a:pPr marL="0" indent="0">
              <a:buNone/>
            </a:pPr>
            <a:r>
              <a:rPr lang="en-US" i="1" dirty="0"/>
              <a:t>                  </a:t>
            </a:r>
          </a:p>
          <a:p>
            <a:pPr lvl="1"/>
            <a:r>
              <a:rPr lang="en-US" dirty="0"/>
              <a:t>Foundations: Set theory. Continuum hypothesis, Gödel theorem. </a:t>
            </a:r>
          </a:p>
          <a:p>
            <a:pPr lvl="1"/>
            <a:r>
              <a:rPr lang="en-US" dirty="0"/>
              <a:t>Analysis: Generalized functions, distributions. </a:t>
            </a:r>
          </a:p>
          <a:p>
            <a:pPr lvl="1"/>
            <a:r>
              <a:rPr lang="en-US" dirty="0"/>
              <a:t>Geometry: fractals, aperiodic tiling, graphs. </a:t>
            </a:r>
          </a:p>
          <a:p>
            <a:pPr lvl="1"/>
            <a:r>
              <a:rPr lang="en-US" dirty="0"/>
              <a:t>Abstract algebra. </a:t>
            </a:r>
          </a:p>
          <a:p>
            <a:pPr lvl="1"/>
            <a:r>
              <a:rPr lang="en-US" dirty="0"/>
              <a:t>Chaos, Aggregation, and homogenization. </a:t>
            </a:r>
          </a:p>
          <a:p>
            <a:pPr lvl="1"/>
            <a:r>
              <a:rPr lang="en-US" dirty="0"/>
              <a:t>Statistics and probability theory. </a:t>
            </a:r>
          </a:p>
          <a:p>
            <a:pPr lvl="1"/>
            <a:r>
              <a:rPr lang="en-US" dirty="0"/>
              <a:t>Math modeling: description of natural, social, and engineering phenomena. </a:t>
            </a:r>
          </a:p>
          <a:p>
            <a:pPr lvl="1"/>
            <a:r>
              <a:rPr lang="en-US" dirty="0"/>
              <a:t>Math of conflict: game theory. Math biology. </a:t>
            </a:r>
          </a:p>
          <a:p>
            <a:pPr lvl="1"/>
            <a:r>
              <a:rPr lang="en-US" dirty="0"/>
              <a:t>Numeric. </a:t>
            </a:r>
          </a:p>
          <a:p>
            <a:pPr lvl="1"/>
            <a:r>
              <a:rPr lang="en-US" dirty="0"/>
              <a:t>Big Data, Machine Learning, etc. </a:t>
            </a:r>
          </a:p>
          <a:p>
            <a:pPr marL="0" indent="0">
              <a:buNone/>
            </a:pPr>
            <a:endParaRPr lang="en-US" dirty="0"/>
          </a:p>
        </p:txBody>
      </p:sp>
    </p:spTree>
    <p:extLst>
      <p:ext uri="{BB962C8B-B14F-4D97-AF65-F5344CB8AC3E}">
        <p14:creationId xmlns:p14="http://schemas.microsoft.com/office/powerpoint/2010/main" val="1700326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EBB70-DD08-6E5E-518F-1EFB981ECFDE}"/>
              </a:ext>
            </a:extLst>
          </p:cNvPr>
          <p:cNvSpPr>
            <a:spLocks noGrp="1"/>
          </p:cNvSpPr>
          <p:nvPr>
            <p:ph type="title"/>
          </p:nvPr>
        </p:nvSpPr>
        <p:spPr>
          <a:xfrm>
            <a:off x="1418167" y="279598"/>
            <a:ext cx="10515600" cy="1325563"/>
          </a:xfrm>
        </p:spPr>
        <p:txBody>
          <a:bodyPr/>
          <a:lstStyle/>
          <a:p>
            <a:r>
              <a:rPr lang="en-US" dirty="0"/>
              <a:t>What lies ahead?</a:t>
            </a:r>
          </a:p>
        </p:txBody>
      </p:sp>
      <p:sp>
        <p:nvSpPr>
          <p:cNvPr id="3" name="Content Placeholder 2">
            <a:extLst>
              <a:ext uri="{FF2B5EF4-FFF2-40B4-BE49-F238E27FC236}">
                <a16:creationId xmlns:a16="http://schemas.microsoft.com/office/drawing/2014/main" id="{6B3979C0-24C4-F490-9F1B-DC92D47C5DEF}"/>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E03BC20F-A593-E5D2-FAA5-7AD77EE77992}"/>
              </a:ext>
            </a:extLst>
          </p:cNvPr>
          <p:cNvPicPr>
            <a:picLocks noChangeAspect="1"/>
          </p:cNvPicPr>
          <p:nvPr/>
        </p:nvPicPr>
        <p:blipFill>
          <a:blip r:embed="rId2"/>
          <a:stretch>
            <a:fillRect/>
          </a:stretch>
        </p:blipFill>
        <p:spPr>
          <a:xfrm>
            <a:off x="8356600" y="3607528"/>
            <a:ext cx="1968500" cy="1028700"/>
          </a:xfrm>
          <a:prstGeom prst="rect">
            <a:avLst/>
          </a:prstGeom>
        </p:spPr>
      </p:pic>
      <p:pic>
        <p:nvPicPr>
          <p:cNvPr id="5" name="Picture 4">
            <a:extLst>
              <a:ext uri="{FF2B5EF4-FFF2-40B4-BE49-F238E27FC236}">
                <a16:creationId xmlns:a16="http://schemas.microsoft.com/office/drawing/2014/main" id="{47A2BB91-B403-D242-91CB-02EEF0F40AA0}"/>
              </a:ext>
            </a:extLst>
          </p:cNvPr>
          <p:cNvPicPr>
            <a:picLocks noChangeAspect="1"/>
          </p:cNvPicPr>
          <p:nvPr/>
        </p:nvPicPr>
        <p:blipFill>
          <a:blip r:embed="rId3"/>
          <a:stretch>
            <a:fillRect/>
          </a:stretch>
        </p:blipFill>
        <p:spPr>
          <a:xfrm>
            <a:off x="4572000" y="3630060"/>
            <a:ext cx="2019300" cy="1003300"/>
          </a:xfrm>
          <a:prstGeom prst="rect">
            <a:avLst/>
          </a:prstGeom>
        </p:spPr>
      </p:pic>
      <p:pic>
        <p:nvPicPr>
          <p:cNvPr id="6" name="Picture 5">
            <a:extLst>
              <a:ext uri="{FF2B5EF4-FFF2-40B4-BE49-F238E27FC236}">
                <a16:creationId xmlns:a16="http://schemas.microsoft.com/office/drawing/2014/main" id="{541D7D20-64F3-9039-82FF-3BABF7DFA0FF}"/>
              </a:ext>
            </a:extLst>
          </p:cNvPr>
          <p:cNvPicPr>
            <a:picLocks noChangeAspect="1"/>
          </p:cNvPicPr>
          <p:nvPr/>
        </p:nvPicPr>
        <p:blipFill>
          <a:blip r:embed="rId4"/>
          <a:stretch>
            <a:fillRect/>
          </a:stretch>
        </p:blipFill>
        <p:spPr>
          <a:xfrm>
            <a:off x="4686300" y="2071688"/>
            <a:ext cx="1905000" cy="1066800"/>
          </a:xfrm>
          <a:prstGeom prst="rect">
            <a:avLst/>
          </a:prstGeom>
        </p:spPr>
      </p:pic>
      <p:pic>
        <p:nvPicPr>
          <p:cNvPr id="7" name="Picture 6">
            <a:extLst>
              <a:ext uri="{FF2B5EF4-FFF2-40B4-BE49-F238E27FC236}">
                <a16:creationId xmlns:a16="http://schemas.microsoft.com/office/drawing/2014/main" id="{4D37505C-FFFA-604A-2147-E0F233C14EC9}"/>
              </a:ext>
            </a:extLst>
          </p:cNvPr>
          <p:cNvPicPr>
            <a:picLocks noChangeAspect="1"/>
          </p:cNvPicPr>
          <p:nvPr/>
        </p:nvPicPr>
        <p:blipFill>
          <a:blip r:embed="rId5"/>
          <a:stretch>
            <a:fillRect/>
          </a:stretch>
        </p:blipFill>
        <p:spPr>
          <a:xfrm>
            <a:off x="1219200" y="3774281"/>
            <a:ext cx="1968500" cy="1028700"/>
          </a:xfrm>
          <a:prstGeom prst="rect">
            <a:avLst/>
          </a:prstGeom>
        </p:spPr>
      </p:pic>
      <p:pic>
        <p:nvPicPr>
          <p:cNvPr id="8" name="Picture 7">
            <a:extLst>
              <a:ext uri="{FF2B5EF4-FFF2-40B4-BE49-F238E27FC236}">
                <a16:creationId xmlns:a16="http://schemas.microsoft.com/office/drawing/2014/main" id="{2B6882FE-761F-0ACE-72C4-49AEDA8892A6}"/>
              </a:ext>
            </a:extLst>
          </p:cNvPr>
          <p:cNvPicPr>
            <a:picLocks noChangeAspect="1"/>
          </p:cNvPicPr>
          <p:nvPr/>
        </p:nvPicPr>
        <p:blipFill>
          <a:blip r:embed="rId6"/>
          <a:stretch>
            <a:fillRect/>
          </a:stretch>
        </p:blipFill>
        <p:spPr>
          <a:xfrm>
            <a:off x="8447620" y="5095082"/>
            <a:ext cx="1422400" cy="1422400"/>
          </a:xfrm>
          <a:prstGeom prst="rect">
            <a:avLst/>
          </a:prstGeom>
        </p:spPr>
      </p:pic>
      <p:pic>
        <p:nvPicPr>
          <p:cNvPr id="10" name="Picture 9">
            <a:extLst>
              <a:ext uri="{FF2B5EF4-FFF2-40B4-BE49-F238E27FC236}">
                <a16:creationId xmlns:a16="http://schemas.microsoft.com/office/drawing/2014/main" id="{DE4F157A-D46C-A587-A270-20F852D8CA26}"/>
              </a:ext>
            </a:extLst>
          </p:cNvPr>
          <p:cNvPicPr>
            <a:picLocks noChangeAspect="1"/>
          </p:cNvPicPr>
          <p:nvPr/>
        </p:nvPicPr>
        <p:blipFill>
          <a:blip r:embed="rId7"/>
          <a:stretch>
            <a:fillRect/>
          </a:stretch>
        </p:blipFill>
        <p:spPr>
          <a:xfrm>
            <a:off x="1219200" y="4889500"/>
            <a:ext cx="2247899" cy="1968500"/>
          </a:xfrm>
          <a:prstGeom prst="rect">
            <a:avLst/>
          </a:prstGeom>
        </p:spPr>
      </p:pic>
      <p:pic>
        <p:nvPicPr>
          <p:cNvPr id="11" name="Picture 10">
            <a:extLst>
              <a:ext uri="{FF2B5EF4-FFF2-40B4-BE49-F238E27FC236}">
                <a16:creationId xmlns:a16="http://schemas.microsoft.com/office/drawing/2014/main" id="{A131CCBE-30A9-8AC9-7CBF-1BEF96A095CA}"/>
              </a:ext>
            </a:extLst>
          </p:cNvPr>
          <p:cNvPicPr>
            <a:picLocks noChangeAspect="1"/>
          </p:cNvPicPr>
          <p:nvPr/>
        </p:nvPicPr>
        <p:blipFill>
          <a:blip r:embed="rId8"/>
          <a:stretch>
            <a:fillRect/>
          </a:stretch>
        </p:blipFill>
        <p:spPr>
          <a:xfrm>
            <a:off x="878415" y="1799664"/>
            <a:ext cx="2929467" cy="1455521"/>
          </a:xfrm>
          <a:prstGeom prst="rect">
            <a:avLst/>
          </a:prstGeom>
        </p:spPr>
      </p:pic>
      <p:pic>
        <p:nvPicPr>
          <p:cNvPr id="12" name="Picture 11">
            <a:extLst>
              <a:ext uri="{FF2B5EF4-FFF2-40B4-BE49-F238E27FC236}">
                <a16:creationId xmlns:a16="http://schemas.microsoft.com/office/drawing/2014/main" id="{D0089C89-EE91-3B79-F8AE-FC0372F1EBEC}"/>
              </a:ext>
            </a:extLst>
          </p:cNvPr>
          <p:cNvPicPr>
            <a:picLocks noChangeAspect="1"/>
          </p:cNvPicPr>
          <p:nvPr/>
        </p:nvPicPr>
        <p:blipFill>
          <a:blip r:embed="rId9"/>
          <a:stretch>
            <a:fillRect/>
          </a:stretch>
        </p:blipFill>
        <p:spPr>
          <a:xfrm>
            <a:off x="4775200" y="5267224"/>
            <a:ext cx="1816100" cy="1117600"/>
          </a:xfrm>
          <a:prstGeom prst="rect">
            <a:avLst/>
          </a:prstGeom>
        </p:spPr>
      </p:pic>
      <p:pic>
        <p:nvPicPr>
          <p:cNvPr id="13" name="Picture 12">
            <a:extLst>
              <a:ext uri="{FF2B5EF4-FFF2-40B4-BE49-F238E27FC236}">
                <a16:creationId xmlns:a16="http://schemas.microsoft.com/office/drawing/2014/main" id="{68369171-7169-492E-A0FC-F5B03A714D37}"/>
              </a:ext>
            </a:extLst>
          </p:cNvPr>
          <p:cNvPicPr>
            <a:picLocks noChangeAspect="1"/>
          </p:cNvPicPr>
          <p:nvPr/>
        </p:nvPicPr>
        <p:blipFill>
          <a:blip r:embed="rId10"/>
          <a:stretch>
            <a:fillRect/>
          </a:stretch>
        </p:blipFill>
        <p:spPr>
          <a:xfrm>
            <a:off x="8070850" y="1968624"/>
            <a:ext cx="1803400" cy="1117600"/>
          </a:xfrm>
          <a:prstGeom prst="rect">
            <a:avLst/>
          </a:prstGeom>
        </p:spPr>
      </p:pic>
    </p:spTree>
    <p:extLst>
      <p:ext uri="{BB962C8B-B14F-4D97-AF65-F5344CB8AC3E}">
        <p14:creationId xmlns:p14="http://schemas.microsoft.com/office/powerpoint/2010/main" val="1710355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B3354-1E08-3058-4F79-05EEF0C55973}"/>
              </a:ext>
            </a:extLst>
          </p:cNvPr>
          <p:cNvSpPr>
            <a:spLocks noGrp="1"/>
          </p:cNvSpPr>
          <p:nvPr>
            <p:ph type="title"/>
          </p:nvPr>
        </p:nvSpPr>
        <p:spPr>
          <a:xfrm>
            <a:off x="5139267" y="451907"/>
            <a:ext cx="3886200" cy="1325563"/>
          </a:xfrm>
        </p:spPr>
        <p:txBody>
          <a:bodyPr/>
          <a:lstStyle/>
          <a:p>
            <a:r>
              <a:rPr lang="en-US" dirty="0"/>
              <a:t> Introduction</a:t>
            </a:r>
          </a:p>
        </p:txBody>
      </p:sp>
      <p:pic>
        <p:nvPicPr>
          <p:cNvPr id="5" name="Content Placeholder 4">
            <a:extLst>
              <a:ext uri="{FF2B5EF4-FFF2-40B4-BE49-F238E27FC236}">
                <a16:creationId xmlns:a16="http://schemas.microsoft.com/office/drawing/2014/main" id="{7E612886-39B4-DE19-7CD6-9C93D680CF96}"/>
              </a:ext>
            </a:extLst>
          </p:cNvPr>
          <p:cNvPicPr>
            <a:picLocks noGrp="1" noChangeAspect="1"/>
          </p:cNvPicPr>
          <p:nvPr>
            <p:ph idx="1"/>
          </p:nvPr>
        </p:nvPicPr>
        <p:blipFill>
          <a:blip r:embed="rId2"/>
          <a:stretch>
            <a:fillRect/>
          </a:stretch>
        </p:blipFill>
        <p:spPr>
          <a:xfrm>
            <a:off x="5427133" y="1971411"/>
            <a:ext cx="2997200" cy="3619500"/>
          </a:xfrm>
        </p:spPr>
      </p:pic>
      <p:sp>
        <p:nvSpPr>
          <p:cNvPr id="6" name="TextBox 5">
            <a:extLst>
              <a:ext uri="{FF2B5EF4-FFF2-40B4-BE49-F238E27FC236}">
                <a16:creationId xmlns:a16="http://schemas.microsoft.com/office/drawing/2014/main" id="{DB0195BB-E19A-E1A7-08C5-19D8EFDDED1E}"/>
              </a:ext>
            </a:extLst>
          </p:cNvPr>
          <p:cNvSpPr txBox="1"/>
          <p:nvPr/>
        </p:nvSpPr>
        <p:spPr>
          <a:xfrm>
            <a:off x="6352915" y="5600186"/>
            <a:ext cx="1145635" cy="369332"/>
          </a:xfrm>
          <a:prstGeom prst="rect">
            <a:avLst/>
          </a:prstGeom>
          <a:noFill/>
        </p:spPr>
        <p:txBody>
          <a:bodyPr wrap="none" rtlCol="0">
            <a:spAutoFit/>
          </a:bodyPr>
          <a:lstStyle/>
          <a:p>
            <a:r>
              <a:rPr lang="en-US" dirty="0"/>
              <a:t>Text book.</a:t>
            </a:r>
          </a:p>
        </p:txBody>
      </p:sp>
    </p:spTree>
    <p:extLst>
      <p:ext uri="{BB962C8B-B14F-4D97-AF65-F5344CB8AC3E}">
        <p14:creationId xmlns:p14="http://schemas.microsoft.com/office/powerpoint/2010/main" val="686465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80458"/>
            <a:ext cx="10515600" cy="1325563"/>
          </a:xfrm>
        </p:spPr>
        <p:txBody>
          <a:bodyPr/>
          <a:lstStyle/>
          <a:p>
            <a:pPr algn="ctr"/>
            <a:r>
              <a:rPr lang="en-US" dirty="0"/>
              <a:t>Mathematics and society</a:t>
            </a:r>
          </a:p>
        </p:txBody>
      </p:sp>
      <p:sp>
        <p:nvSpPr>
          <p:cNvPr id="3" name="Content Placeholder 2"/>
          <p:cNvSpPr>
            <a:spLocks noGrp="1"/>
          </p:cNvSpPr>
          <p:nvPr>
            <p:ph idx="1"/>
          </p:nvPr>
        </p:nvSpPr>
        <p:spPr>
          <a:xfrm>
            <a:off x="491067" y="1606021"/>
            <a:ext cx="11260665" cy="5400677"/>
          </a:xfrm>
        </p:spPr>
        <p:txBody>
          <a:bodyPr>
            <a:normAutofit/>
          </a:bodyPr>
          <a:lstStyle/>
          <a:p>
            <a:pPr marL="0" indent="0">
              <a:buNone/>
            </a:pPr>
            <a:r>
              <a:rPr lang="en-US" dirty="0"/>
              <a:t>Mathematics has been a hallmark of every society since the beginning of recorded history. Its complexity reflects a civilization's ability to handle logic, quantities, shapes, processes, arrangements, etc. </a:t>
            </a:r>
          </a:p>
          <a:p>
            <a:pPr marL="0" indent="0">
              <a:buNone/>
            </a:pPr>
            <a:r>
              <a:rPr lang="en-US" dirty="0"/>
              <a:t>Mathematics (arithmetic and geometry) first appears in the neolithic society in the first cities-states. It was necessary for</a:t>
            </a:r>
          </a:p>
          <a:p>
            <a:r>
              <a:rPr lang="en-US" dirty="0"/>
              <a:t>Organization of society and planning for collective work, army supply, salaries, taxes, etc. </a:t>
            </a:r>
          </a:p>
          <a:p>
            <a:r>
              <a:rPr lang="en-US" dirty="0"/>
              <a:t>Trade within the states and between them. </a:t>
            </a:r>
          </a:p>
          <a:p>
            <a:r>
              <a:rPr lang="en-US" dirty="0"/>
              <a:t>Megalithic constructions of temples, pyramids, ziggurats, palaces defending walls, irrigation channels, etc.</a:t>
            </a:r>
          </a:p>
          <a:p>
            <a:r>
              <a:rPr lang="en-US" dirty="0"/>
              <a:t>Astronomy and astrology</a:t>
            </a:r>
          </a:p>
          <a:p>
            <a:endParaRPr lang="en-US"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658586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History of math vs. history of natural sciences</a:t>
            </a:r>
          </a:p>
        </p:txBody>
      </p:sp>
      <p:sp>
        <p:nvSpPr>
          <p:cNvPr id="3" name="Content Placeholder 2"/>
          <p:cNvSpPr>
            <a:spLocks noGrp="1"/>
          </p:cNvSpPr>
          <p:nvPr>
            <p:ph idx="1"/>
          </p:nvPr>
        </p:nvSpPr>
        <p:spPr>
          <a:xfrm>
            <a:off x="838200" y="1600201"/>
            <a:ext cx="9531849" cy="4892674"/>
          </a:xfrm>
        </p:spPr>
        <p:txBody>
          <a:bodyPr>
            <a:normAutofit fontScale="92500" lnSpcReduction="20000"/>
          </a:bodyPr>
          <a:lstStyle/>
          <a:p>
            <a:pPr marL="0" indent="0">
              <a:buNone/>
            </a:pPr>
            <a:r>
              <a:rPr lang="en-US" dirty="0"/>
              <a:t>The history of mathematics is different from the history of other natural sciences. Natural sciences develop within paradigms that alternate with time. For example, </a:t>
            </a:r>
          </a:p>
          <a:p>
            <a:pPr marL="0" indent="0">
              <a:buNone/>
            </a:pPr>
            <a:r>
              <a:rPr lang="en-US" dirty="0"/>
              <a:t>•DNA discovery (James Watson and Francis Crick, 1953) rebuilt the foundation of biology and medicine. </a:t>
            </a:r>
          </a:p>
          <a:p>
            <a:pPr marL="0" indent="0">
              <a:buNone/>
            </a:pPr>
            <a:r>
              <a:rPr lang="en-US" dirty="0"/>
              <a:t>•The discovery of atomic structure (Niels Bohr, 1905) resulted in a rethinking of chemistry basics. </a:t>
            </a:r>
          </a:p>
          <a:p>
            <a:pPr marL="0" indent="0">
              <a:buNone/>
            </a:pPr>
            <a:r>
              <a:rPr lang="en-US" dirty="0"/>
              <a:t>•The discovery of plate tectonics (the 1950s) changed the foundation of geophysics. </a:t>
            </a:r>
          </a:p>
          <a:p>
            <a:pPr marL="0" indent="0">
              <a:buNone/>
            </a:pPr>
            <a:r>
              <a:rPr lang="en-US" dirty="0"/>
              <a:t>•Today's picture of the Universe is much different from what we imagined 50 years ago, and so on. </a:t>
            </a:r>
          </a:p>
          <a:p>
            <a:pPr marL="0" indent="0">
              <a:buNone/>
            </a:pPr>
            <a:r>
              <a:rPr lang="en-US" dirty="0"/>
              <a:t>Studying earlier stages of natural sciences development is mainly a history subject. Al-chemistry and astrology are curious, but their theories have little to do with modern chemistry and astronomy.</a:t>
            </a:r>
          </a:p>
          <a:p>
            <a:endParaRPr lang="en-US" dirty="0"/>
          </a:p>
        </p:txBody>
      </p:sp>
    </p:spTree>
    <p:extLst>
      <p:ext uri="{BB962C8B-B14F-4D97-AF65-F5344CB8AC3E}">
        <p14:creationId xmlns:p14="http://schemas.microsoft.com/office/powerpoint/2010/main" val="2899017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F325B-D4A2-454D-9A6E-CCE436627F74}"/>
              </a:ext>
            </a:extLst>
          </p:cNvPr>
          <p:cNvSpPr>
            <a:spLocks noGrp="1"/>
          </p:cNvSpPr>
          <p:nvPr>
            <p:ph type="title"/>
          </p:nvPr>
        </p:nvSpPr>
        <p:spPr/>
        <p:txBody>
          <a:bodyPr>
            <a:normAutofit/>
          </a:bodyPr>
          <a:lstStyle/>
          <a:p>
            <a:r>
              <a:rPr lang="en-US" dirty="0"/>
              <a:t>History of math vs. history of natural sciences</a:t>
            </a:r>
          </a:p>
        </p:txBody>
      </p:sp>
      <p:sp>
        <p:nvSpPr>
          <p:cNvPr id="3" name="Content Placeholder 2">
            <a:extLst>
              <a:ext uri="{FF2B5EF4-FFF2-40B4-BE49-F238E27FC236}">
                <a16:creationId xmlns:a16="http://schemas.microsoft.com/office/drawing/2014/main" id="{5DE5CCB6-20D0-1644-BAFD-95D4AC538453}"/>
              </a:ext>
            </a:extLst>
          </p:cNvPr>
          <p:cNvSpPr>
            <a:spLocks noGrp="1"/>
          </p:cNvSpPr>
          <p:nvPr>
            <p:ph idx="1"/>
          </p:nvPr>
        </p:nvSpPr>
        <p:spPr/>
        <p:txBody>
          <a:bodyPr>
            <a:normAutofit/>
          </a:bodyPr>
          <a:lstStyle/>
          <a:p>
            <a:r>
              <a:rPr lang="en-US" dirty="0"/>
              <a:t>In contrast, mathematics only adds to its treasure of knowledge; it develops and generalizes the previous findings accepting them. In that sense, math discoveries are timeless. Math is similar to art and technology. We admire ancient Greek sculptures as we admire Greek geometry. Moreover, we teach this geometry in middle school. Likewise, we use the antique wheel and level today and will do so in the future.</a:t>
            </a:r>
          </a:p>
        </p:txBody>
      </p:sp>
    </p:spTree>
    <p:extLst>
      <p:ext uri="{BB962C8B-B14F-4D97-AF65-F5344CB8AC3E}">
        <p14:creationId xmlns:p14="http://schemas.microsoft.com/office/powerpoint/2010/main" val="301902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What can we learn about math history in one semester? </a:t>
            </a:r>
          </a:p>
        </p:txBody>
      </p:sp>
      <p:sp>
        <p:nvSpPr>
          <p:cNvPr id="3" name="Content Placeholder 2"/>
          <p:cNvSpPr>
            <a:spLocks noGrp="1"/>
          </p:cNvSpPr>
          <p:nvPr>
            <p:ph idx="1"/>
          </p:nvPr>
        </p:nvSpPr>
        <p:spPr/>
        <p:txBody>
          <a:bodyPr>
            <a:normAutofit lnSpcReduction="10000"/>
          </a:bodyPr>
          <a:lstStyle/>
          <a:p>
            <a:r>
              <a:rPr lang="en-US" dirty="0"/>
              <a:t>Mathematics collected an enormous body of concepts and theories in the four millennia of  development. The challenge of this course is to overlook their origins. </a:t>
            </a:r>
          </a:p>
          <a:p>
            <a:r>
              <a:rPr lang="en-US" dirty="0"/>
              <a:t>It is impossible to discuss thousands of beautiful and important discoveries. We need to prioritize topics</a:t>
            </a:r>
          </a:p>
          <a:p>
            <a:r>
              <a:rPr lang="en-US" dirty="0"/>
              <a:t>The criterion I choose is the direct impact of historical math development on contemporary math concepts. </a:t>
            </a:r>
          </a:p>
          <a:p>
            <a:endParaRPr lang="en-US" dirty="0"/>
          </a:p>
          <a:p>
            <a:r>
              <a:rPr lang="en-US" dirty="0"/>
              <a:t>Please look at the timetable of math history: </a:t>
            </a:r>
            <a:r>
              <a:rPr lang="en-US" u="sng" dirty="0">
                <a:hlinkClick r:id="rId2"/>
              </a:rPr>
              <a:t> https://mathigon.org/timeline/</a:t>
            </a:r>
            <a:endParaRPr lang="en-US" dirty="0"/>
          </a:p>
          <a:p>
            <a:pPr marL="0" indent="0">
              <a:buNone/>
            </a:pPr>
            <a:endParaRPr lang="en-US" dirty="0"/>
          </a:p>
        </p:txBody>
      </p:sp>
    </p:spTree>
    <p:extLst>
      <p:ext uri="{BB962C8B-B14F-4D97-AF65-F5344CB8AC3E}">
        <p14:creationId xmlns:p14="http://schemas.microsoft.com/office/powerpoint/2010/main" val="2470025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Scheme of the course</a:t>
            </a:r>
          </a:p>
        </p:txBody>
      </p:sp>
      <p:pic>
        <p:nvPicPr>
          <p:cNvPr id="4" name="Content Placeholder 3" descr="roots trunk branches.jpg"/>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4038" t="2767" r="-14038" b="-9332"/>
          <a:stretch/>
        </p:blipFill>
        <p:spPr>
          <a:xfrm>
            <a:off x="2764875" y="1783317"/>
            <a:ext cx="3657600" cy="3647693"/>
          </a:xfrm>
        </p:spPr>
      </p:pic>
      <p:sp>
        <p:nvSpPr>
          <p:cNvPr id="5" name="TextBox 4"/>
          <p:cNvSpPr txBox="1"/>
          <p:nvPr/>
        </p:nvSpPr>
        <p:spPr>
          <a:xfrm>
            <a:off x="5716718" y="4362648"/>
            <a:ext cx="4783233" cy="646331"/>
          </a:xfrm>
          <a:prstGeom prst="rect">
            <a:avLst/>
          </a:prstGeom>
          <a:noFill/>
        </p:spPr>
        <p:txBody>
          <a:bodyPr wrap="none" rtlCol="0">
            <a:spAutoFit/>
          </a:bodyPr>
          <a:lstStyle/>
          <a:p>
            <a:r>
              <a:rPr lang="en-US" dirty="0"/>
              <a:t>Part 1 </a:t>
            </a:r>
            <a:r>
              <a:rPr lang="mr-IN" i="1" dirty="0"/>
              <a:t>–</a:t>
            </a:r>
            <a:r>
              <a:rPr lang="en-US" i="1" dirty="0"/>
              <a:t> Roots. </a:t>
            </a:r>
          </a:p>
          <a:p>
            <a:r>
              <a:rPr lang="en-US" dirty="0"/>
              <a:t>Ancient and Medieval Math (before 17</a:t>
            </a:r>
            <a:r>
              <a:rPr lang="en-US" baseline="30000" dirty="0"/>
              <a:t>th</a:t>
            </a:r>
            <a:r>
              <a:rPr lang="en-US" dirty="0"/>
              <a:t> century)</a:t>
            </a:r>
          </a:p>
        </p:txBody>
      </p:sp>
      <p:sp>
        <p:nvSpPr>
          <p:cNvPr id="6" name="TextBox 5"/>
          <p:cNvSpPr txBox="1"/>
          <p:nvPr/>
        </p:nvSpPr>
        <p:spPr>
          <a:xfrm>
            <a:off x="5716718" y="3547896"/>
            <a:ext cx="4904499" cy="923330"/>
          </a:xfrm>
          <a:prstGeom prst="rect">
            <a:avLst/>
          </a:prstGeom>
          <a:noFill/>
        </p:spPr>
        <p:txBody>
          <a:bodyPr wrap="square" rtlCol="0">
            <a:spAutoFit/>
          </a:bodyPr>
          <a:lstStyle/>
          <a:p>
            <a:r>
              <a:rPr lang="en-US" dirty="0"/>
              <a:t>Part 2 </a:t>
            </a:r>
            <a:r>
              <a:rPr lang="mr-IN" dirty="0"/>
              <a:t>–</a:t>
            </a:r>
            <a:r>
              <a:rPr lang="en-US" dirty="0"/>
              <a:t> </a:t>
            </a:r>
            <a:r>
              <a:rPr lang="en-US" i="1" dirty="0"/>
              <a:t>Trunk. </a:t>
            </a:r>
          </a:p>
          <a:p>
            <a:r>
              <a:rPr lang="en-US" dirty="0"/>
              <a:t>Foundations of modern math (17</a:t>
            </a:r>
            <a:r>
              <a:rPr lang="en-US" baseline="30000" dirty="0"/>
              <a:t>th</a:t>
            </a:r>
            <a:r>
              <a:rPr lang="en-US" dirty="0"/>
              <a:t>-18</a:t>
            </a:r>
            <a:r>
              <a:rPr lang="en-US" baseline="30000" dirty="0"/>
              <a:t>th</a:t>
            </a:r>
            <a:r>
              <a:rPr lang="en-US" dirty="0"/>
              <a:t>  centuries)</a:t>
            </a:r>
            <a:endParaRPr lang="en-US" i="1" dirty="0"/>
          </a:p>
          <a:p>
            <a:endParaRPr lang="en-US" dirty="0"/>
          </a:p>
        </p:txBody>
      </p:sp>
      <p:sp>
        <p:nvSpPr>
          <p:cNvPr id="7" name="TextBox 6"/>
          <p:cNvSpPr txBox="1"/>
          <p:nvPr/>
        </p:nvSpPr>
        <p:spPr>
          <a:xfrm>
            <a:off x="5716718" y="2648251"/>
            <a:ext cx="2848472" cy="646331"/>
          </a:xfrm>
          <a:prstGeom prst="rect">
            <a:avLst/>
          </a:prstGeom>
          <a:noFill/>
        </p:spPr>
        <p:txBody>
          <a:bodyPr wrap="none" rtlCol="0">
            <a:spAutoFit/>
          </a:bodyPr>
          <a:lstStyle/>
          <a:p>
            <a:r>
              <a:rPr lang="en-US" dirty="0"/>
              <a:t>Part 3- </a:t>
            </a:r>
            <a:r>
              <a:rPr lang="en-US" i="1" dirty="0"/>
              <a:t>Branches </a:t>
            </a:r>
            <a:r>
              <a:rPr lang="en-US" dirty="0"/>
              <a:t>.</a:t>
            </a:r>
          </a:p>
          <a:p>
            <a:r>
              <a:rPr lang="en-US" dirty="0"/>
              <a:t>Mathematics of 19</a:t>
            </a:r>
            <a:r>
              <a:rPr lang="en-US" baseline="30000" dirty="0"/>
              <a:t>th</a:t>
            </a:r>
            <a:r>
              <a:rPr lang="en-US" dirty="0"/>
              <a:t> century</a:t>
            </a:r>
          </a:p>
        </p:txBody>
      </p:sp>
      <p:sp>
        <p:nvSpPr>
          <p:cNvPr id="3" name="TextBox 2">
            <a:extLst>
              <a:ext uri="{FF2B5EF4-FFF2-40B4-BE49-F238E27FC236}">
                <a16:creationId xmlns:a16="http://schemas.microsoft.com/office/drawing/2014/main" id="{5ED25F88-082F-715E-165A-81AE2443F459}"/>
              </a:ext>
            </a:extLst>
          </p:cNvPr>
          <p:cNvSpPr txBox="1"/>
          <p:nvPr/>
        </p:nvSpPr>
        <p:spPr>
          <a:xfrm>
            <a:off x="5716718" y="1909291"/>
            <a:ext cx="3916457" cy="646331"/>
          </a:xfrm>
          <a:prstGeom prst="rect">
            <a:avLst/>
          </a:prstGeom>
          <a:noFill/>
        </p:spPr>
        <p:txBody>
          <a:bodyPr wrap="none" rtlCol="0">
            <a:spAutoFit/>
          </a:bodyPr>
          <a:lstStyle/>
          <a:p>
            <a:r>
              <a:rPr lang="en-US" dirty="0"/>
              <a:t>Part 4- </a:t>
            </a:r>
            <a:r>
              <a:rPr lang="en-US" i="1" dirty="0"/>
              <a:t>Leaves </a:t>
            </a:r>
            <a:r>
              <a:rPr lang="en-US" dirty="0"/>
              <a:t>.</a:t>
            </a:r>
          </a:p>
          <a:p>
            <a:r>
              <a:rPr lang="en-US" dirty="0"/>
              <a:t>Glance into contemporary mathematics </a:t>
            </a:r>
          </a:p>
        </p:txBody>
      </p:sp>
    </p:spTree>
    <p:extLst>
      <p:ext uri="{BB962C8B-B14F-4D97-AF65-F5344CB8AC3E}">
        <p14:creationId xmlns:p14="http://schemas.microsoft.com/office/powerpoint/2010/main" val="484943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995299"/>
          </a:xfrm>
        </p:spPr>
        <p:txBody>
          <a:bodyPr>
            <a:normAutofit/>
          </a:bodyPr>
          <a:lstStyle/>
          <a:p>
            <a:r>
              <a:rPr lang="en-US" dirty="0"/>
              <a:t>What will be achieved?</a:t>
            </a:r>
          </a:p>
        </p:txBody>
      </p:sp>
      <p:sp>
        <p:nvSpPr>
          <p:cNvPr id="3" name="Content Placeholder 2"/>
          <p:cNvSpPr>
            <a:spLocks noGrp="1"/>
          </p:cNvSpPr>
          <p:nvPr>
            <p:ph idx="1"/>
          </p:nvPr>
        </p:nvSpPr>
        <p:spPr/>
        <p:txBody>
          <a:bodyPr>
            <a:normAutofit fontScale="92500" lnSpcReduction="10000"/>
          </a:bodyPr>
          <a:lstStyle/>
          <a:p>
            <a:r>
              <a:rPr lang="en-US" dirty="0"/>
              <a:t>Understanding of the logic and motivation of mathematicians of the past.</a:t>
            </a:r>
          </a:p>
          <a:p>
            <a:r>
              <a:rPr lang="en-US" dirty="0"/>
              <a:t>Observing the tendencies of math development.</a:t>
            </a:r>
          </a:p>
          <a:p>
            <a:r>
              <a:rPr lang="en-US" dirty="0"/>
              <a:t>Learning about benchmark problems. Exercise.</a:t>
            </a:r>
          </a:p>
          <a:p>
            <a:r>
              <a:rPr lang="en-US" dirty="0"/>
              <a:t>Learning about prominent mathematicians.</a:t>
            </a:r>
          </a:p>
          <a:p>
            <a:r>
              <a:rPr lang="en-US" dirty="0"/>
              <a:t>Glance into modern math challenges. </a:t>
            </a:r>
            <a:br>
              <a:rPr lang="en-US" dirty="0"/>
            </a:br>
            <a:br>
              <a:rPr lang="en-US" dirty="0"/>
            </a:br>
            <a:r>
              <a:rPr lang="en-US" dirty="0"/>
              <a:t>Each student will </a:t>
            </a:r>
          </a:p>
          <a:p>
            <a:pPr lvl="1"/>
            <a:r>
              <a:rPr lang="en-US" dirty="0"/>
              <a:t>do the homework, </a:t>
            </a:r>
          </a:p>
          <a:p>
            <a:pPr lvl="1"/>
            <a:r>
              <a:rPr lang="en-US" dirty="0"/>
              <a:t>discuss the topics in the class.</a:t>
            </a:r>
          </a:p>
          <a:p>
            <a:pPr lvl="1"/>
            <a:r>
              <a:rPr lang="en-US" dirty="0"/>
              <a:t>write three essays </a:t>
            </a:r>
          </a:p>
          <a:p>
            <a:pPr lvl="1"/>
            <a:r>
              <a:rPr lang="en-US" dirty="0"/>
              <a:t>review essays of the classmates.  </a:t>
            </a:r>
          </a:p>
        </p:txBody>
      </p:sp>
    </p:spTree>
    <p:extLst>
      <p:ext uri="{BB962C8B-B14F-4D97-AF65-F5344CB8AC3E}">
        <p14:creationId xmlns:p14="http://schemas.microsoft.com/office/powerpoint/2010/main" val="2616771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DF7C4-16E3-F7FC-B5C8-E06E5DA121B1}"/>
              </a:ext>
            </a:extLst>
          </p:cNvPr>
          <p:cNvSpPr>
            <a:spLocks noGrp="1"/>
          </p:cNvSpPr>
          <p:nvPr>
            <p:ph type="title"/>
          </p:nvPr>
        </p:nvSpPr>
        <p:spPr>
          <a:xfrm>
            <a:off x="2387600" y="2532592"/>
            <a:ext cx="10515600" cy="1325563"/>
          </a:xfrm>
        </p:spPr>
        <p:txBody>
          <a:bodyPr/>
          <a:lstStyle/>
          <a:p>
            <a:r>
              <a:rPr lang="en-US" dirty="0"/>
              <a:t>Overview of the syllabus</a:t>
            </a:r>
          </a:p>
        </p:txBody>
      </p:sp>
    </p:spTree>
    <p:extLst>
      <p:ext uri="{BB962C8B-B14F-4D97-AF65-F5344CB8AC3E}">
        <p14:creationId xmlns:p14="http://schemas.microsoft.com/office/powerpoint/2010/main" val="1856299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10054</TotalTime>
  <Words>1131</Words>
  <Application>Microsoft Macintosh PowerPoint</Application>
  <PresentationFormat>Widescreen</PresentationFormat>
  <Paragraphs>112</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vt:lpstr>
      <vt:lpstr>Office Theme</vt:lpstr>
      <vt:lpstr>Topics in History of Mathematics  Fall 2023  1-2.  The course. Contents</vt:lpstr>
      <vt:lpstr> Introduction</vt:lpstr>
      <vt:lpstr>Mathematics and society</vt:lpstr>
      <vt:lpstr>History of math vs. history of natural sciences</vt:lpstr>
      <vt:lpstr>History of math vs. history of natural sciences</vt:lpstr>
      <vt:lpstr> What can we learn about math history in one semester? </vt:lpstr>
      <vt:lpstr>Scheme of the course</vt:lpstr>
      <vt:lpstr>What will be achieved?</vt:lpstr>
      <vt:lpstr>Overview of the syllabus</vt:lpstr>
      <vt:lpstr>Bronze Age</vt:lpstr>
      <vt:lpstr>Greece and Hellenism </vt:lpstr>
      <vt:lpstr>Medieval Math (before 16th century) </vt:lpstr>
      <vt:lpstr>Part 2 – Foundations of modern math. Scientific revolution  (16th-17th  centuries)</vt:lpstr>
      <vt:lpstr>Part 2 – Foundations of modern math. Scientific revolution  (18th  centuries)</vt:lpstr>
      <vt:lpstr>Part 3 - 19th century: Industrial revolution</vt:lpstr>
      <vt:lpstr>Who are they?</vt:lpstr>
      <vt:lpstr>Part 4 -  Glance into contemporary mathematics. </vt:lpstr>
      <vt:lpstr>What lies ahead?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16</cp:revision>
  <dcterms:created xsi:type="dcterms:W3CDTF">2023-08-02T18:33:01Z</dcterms:created>
  <dcterms:modified xsi:type="dcterms:W3CDTF">2023-08-09T18:08:43Z</dcterms:modified>
</cp:coreProperties>
</file>