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Default Extension="xml" ContentType="application/xml"/>
  <Override PartName="/ppt/tableStyles.xml" ContentType="application/vnd.openxmlformats-officedocument.presentationml.tableStyles+xml"/>
  <Override PartName="/ppt/embeddings/Microsoft_Equation5.bin" ContentType="application/vnd.openxmlformats-officedocument.oleObject"/>
  <Override PartName="/ppt/embeddings/Microsoft_Equation16.bin" ContentType="application/vnd.openxmlformats-officedocument.oleObject"/>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embeddings/Microsoft_Equation4.bin" ContentType="application/vnd.openxmlformats-officedocument.oleObject"/>
  <Override PartName="/ppt/embeddings/Microsoft_Equation15.bin" ContentType="application/vnd.openxmlformats-officedocument.oleObject"/>
  <Override PartName="/ppt/slides/slide27.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embeddings/Microsoft_Equation22.bin" ContentType="application/vnd.openxmlformats-officedocument.oleObject"/>
  <Override PartName="/ppt/slides/slide12.xml" ContentType="application/vnd.openxmlformats-officedocument.presentationml.slide+xml"/>
  <Override PartName="/ppt/embeddings/Microsoft_Equation3.bin" ContentType="application/vnd.openxmlformats-officedocument.oleObject"/>
  <Override PartName="/ppt/embeddings/Microsoft_Equation14.bin" ContentType="application/vnd.openxmlformats-officedocument.oleObject"/>
  <Override PartName="/ppt/presProps.xml" ContentType="application/vnd.openxmlformats-officedocument.presentationml.presProps+xml"/>
  <Default Extension="pict" ContentType="image/pict"/>
  <Override PartName="/ppt/slides/slide26.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embeddings/Microsoft_Equation21.bin" ContentType="application/vnd.openxmlformats-officedocument.oleObject"/>
  <Override PartName="/ppt/slides/slide11.xml" ContentType="application/vnd.openxmlformats-officedocument.presentationml.slide+xml"/>
  <Override PartName="/ppt/embeddings/Microsoft_Equation9.bin" ContentType="application/vnd.openxmlformats-officedocument.oleObject"/>
  <Override PartName="/ppt/embeddings/Microsoft_Equation13.bin" ContentType="application/vnd.openxmlformats-officedocument.oleObject"/>
  <Override PartName="/ppt/embeddings/Microsoft_Equation2.bin" ContentType="application/vnd.openxmlformats-officedocument.oleObject"/>
  <Override PartName="/ppt/slides/slide25.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embeddings/Microsoft_Equation20.bin" ContentType="application/vnd.openxmlformats-officedocument.oleObject"/>
  <Override PartName="/ppt/slides/slide10.xml" ContentType="application/vnd.openxmlformats-officedocument.presentationml.slide+xml"/>
  <Override PartName="/ppt/embeddings/Microsoft_Equation8.bin" ContentType="application/vnd.openxmlformats-officedocument.oleObject"/>
  <Override PartName="/ppt/embeddings/Microsoft_Equation19.bin" ContentType="application/vnd.openxmlformats-officedocument.oleObject"/>
  <Override PartName="/docProps/app.xml" ContentType="application/vnd.openxmlformats-officedocument.extended-properties+xml"/>
  <Override PartName="/ppt/embeddings/Microsoft_Equation12.bin" ContentType="application/vnd.openxmlformats-officedocument.oleObject"/>
  <Override PartName="/ppt/embeddings/Microsoft_Equation1.bin" ContentType="application/vnd.openxmlformats-officedocument.oleObject"/>
  <Override PartName="/ppt/slides/slide24.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embeddings/Microsoft_Equation7.bin" ContentType="application/vnd.openxmlformats-officedocument.oleObject"/>
  <Override PartName="/ppt/embeddings/Microsoft_Equation18.bin" ContentType="application/vnd.openxmlformats-officedocument.oleObject"/>
  <Override PartName="/ppt/embeddings/Microsoft_Equation11.bin" ContentType="application/vnd.openxmlformats-officedocument.oleObject"/>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embeddings/Microsoft_Equation17.bin" ContentType="application/vnd.openxmlformats-officedocument.oleObject"/>
  <Override PartName="/ppt/embeddings/Microsoft_Equation6.bin" ContentType="application/vnd.openxmlformats-officedocument.oleObject"/>
  <Override PartName="/ppt/embeddings/Microsoft_Equation10.bin" ContentType="application/vnd.openxmlformats-officedocument.oleObject"/>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Default Extension="gif" ContentType="image/gif"/>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6"/>
  </p:notesMasterIdLst>
  <p:sldIdLst>
    <p:sldId id="256" r:id="rId2"/>
    <p:sldId id="279" r:id="rId3"/>
    <p:sldId id="278" r:id="rId4"/>
    <p:sldId id="258" r:id="rId5"/>
    <p:sldId id="259" r:id="rId6"/>
    <p:sldId id="260" r:id="rId7"/>
    <p:sldId id="282" r:id="rId8"/>
    <p:sldId id="273" r:id="rId9"/>
    <p:sldId id="261" r:id="rId10"/>
    <p:sldId id="262" r:id="rId11"/>
    <p:sldId id="263" r:id="rId12"/>
    <p:sldId id="270" r:id="rId13"/>
    <p:sldId id="264" r:id="rId14"/>
    <p:sldId id="265" r:id="rId15"/>
    <p:sldId id="266" r:id="rId16"/>
    <p:sldId id="284" r:id="rId17"/>
    <p:sldId id="283" r:id="rId18"/>
    <p:sldId id="274" r:id="rId19"/>
    <p:sldId id="285" r:id="rId20"/>
    <p:sldId id="268" r:id="rId21"/>
    <p:sldId id="271" r:id="rId22"/>
    <p:sldId id="275" r:id="rId23"/>
    <p:sldId id="287" r:id="rId24"/>
    <p:sldId id="288" r:id="rId25"/>
    <p:sldId id="289" r:id="rId26"/>
    <p:sldId id="294" r:id="rId27"/>
    <p:sldId id="295" r:id="rId28"/>
    <p:sldId id="290" r:id="rId29"/>
    <p:sldId id="291" r:id="rId30"/>
    <p:sldId id="292" r:id="rId31"/>
    <p:sldId id="293" r:id="rId32"/>
    <p:sldId id="280" r:id="rId33"/>
    <p:sldId id="267" r:id="rId34"/>
    <p:sldId id="25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3" d="100"/>
          <a:sy n="93" d="100"/>
        </p:scale>
        <p:origin x="-78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ict"/></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pict"/></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pict"/><Relationship Id="rId2" Type="http://schemas.openxmlformats.org/officeDocument/2006/relationships/image" Target="../media/image43.pict"/></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ict"/><Relationship Id="rId2" Type="http://schemas.openxmlformats.org/officeDocument/2006/relationships/image" Target="../media/image10.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ict"/><Relationship Id="rId2" Type="http://schemas.openxmlformats.org/officeDocument/2006/relationships/image" Target="../media/image18.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pict"/><Relationship Id="rId2" Type="http://schemas.openxmlformats.org/officeDocument/2006/relationships/image" Target="../media/image20.pict"/></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pict"/><Relationship Id="rId4" Type="http://schemas.openxmlformats.org/officeDocument/2006/relationships/image" Target="../media/image25.pict"/><Relationship Id="rId1" Type="http://schemas.openxmlformats.org/officeDocument/2006/relationships/image" Target="../media/image22.pict"/><Relationship Id="rId2" Type="http://schemas.openxmlformats.org/officeDocument/2006/relationships/image" Target="../media/image23.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pict"/><Relationship Id="rId2" Type="http://schemas.openxmlformats.org/officeDocument/2006/relationships/image" Target="../media/image28.pict"/><Relationship Id="rId3" Type="http://schemas.openxmlformats.org/officeDocument/2006/relationships/image" Target="../media/image29.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3DFAB3-5553-9A4F-9E69-75CC0482679B}" type="datetimeFigureOut">
              <a:rPr lang="en-US" smtClean="0"/>
              <a:pPr/>
              <a:t>11/27/13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000474-9FDB-A148-9BDE-3D76E8E0609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0000474-9FDB-A148-9BDE-3D76E8E0609B}"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ru-R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Click to edit Master subtitle style</a:t>
            </a:r>
            <a:endParaRPr lang="en-US"/>
          </a:p>
        </p:txBody>
      </p:sp>
      <p:sp>
        <p:nvSpPr>
          <p:cNvPr id="4" name="Date Placeholder 3"/>
          <p:cNvSpPr>
            <a:spLocks noGrp="1"/>
          </p:cNvSpPr>
          <p:nvPr>
            <p:ph type="dt" sz="half" idx="10"/>
          </p:nvPr>
        </p:nvSpPr>
        <p:spPr/>
        <p:txBody>
          <a:bodyPr/>
          <a:lstStyle/>
          <a:p>
            <a:fld id="{43D60D3A-0C59-0D45-881A-3CB644C77C7B}" type="datetimeFigureOut">
              <a:rPr lang="en-US" smtClean="0"/>
              <a:pPr/>
              <a:t>11/27/13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2A895-55B9-634A-9058-FD620227EC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60D3A-0C59-0D45-881A-3CB644C77C7B}" type="datetimeFigureOut">
              <a:rPr lang="en-US" smtClean="0"/>
              <a:pPr/>
              <a:t>11/27/13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2A895-55B9-634A-9058-FD620227EC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60D3A-0C59-0D45-881A-3CB644C77C7B}" type="datetimeFigureOut">
              <a:rPr lang="en-US" smtClean="0"/>
              <a:pPr/>
              <a:t>11/27/13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2A895-55B9-634A-9058-FD620227ECE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D60D3A-0C59-0D45-881A-3CB644C77C7B}" type="datetimeFigureOut">
              <a:rPr lang="en-US" smtClean="0"/>
              <a:pPr/>
              <a:t>11/27/13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2A895-55B9-634A-9058-FD620227EC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D60D3A-0C59-0D45-881A-3CB644C77C7B}" type="datetimeFigureOut">
              <a:rPr lang="en-US" smtClean="0"/>
              <a:pPr/>
              <a:t>11/27/13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B2A895-55B9-634A-9058-FD620227EC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D60D3A-0C59-0D45-881A-3CB644C77C7B}" type="datetimeFigureOut">
              <a:rPr lang="en-US" smtClean="0"/>
              <a:pPr/>
              <a:t>11/27/13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2A895-55B9-634A-9058-FD620227EC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D60D3A-0C59-0D45-881A-3CB644C77C7B}" type="datetimeFigureOut">
              <a:rPr lang="en-US" smtClean="0"/>
              <a:pPr/>
              <a:t>11/27/13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B2A895-55B9-634A-9058-FD620227EC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D60D3A-0C59-0D45-881A-3CB644C77C7B}" type="datetimeFigureOut">
              <a:rPr lang="en-US" smtClean="0"/>
              <a:pPr/>
              <a:t>11/27/13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B2A895-55B9-634A-9058-FD620227EC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60D3A-0C59-0D45-881A-3CB644C77C7B}" type="datetimeFigureOut">
              <a:rPr lang="en-US" smtClean="0"/>
              <a:pPr/>
              <a:t>11/27/13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B2A895-55B9-634A-9058-FD620227EC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60D3A-0C59-0D45-881A-3CB644C77C7B}" type="datetimeFigureOut">
              <a:rPr lang="en-US" smtClean="0"/>
              <a:pPr/>
              <a:t>11/27/13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2A895-55B9-634A-9058-FD620227EC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D60D3A-0C59-0D45-881A-3CB644C77C7B}" type="datetimeFigureOut">
              <a:rPr lang="en-US" smtClean="0"/>
              <a:pPr/>
              <a:t>11/27/13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B2A895-55B9-634A-9058-FD620227EC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60D3A-0C59-0D45-881A-3CB644C77C7B}" type="datetimeFigureOut">
              <a:rPr lang="en-US" smtClean="0"/>
              <a:pPr/>
              <a:t>11/27/13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B2A895-55B9-634A-9058-FD620227EC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cherk@math.utah.edu"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quation4.bin"/><Relationship Id="rId4" Type="http://schemas.openxmlformats.org/officeDocument/2006/relationships/image" Target="../media/image14.gi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Equation5.bin"/><Relationship Id="rId4" Type="http://schemas.openxmlformats.org/officeDocument/2006/relationships/image" Target="../media/image16.jpe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quation6.bin"/><Relationship Id="rId4" Type="http://schemas.openxmlformats.org/officeDocument/2006/relationships/image" Target="../media/image16.jpeg"/><Relationship Id="rId5" Type="http://schemas.openxmlformats.org/officeDocument/2006/relationships/oleObject" Target="../embeddings/Microsoft_Equation7.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quation8.bin"/><Relationship Id="rId4" Type="http://schemas.openxmlformats.org/officeDocument/2006/relationships/oleObject" Target="../embeddings/Microsoft_Equation9.bin"/><Relationship Id="rId5" Type="http://schemas.openxmlformats.org/officeDocument/2006/relationships/image" Target="../media/image21.gi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quation10.bin"/><Relationship Id="rId4" Type="http://schemas.openxmlformats.org/officeDocument/2006/relationships/oleObject" Target="../embeddings/Microsoft_Equation11.bin"/><Relationship Id="rId5" Type="http://schemas.openxmlformats.org/officeDocument/2006/relationships/image" Target="../media/image26.jpeg"/><Relationship Id="rId6" Type="http://schemas.openxmlformats.org/officeDocument/2006/relationships/oleObject" Target="../embeddings/Microsoft_Equation12.bin"/><Relationship Id="rId7" Type="http://schemas.openxmlformats.org/officeDocument/2006/relationships/oleObject" Target="../embeddings/Microsoft_Equation13.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oleObject" Target="../embeddings/Microsoft_Equation14.bin"/><Relationship Id="rId5" Type="http://schemas.openxmlformats.org/officeDocument/2006/relationships/oleObject" Target="../embeddings/Microsoft_Equation15.bin"/><Relationship Id="rId6" Type="http://schemas.openxmlformats.org/officeDocument/2006/relationships/oleObject" Target="../embeddings/Microsoft_Equation16.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Equation17.bin"/><Relationship Id="rId4" Type="http://schemas.openxmlformats.org/officeDocument/2006/relationships/image" Target="../media/image32.jpe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Microsoft_Equation18.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gif"/></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oleObject" Target="../embeddings/Microsoft_Equation19.bin"/><Relationship Id="rId5" Type="http://schemas.openxmlformats.org/officeDocument/2006/relationships/image" Target="../media/image38.pdf"/><Relationship Id="rId6" Type="http://schemas.openxmlformats.org/officeDocument/2006/relationships/image" Target="../media/image39.png"/><Relationship Id="rId7" Type="http://schemas.openxmlformats.org/officeDocument/2006/relationships/image" Target="../media/image40.pdf"/><Relationship Id="rId8" Type="http://schemas.openxmlformats.org/officeDocument/2006/relationships/image" Target="../media/image41.pn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Equation20.bin"/><Relationship Id="rId5" Type="http://schemas.openxmlformats.org/officeDocument/2006/relationships/oleObject" Target="../embeddings/Microsoft_Equation21.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df"/><Relationship Id="rId3"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df"/><Relationship Id="rId5" Type="http://schemas.openxmlformats.org/officeDocument/2006/relationships/image" Target="../media/image49.png"/><Relationship Id="rId6" Type="http://schemas.openxmlformats.org/officeDocument/2006/relationships/image" Target="../media/image50.pdf"/><Relationship Id="rId7" Type="http://schemas.openxmlformats.org/officeDocument/2006/relationships/image" Target="../media/image51.png"/><Relationship Id="rId8" Type="http://schemas.openxmlformats.org/officeDocument/2006/relationships/image" Target="../media/image52.pdf"/><Relationship Id="rId9"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image" Target="../media/image46.pd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df"/><Relationship Id="rId3" Type="http://schemas.openxmlformats.org/officeDocument/2006/relationships/image" Target="../media/image5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quation22.bin"/><Relationship Id="rId4" Type="http://schemas.openxmlformats.org/officeDocument/2006/relationships/image" Target="../media/image60.jpeg"/><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4" Type="http://schemas.openxmlformats.org/officeDocument/2006/relationships/image" Target="../media/image3.gif"/><Relationship Id="rId1" Type="http://schemas.openxmlformats.org/officeDocument/2006/relationships/slideLayout" Target="../slideLayouts/slideLayout2.xml"/><Relationship Id="rId2" Type="http://schemas.openxmlformats.org/officeDocument/2006/relationships/hyperlink" Target="http://www.maa.org/publications/periodicals/convergence/the-sagacity-of-circles-a-history-of-the-isoperimetric-proble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7.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1.gif"/><Relationship Id="rId5" Type="http://schemas.openxmlformats.org/officeDocument/2006/relationships/image" Target="../media/image12.png"/><Relationship Id="rId6" Type="http://schemas.openxmlformats.org/officeDocument/2006/relationships/oleObject" Target="../embeddings/Microsoft_Equation2.bin"/><Relationship Id="rId7" Type="http://schemas.openxmlformats.org/officeDocument/2006/relationships/oleObject" Target="../embeddings/Microsoft_Equation3.bin"/><Relationship Id="rId1" Type="http://schemas.openxmlformats.org/officeDocument/2006/relationships/vmlDrawing" Target="../drawings/vmlDrawing2.vml"/><Relationship Id="rId2" Type="http://schemas.openxmlformats.org/officeDocument/2006/relationships/video" Target="file://localhost/Users/andrejcherkaev/Documents/13colloqium/Cycloid_f.gif"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9310"/>
            <a:ext cx="7772400" cy="2043831"/>
          </a:xfrm>
        </p:spPr>
        <p:txBody>
          <a:bodyPr>
            <a:normAutofit fontScale="90000"/>
          </a:bodyPr>
          <a:lstStyle/>
          <a:p>
            <a:r>
              <a:rPr lang="en-US" dirty="0" smtClean="0"/>
              <a:t>Variational principles </a:t>
            </a:r>
            <a:br>
              <a:rPr lang="en-US" dirty="0" smtClean="0"/>
            </a:br>
            <a:r>
              <a:rPr lang="en-US" sz="3556" dirty="0" smtClean="0"/>
              <a:t>and</a:t>
            </a:r>
            <a:r>
              <a:rPr lang="en-US" dirty="0" smtClean="0"/>
              <a:t> </a:t>
            </a:r>
            <a:br>
              <a:rPr lang="en-US" dirty="0" smtClean="0"/>
            </a:br>
            <a:r>
              <a:rPr lang="en-US" dirty="0" smtClean="0"/>
              <a:t>Optimality in nature</a:t>
            </a:r>
            <a:endParaRPr lang="en-US" dirty="0"/>
          </a:p>
        </p:txBody>
      </p:sp>
      <p:sp>
        <p:nvSpPr>
          <p:cNvPr id="3" name="Subtitle 2"/>
          <p:cNvSpPr>
            <a:spLocks noGrp="1"/>
          </p:cNvSpPr>
          <p:nvPr>
            <p:ph type="subTitle" idx="1"/>
          </p:nvPr>
        </p:nvSpPr>
        <p:spPr>
          <a:xfrm>
            <a:off x="1371600" y="4123675"/>
            <a:ext cx="6400800" cy="2038350"/>
          </a:xfrm>
        </p:spPr>
        <p:txBody>
          <a:bodyPr>
            <a:normAutofit fontScale="77500" lnSpcReduction="20000"/>
          </a:bodyPr>
          <a:lstStyle/>
          <a:p>
            <a:r>
              <a:rPr lang="en-US" dirty="0" smtClean="0"/>
              <a:t>Andrej Cherkaev</a:t>
            </a:r>
          </a:p>
          <a:p>
            <a:r>
              <a:rPr lang="en-US" dirty="0" smtClean="0"/>
              <a:t>Department of Mathematics University of Utah</a:t>
            </a:r>
          </a:p>
          <a:p>
            <a:r>
              <a:rPr lang="en-US" dirty="0" smtClean="0">
                <a:hlinkClick r:id="rId2"/>
              </a:rPr>
              <a:t>cherk@math.utah.edu</a:t>
            </a:r>
            <a:endParaRPr lang="en-US" dirty="0" smtClean="0"/>
          </a:p>
          <a:p>
            <a:endParaRPr lang="en-US" dirty="0" smtClean="0"/>
          </a:p>
          <a:p>
            <a:r>
              <a:rPr lang="en-US" dirty="0" smtClean="0"/>
              <a:t>USAG November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Euler equation (functional derivative)</a:t>
            </a:r>
            <a:endParaRPr lang="en-US" dirty="0"/>
          </a:p>
        </p:txBody>
      </p:sp>
      <p:graphicFrame>
        <p:nvGraphicFramePr>
          <p:cNvPr id="4" name="Content Placeholder 3"/>
          <p:cNvGraphicFramePr>
            <a:graphicFrameLocks noChangeAspect="1"/>
          </p:cNvGraphicFramePr>
          <p:nvPr>
            <p:ph idx="1"/>
          </p:nvPr>
        </p:nvGraphicFramePr>
        <p:xfrm>
          <a:off x="2535429" y="1417638"/>
          <a:ext cx="6246968" cy="2779306"/>
        </p:xfrm>
        <a:graphic>
          <a:graphicData uri="http://schemas.openxmlformats.org/presentationml/2006/ole">
            <p:oleObj spid="_x0000_s19458" name="Equation" r:id="rId3" imgW="3568700" imgH="1587500" progId="Equation.3">
              <p:embed/>
            </p:oleObj>
          </a:graphicData>
        </a:graphic>
      </p:graphicFrame>
      <p:sp>
        <p:nvSpPr>
          <p:cNvPr id="5" name="TextBox 4"/>
          <p:cNvSpPr txBox="1"/>
          <p:nvPr/>
        </p:nvSpPr>
        <p:spPr>
          <a:xfrm>
            <a:off x="457200" y="4624923"/>
            <a:ext cx="7398917" cy="1554272"/>
          </a:xfrm>
          <a:prstGeom prst="rect">
            <a:avLst/>
          </a:prstGeom>
          <a:noFill/>
        </p:spPr>
        <p:txBody>
          <a:bodyPr wrap="square" rtlCol="0">
            <a:spAutoFit/>
          </a:bodyPr>
          <a:lstStyle/>
          <a:p>
            <a:r>
              <a:rPr lang="en-US" sz="1900" dirty="0" err="1" smtClean="0"/>
              <a:t>S(u,u’,u</a:t>
            </a:r>
            <a:r>
              <a:rPr lang="en-US" sz="1900" dirty="0" smtClean="0"/>
              <a:t>’’) is the functional derivative, an analog of gradient for </a:t>
            </a:r>
          </a:p>
          <a:p>
            <a:r>
              <a:rPr lang="en-US" sz="1900" dirty="0" smtClean="0"/>
              <a:t>the functional argument.</a:t>
            </a:r>
          </a:p>
          <a:p>
            <a:endParaRPr lang="en-US" sz="1900" dirty="0" smtClean="0"/>
          </a:p>
          <a:p>
            <a:r>
              <a:rPr lang="en-US" sz="1900" dirty="0" smtClean="0"/>
              <a:t>Using this equation, one can derive solution to </a:t>
            </a:r>
            <a:r>
              <a:rPr lang="en-US" sz="1900" dirty="0" err="1" smtClean="0"/>
              <a:t>Brachistochrone</a:t>
            </a:r>
            <a:r>
              <a:rPr lang="en-US" sz="1900" dirty="0" smtClean="0"/>
              <a:t> problem, </a:t>
            </a:r>
          </a:p>
          <a:p>
            <a:r>
              <a:rPr lang="en-US" sz="1900" dirty="0" smtClean="0"/>
              <a:t>find minimal surface of revolution, solve Dido problem. etc.</a:t>
            </a:r>
            <a:endParaRPr lang="en-US" sz="1900" dirty="0"/>
          </a:p>
        </p:txBody>
      </p:sp>
      <p:pic>
        <p:nvPicPr>
          <p:cNvPr id="6" name="Picture 5" descr="euler.gif"/>
          <p:cNvPicPr>
            <a:picLocks noChangeAspect="1"/>
          </p:cNvPicPr>
          <p:nvPr/>
        </p:nvPicPr>
        <p:blipFill>
          <a:blip r:embed="rId4"/>
          <a:stretch>
            <a:fillRect/>
          </a:stretch>
        </p:blipFill>
        <p:spPr>
          <a:xfrm>
            <a:off x="169333" y="1359606"/>
            <a:ext cx="1836077" cy="237983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Lagrangian</a:t>
            </a:r>
            <a:endParaRPr lang="en-US" dirty="0"/>
          </a:p>
        </p:txBody>
      </p:sp>
      <p:sp>
        <p:nvSpPr>
          <p:cNvPr id="3" name="Content Placeholder 2"/>
          <p:cNvSpPr>
            <a:spLocks noGrp="1"/>
          </p:cNvSpPr>
          <p:nvPr>
            <p:ph idx="1"/>
          </p:nvPr>
        </p:nvSpPr>
        <p:spPr>
          <a:xfrm>
            <a:off x="2086174" y="1417638"/>
            <a:ext cx="6431430" cy="746775"/>
          </a:xfrm>
        </p:spPr>
        <p:txBody>
          <a:bodyPr>
            <a:normAutofit fontScale="77500" lnSpcReduction="20000"/>
          </a:bodyPr>
          <a:lstStyle/>
          <a:p>
            <a:r>
              <a:rPr lang="en-US" dirty="0" smtClean="0"/>
              <a:t>Lagrange applied Euler equation to reformulate Newton law of motion:</a:t>
            </a:r>
          </a:p>
          <a:p>
            <a:endParaRPr lang="en-US" dirty="0"/>
          </a:p>
        </p:txBody>
      </p:sp>
      <p:graphicFrame>
        <p:nvGraphicFramePr>
          <p:cNvPr id="4" name="Object 3"/>
          <p:cNvGraphicFramePr>
            <a:graphicFrameLocks noChangeAspect="1"/>
          </p:cNvGraphicFramePr>
          <p:nvPr/>
        </p:nvGraphicFramePr>
        <p:xfrm>
          <a:off x="243879" y="2484808"/>
          <a:ext cx="3684590" cy="4058887"/>
        </p:xfrm>
        <a:graphic>
          <a:graphicData uri="http://schemas.openxmlformats.org/presentationml/2006/ole">
            <p:oleObj spid="_x0000_s20482" name="Equation" r:id="rId3" imgW="1879600" imgH="2070100" progId="Equation.3">
              <p:embed/>
            </p:oleObj>
          </a:graphicData>
        </a:graphic>
      </p:graphicFrame>
      <p:pic>
        <p:nvPicPr>
          <p:cNvPr id="8" name="Picture 7" descr="lagrange.jpeg"/>
          <p:cNvPicPr>
            <a:picLocks noChangeAspect="1"/>
          </p:cNvPicPr>
          <p:nvPr/>
        </p:nvPicPr>
        <p:blipFill>
          <a:blip r:embed="rId4"/>
          <a:stretch>
            <a:fillRect/>
          </a:stretch>
        </p:blipFill>
        <p:spPr>
          <a:xfrm>
            <a:off x="0" y="274638"/>
            <a:ext cx="1655494" cy="2210170"/>
          </a:xfrm>
          <a:prstGeom prst="rect">
            <a:avLst/>
          </a:prstGeom>
        </p:spPr>
      </p:pic>
      <p:sp>
        <p:nvSpPr>
          <p:cNvPr id="9" name="Rectangle 8"/>
          <p:cNvSpPr/>
          <p:nvPr/>
        </p:nvSpPr>
        <p:spPr>
          <a:xfrm>
            <a:off x="4114800" y="2484808"/>
            <a:ext cx="4572000" cy="3970318"/>
          </a:xfrm>
          <a:prstGeom prst="rect">
            <a:avLst/>
          </a:prstGeom>
        </p:spPr>
        <p:txBody>
          <a:bodyPr>
            <a:spAutoFit/>
          </a:bodyPr>
          <a:lstStyle/>
          <a:p>
            <a:endParaRPr lang="en-US" dirty="0" smtClean="0"/>
          </a:p>
          <a:p>
            <a:r>
              <a:rPr lang="en-US" dirty="0" smtClean="0"/>
              <a:t>Lagrange, </a:t>
            </a:r>
            <a:r>
              <a:rPr lang="en-US" dirty="0" err="1" smtClean="0"/>
              <a:t>Mécanique</a:t>
            </a:r>
            <a:r>
              <a:rPr lang="en-US" dirty="0" smtClean="0"/>
              <a:t> </a:t>
            </a:r>
            <a:r>
              <a:rPr lang="en-US" dirty="0" err="1" smtClean="0"/>
              <a:t>analytique</a:t>
            </a:r>
            <a:endParaRPr lang="en-US" dirty="0" smtClean="0"/>
          </a:p>
          <a:p>
            <a:endParaRPr lang="en-US" dirty="0" smtClean="0"/>
          </a:p>
          <a:p>
            <a:r>
              <a:rPr lang="en-US" dirty="0" smtClean="0"/>
              <a:t>"The admirers of the Analysis will be pleased to learn that Mechanics became one of its new branches”</a:t>
            </a:r>
          </a:p>
          <a:p>
            <a:endParaRPr lang="en-US" dirty="0" smtClean="0"/>
          </a:p>
          <a:p>
            <a:r>
              <a:rPr lang="en-US" dirty="0" smtClean="0"/>
              <a:t>The reader will find no figures in this work. The methods which I set forth do not require either constructions or geometrical or mechanical reasoning: but only algebraic operations, subject to a regular and uniform rule of procedure.</a:t>
            </a:r>
          </a:p>
          <a:p>
            <a:endParaRPr lang="en-US" dirty="0"/>
          </a:p>
        </p:txBody>
      </p:sp>
      <p:sp>
        <p:nvSpPr>
          <p:cNvPr id="11" name="Oval Callout 10"/>
          <p:cNvSpPr/>
          <p:nvPr/>
        </p:nvSpPr>
        <p:spPr>
          <a:xfrm>
            <a:off x="1795684" y="5931047"/>
            <a:ext cx="1925413" cy="612648"/>
          </a:xfrm>
          <a:prstGeom prst="wedgeEllipseCallout">
            <a:avLst>
              <a:gd name="adj1" fmla="val -34399"/>
              <a:gd name="adj2" fmla="val -131404"/>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i="1" dirty="0" smtClean="0"/>
              <a:t>Why minus?</a:t>
            </a:r>
            <a:endParaRPr lang="en-US"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Lagrangian</a:t>
            </a:r>
            <a:endParaRPr lang="en-US" dirty="0"/>
          </a:p>
        </p:txBody>
      </p:sp>
      <p:sp>
        <p:nvSpPr>
          <p:cNvPr id="5" name="TextBox 4"/>
          <p:cNvSpPr txBox="1"/>
          <p:nvPr/>
        </p:nvSpPr>
        <p:spPr>
          <a:xfrm>
            <a:off x="309349" y="4967529"/>
            <a:ext cx="8262541" cy="2031325"/>
          </a:xfrm>
          <a:prstGeom prst="rect">
            <a:avLst/>
          </a:prstGeom>
          <a:noFill/>
        </p:spPr>
        <p:txBody>
          <a:bodyPr wrap="square" rtlCol="0">
            <a:spAutoFit/>
          </a:bodyPr>
          <a:lstStyle/>
          <a:p>
            <a:r>
              <a:rPr lang="en-US" dirty="0" smtClean="0"/>
              <a:t>Is Newton law of motion  equivalent to minimization of action K-V ?</a:t>
            </a:r>
          </a:p>
          <a:p>
            <a:endParaRPr lang="en-US" dirty="0" smtClean="0"/>
          </a:p>
          <a:p>
            <a:r>
              <a:rPr lang="en-US" dirty="0" smtClean="0"/>
              <a:t>If so, then our world is indeed  "the best of all possible worlds" according to Gottfried Leibniz (1710)</a:t>
            </a:r>
          </a:p>
          <a:p>
            <a:endParaRPr lang="en-US" dirty="0" smtClean="0"/>
          </a:p>
          <a:p>
            <a:endParaRPr lang="en-US" dirty="0" smtClean="0"/>
          </a:p>
          <a:p>
            <a:endParaRPr lang="en-US" dirty="0"/>
          </a:p>
        </p:txBody>
      </p:sp>
      <p:sp>
        <p:nvSpPr>
          <p:cNvPr id="6" name="TextBox 5"/>
          <p:cNvSpPr txBox="1"/>
          <p:nvPr/>
        </p:nvSpPr>
        <p:spPr>
          <a:xfrm>
            <a:off x="6286578" y="710037"/>
            <a:ext cx="1129298" cy="369332"/>
          </a:xfrm>
          <a:prstGeom prst="rect">
            <a:avLst/>
          </a:prstGeom>
          <a:noFill/>
        </p:spPr>
        <p:txBody>
          <a:bodyPr wrap="square" rtlCol="0">
            <a:spAutoFit/>
          </a:bodyPr>
          <a:lstStyle/>
          <a:p>
            <a:r>
              <a:rPr lang="en-US" dirty="0" smtClean="0"/>
              <a:t>Examples: </a:t>
            </a:r>
            <a:endParaRPr lang="en-US" dirty="0"/>
          </a:p>
        </p:txBody>
      </p:sp>
      <p:graphicFrame>
        <p:nvGraphicFramePr>
          <p:cNvPr id="7" name="Object 6"/>
          <p:cNvGraphicFramePr>
            <a:graphicFrameLocks noChangeAspect="1"/>
          </p:cNvGraphicFramePr>
          <p:nvPr/>
        </p:nvGraphicFramePr>
        <p:xfrm>
          <a:off x="457200" y="2805952"/>
          <a:ext cx="3786188" cy="1620837"/>
        </p:xfrm>
        <a:graphic>
          <a:graphicData uri="http://schemas.openxmlformats.org/presentationml/2006/ole">
            <p:oleObj spid="_x0000_s27651" name="Equation" r:id="rId3" imgW="2044700" imgH="876300" progId="Equation.3">
              <p:embed/>
            </p:oleObj>
          </a:graphicData>
        </a:graphic>
      </p:graphicFrame>
      <p:pic>
        <p:nvPicPr>
          <p:cNvPr id="8" name="Picture 7" descr="lagrange.jpeg"/>
          <p:cNvPicPr>
            <a:picLocks noChangeAspect="1"/>
          </p:cNvPicPr>
          <p:nvPr/>
        </p:nvPicPr>
        <p:blipFill>
          <a:blip r:embed="rId4"/>
          <a:stretch>
            <a:fillRect/>
          </a:stretch>
        </p:blipFill>
        <p:spPr>
          <a:xfrm>
            <a:off x="-66978" y="-7593"/>
            <a:ext cx="1655494" cy="2210170"/>
          </a:xfrm>
          <a:prstGeom prst="rect">
            <a:avLst/>
          </a:prstGeom>
        </p:spPr>
      </p:pic>
      <p:sp>
        <p:nvSpPr>
          <p:cNvPr id="9" name="Content Placeholder 8"/>
          <p:cNvSpPr>
            <a:spLocks noGrp="1"/>
          </p:cNvSpPr>
          <p:nvPr>
            <p:ph idx="1"/>
          </p:nvPr>
        </p:nvSpPr>
        <p:spPr>
          <a:xfrm>
            <a:off x="457200" y="2017911"/>
            <a:ext cx="7834499" cy="463735"/>
          </a:xfrm>
        </p:spPr>
        <p:txBody>
          <a:bodyPr>
            <a:normAutofit/>
          </a:bodyPr>
          <a:lstStyle/>
          <a:p>
            <a:pPr lvl="4">
              <a:buNone/>
            </a:pPr>
            <a:r>
              <a:rPr lang="en-US" dirty="0" smtClean="0"/>
              <a:t>Oscillator 						Celestial mechanics</a:t>
            </a:r>
          </a:p>
          <a:p>
            <a:endParaRPr lang="en-US" dirty="0"/>
          </a:p>
        </p:txBody>
      </p:sp>
      <p:graphicFrame>
        <p:nvGraphicFramePr>
          <p:cNvPr id="27652" name="Object 4"/>
          <p:cNvGraphicFramePr>
            <a:graphicFrameLocks noChangeAspect="1"/>
          </p:cNvGraphicFramePr>
          <p:nvPr/>
        </p:nvGraphicFramePr>
        <p:xfrm>
          <a:off x="5278438" y="2805952"/>
          <a:ext cx="2898756" cy="2161577"/>
        </p:xfrm>
        <a:graphic>
          <a:graphicData uri="http://schemas.openxmlformats.org/presentationml/2006/ole">
            <p:oleObj spid="_x0000_s27652" name="Equation" r:id="rId5" imgW="1841500" imgH="137160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Oops! Jacobi variation.</a:t>
            </a:r>
            <a:endParaRPr lang="en-US" dirty="0"/>
          </a:p>
        </p:txBody>
      </p:sp>
      <p:sp>
        <p:nvSpPr>
          <p:cNvPr id="3" name="Content Placeholder 2"/>
          <p:cNvSpPr>
            <a:spLocks noGrp="1"/>
          </p:cNvSpPr>
          <p:nvPr>
            <p:ph idx="1"/>
          </p:nvPr>
        </p:nvSpPr>
        <p:spPr>
          <a:xfrm>
            <a:off x="2250194" y="1600201"/>
            <a:ext cx="6436606" cy="1354228"/>
          </a:xfrm>
        </p:spPr>
        <p:txBody>
          <a:bodyPr>
            <a:normAutofit fontScale="70000" lnSpcReduction="20000"/>
          </a:bodyPr>
          <a:lstStyle/>
          <a:p>
            <a:r>
              <a:rPr lang="en-US" dirty="0" smtClean="0"/>
              <a:t>The Euler equation is the </a:t>
            </a:r>
            <a:r>
              <a:rPr lang="en-US" dirty="0" err="1" smtClean="0"/>
              <a:t>stationarity</a:t>
            </a:r>
            <a:r>
              <a:rPr lang="en-US" dirty="0" smtClean="0"/>
              <a:t> condition. Does it correspond to a local minimum? </a:t>
            </a:r>
          </a:p>
          <a:p>
            <a:r>
              <a:rPr lang="en-US" dirty="0" smtClean="0"/>
              <a:t>Look at second variation. Assume that </a:t>
            </a:r>
            <a:r>
              <a:rPr lang="en-US" dirty="0" err="1" smtClean="0"/>
              <a:t>S(u</a:t>
            </a:r>
            <a:r>
              <a:rPr lang="en-US" dirty="0" smtClean="0"/>
              <a:t>)=0, then </a:t>
            </a:r>
          </a:p>
        </p:txBody>
      </p:sp>
      <p:graphicFrame>
        <p:nvGraphicFramePr>
          <p:cNvPr id="21506" name="Content Placeholder 3"/>
          <p:cNvGraphicFramePr>
            <a:graphicFrameLocks noChangeAspect="1"/>
          </p:cNvGraphicFramePr>
          <p:nvPr/>
        </p:nvGraphicFramePr>
        <p:xfrm>
          <a:off x="1262063" y="2954338"/>
          <a:ext cx="7024687" cy="1266825"/>
        </p:xfrm>
        <a:graphic>
          <a:graphicData uri="http://schemas.openxmlformats.org/presentationml/2006/ole">
            <p:oleObj spid="_x0000_s21506" name="Equation" r:id="rId3" imgW="4013200" imgH="723900" progId="Equation.3">
              <p:embed/>
            </p:oleObj>
          </a:graphicData>
        </a:graphic>
      </p:graphicFrame>
      <p:sp>
        <p:nvSpPr>
          <p:cNvPr id="5" name="TextBox 4"/>
          <p:cNvSpPr txBox="1"/>
          <p:nvPr/>
        </p:nvSpPr>
        <p:spPr>
          <a:xfrm>
            <a:off x="396331" y="3989858"/>
            <a:ext cx="977251" cy="369332"/>
          </a:xfrm>
          <a:prstGeom prst="rect">
            <a:avLst/>
          </a:prstGeom>
          <a:noFill/>
        </p:spPr>
        <p:txBody>
          <a:bodyPr wrap="square" rtlCol="0">
            <a:spAutoFit/>
          </a:bodyPr>
          <a:lstStyle/>
          <a:p>
            <a:r>
              <a:rPr lang="en-US" dirty="0" smtClean="0"/>
              <a:t>Example</a:t>
            </a:r>
            <a:endParaRPr lang="en-US" dirty="0"/>
          </a:p>
        </p:txBody>
      </p:sp>
      <p:graphicFrame>
        <p:nvGraphicFramePr>
          <p:cNvPr id="21507" name="Object 3"/>
          <p:cNvGraphicFramePr>
            <a:graphicFrameLocks noChangeAspect="1"/>
          </p:cNvGraphicFramePr>
          <p:nvPr/>
        </p:nvGraphicFramePr>
        <p:xfrm>
          <a:off x="941388" y="4210050"/>
          <a:ext cx="7686675" cy="2397125"/>
        </p:xfrm>
        <a:graphic>
          <a:graphicData uri="http://schemas.openxmlformats.org/presentationml/2006/ole">
            <p:oleObj spid="_x0000_s21507" name="Equation" r:id="rId4" imgW="4152900" imgH="1295400" progId="Equation.3">
              <p:embed/>
            </p:oleObj>
          </a:graphicData>
        </a:graphic>
      </p:graphicFrame>
      <p:sp>
        <p:nvSpPr>
          <p:cNvPr id="7" name="TextBox 6"/>
          <p:cNvSpPr txBox="1"/>
          <p:nvPr/>
        </p:nvSpPr>
        <p:spPr>
          <a:xfrm>
            <a:off x="5218241" y="4646899"/>
            <a:ext cx="3508067" cy="923330"/>
          </a:xfrm>
          <a:prstGeom prst="rect">
            <a:avLst/>
          </a:prstGeom>
          <a:noFill/>
        </p:spPr>
        <p:txBody>
          <a:bodyPr wrap="none" rtlCol="0">
            <a:spAutoFit/>
          </a:bodyPr>
          <a:lstStyle/>
          <a:p>
            <a:r>
              <a:rPr lang="en-US" dirty="0" smtClean="0"/>
              <a:t>For long trajectories, the second</a:t>
            </a:r>
          </a:p>
          <a:p>
            <a:r>
              <a:rPr lang="en-US" dirty="0" smtClean="0"/>
              <a:t>variation changes its sign!</a:t>
            </a:r>
          </a:p>
          <a:p>
            <a:r>
              <a:rPr lang="en-US" dirty="0" smtClean="0"/>
              <a:t>(Newton law is an instant relation_.</a:t>
            </a:r>
            <a:endParaRPr lang="en-US" dirty="0"/>
          </a:p>
        </p:txBody>
      </p:sp>
      <p:pic>
        <p:nvPicPr>
          <p:cNvPr id="8" name="Picture 7" descr="Jacobi.gif"/>
          <p:cNvPicPr>
            <a:picLocks noChangeAspect="1"/>
          </p:cNvPicPr>
          <p:nvPr/>
        </p:nvPicPr>
        <p:blipFill>
          <a:blip r:embed="rId5"/>
          <a:stretch>
            <a:fillRect/>
          </a:stretch>
        </p:blipFill>
        <p:spPr>
          <a:xfrm>
            <a:off x="168283" y="693829"/>
            <a:ext cx="1905000" cy="22606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7452"/>
            <a:ext cx="8229600" cy="810186"/>
          </a:xfrm>
        </p:spPr>
        <p:txBody>
          <a:bodyPr>
            <a:normAutofit fontScale="90000"/>
          </a:bodyPr>
          <a:lstStyle/>
          <a:p>
            <a:r>
              <a:rPr lang="en-US" sz="3556" dirty="0" smtClean="0"/>
              <a:t>Saving the natural minimal principle through unnatural geometry</a:t>
            </a:r>
            <a:r>
              <a:rPr lang="en-US" dirty="0" smtClean="0"/>
              <a:t/>
            </a:r>
            <a:br>
              <a:rPr lang="en-US" dirty="0" smtClean="0"/>
            </a:br>
            <a:endParaRPr lang="en-US" dirty="0"/>
          </a:p>
        </p:txBody>
      </p:sp>
      <p:sp>
        <p:nvSpPr>
          <p:cNvPr id="3" name="Content Placeholder 2"/>
          <p:cNvSpPr>
            <a:spLocks noGrp="1"/>
          </p:cNvSpPr>
          <p:nvPr>
            <p:ph idx="1"/>
          </p:nvPr>
        </p:nvSpPr>
        <p:spPr>
          <a:xfrm>
            <a:off x="1725608" y="1600200"/>
            <a:ext cx="6961191" cy="3659785"/>
          </a:xfrm>
        </p:spPr>
        <p:txBody>
          <a:bodyPr>
            <a:normAutofit fontScale="62500" lnSpcReduction="20000"/>
          </a:bodyPr>
          <a:lstStyle/>
          <a:p>
            <a:r>
              <a:rPr lang="en-US" dirty="0" smtClean="0"/>
              <a:t>In </a:t>
            </a:r>
            <a:r>
              <a:rPr lang="en-US" dirty="0" err="1" smtClean="0"/>
              <a:t>Minkowski</a:t>
            </a:r>
            <a:r>
              <a:rPr lang="en-US" dirty="0" smtClean="0"/>
              <a:t> geometry, the time axis is imaginary, the distance is computed as</a:t>
            </a:r>
          </a:p>
          <a:p>
            <a:endParaRPr lang="en-US" dirty="0" smtClean="0"/>
          </a:p>
          <a:p>
            <a:r>
              <a:rPr lang="en-US" dirty="0" smtClean="0"/>
              <a:t>If we replace </a:t>
            </a:r>
            <a:r>
              <a:rPr lang="en-US" i="1" dirty="0" err="1" smtClean="0"/>
              <a:t>t</a:t>
            </a:r>
            <a:r>
              <a:rPr lang="en-US" i="1" dirty="0" smtClean="0"/>
              <a:t> = </a:t>
            </a:r>
            <a:r>
              <a:rPr lang="en-US" i="1" dirty="0" err="1" smtClean="0"/>
              <a:t>i</a:t>
            </a:r>
            <a:r>
              <a:rPr lang="en-US" i="1" dirty="0" smtClean="0"/>
              <a:t> </a:t>
            </a:r>
            <a:r>
              <a:rPr lang="en-US" i="1" dirty="0" err="1" smtClean="0">
                <a:latin typeface="Symbol"/>
              </a:rPr>
              <a:t>t</a:t>
            </a:r>
            <a:r>
              <a:rPr lang="en-US" i="1" dirty="0" smtClean="0">
                <a:latin typeface="Symbol"/>
              </a:rPr>
              <a:t>, </a:t>
            </a:r>
            <a:r>
              <a:rPr lang="en-US" dirty="0" smtClean="0"/>
              <a:t>kinetic energy changes its sign, </a:t>
            </a:r>
            <a:r>
              <a:rPr lang="en-US" i="1" dirty="0" smtClean="0"/>
              <a:t>T-&gt; -T </a:t>
            </a:r>
            <a:r>
              <a:rPr lang="en-US" dirty="0" smtClean="0"/>
              <a:t>and action becomes the negative of sum of kinetic and potential energies. </a:t>
            </a:r>
          </a:p>
          <a:p>
            <a:endParaRPr lang="en-US" dirty="0" smtClean="0"/>
          </a:p>
          <a:p>
            <a:endParaRPr lang="en-US" dirty="0"/>
          </a:p>
          <a:p>
            <a:endParaRPr lang="en-US" dirty="0" smtClean="0"/>
          </a:p>
          <a:p>
            <a:r>
              <a:rPr lang="en-US" i="1" dirty="0" smtClean="0"/>
              <a:t>L</a:t>
            </a:r>
            <a:r>
              <a:rPr lang="en-US" dirty="0" smtClean="0"/>
              <a:t> is still real because the of double differentiation. </a:t>
            </a:r>
          </a:p>
          <a:p>
            <a:r>
              <a:rPr lang="en-US" dirty="0" smtClean="0"/>
              <a:t>The stationary equations are the same, but the energy in </a:t>
            </a:r>
            <a:r>
              <a:rPr lang="en-US" dirty="0" err="1" smtClean="0"/>
              <a:t>Minkovsky</a:t>
            </a:r>
            <a:r>
              <a:rPr lang="en-US" dirty="0" smtClean="0"/>
              <a:t> geometry reaches maximum.</a:t>
            </a:r>
          </a:p>
          <a:p>
            <a:endParaRPr lang="en-US" dirty="0" smtClean="0"/>
          </a:p>
        </p:txBody>
      </p:sp>
      <p:graphicFrame>
        <p:nvGraphicFramePr>
          <p:cNvPr id="4" name="Object 3"/>
          <p:cNvGraphicFramePr>
            <a:graphicFrameLocks noChangeAspect="1"/>
          </p:cNvGraphicFramePr>
          <p:nvPr/>
        </p:nvGraphicFramePr>
        <p:xfrm>
          <a:off x="3029923" y="2124798"/>
          <a:ext cx="3168464" cy="396058"/>
        </p:xfrm>
        <a:graphic>
          <a:graphicData uri="http://schemas.openxmlformats.org/presentationml/2006/ole">
            <p:oleObj spid="_x0000_s22530" name="Equation" r:id="rId3" imgW="1625600" imgH="203200" progId="Equation.3">
              <p:embed/>
            </p:oleObj>
          </a:graphicData>
        </a:graphic>
      </p:graphicFrame>
      <p:graphicFrame>
        <p:nvGraphicFramePr>
          <p:cNvPr id="22531" name="Object 3"/>
          <p:cNvGraphicFramePr>
            <a:graphicFrameLocks noChangeAspect="1"/>
          </p:cNvGraphicFramePr>
          <p:nvPr/>
        </p:nvGraphicFramePr>
        <p:xfrm>
          <a:off x="2306638" y="3286125"/>
          <a:ext cx="5060950" cy="822325"/>
        </p:xfrm>
        <a:graphic>
          <a:graphicData uri="http://schemas.openxmlformats.org/presentationml/2006/ole">
            <p:oleObj spid="_x0000_s22531" name="Equation" r:id="rId4" imgW="2578100" imgH="419100" progId="Equation.3">
              <p:embed/>
            </p:oleObj>
          </a:graphicData>
        </a:graphic>
      </p:graphicFrame>
      <p:pic>
        <p:nvPicPr>
          <p:cNvPr id="6" name="Picture 5" descr="h.minkowski.jpg"/>
          <p:cNvPicPr>
            <a:picLocks noChangeAspect="1"/>
          </p:cNvPicPr>
          <p:nvPr/>
        </p:nvPicPr>
        <p:blipFill>
          <a:blip r:embed="rId5"/>
          <a:stretch>
            <a:fillRect/>
          </a:stretch>
        </p:blipFill>
        <p:spPr>
          <a:xfrm>
            <a:off x="300122" y="814538"/>
            <a:ext cx="1425486" cy="1913404"/>
          </a:xfrm>
          <a:prstGeom prst="rect">
            <a:avLst/>
          </a:prstGeom>
        </p:spPr>
      </p:pic>
      <p:graphicFrame>
        <p:nvGraphicFramePr>
          <p:cNvPr id="22532" name="Object 4"/>
          <p:cNvGraphicFramePr>
            <a:graphicFrameLocks noChangeAspect="1"/>
          </p:cNvGraphicFramePr>
          <p:nvPr/>
        </p:nvGraphicFramePr>
        <p:xfrm>
          <a:off x="609599" y="4983871"/>
          <a:ext cx="8077200" cy="1322387"/>
        </p:xfrm>
        <a:graphic>
          <a:graphicData uri="http://schemas.openxmlformats.org/presentationml/2006/ole">
            <p:oleObj spid="_x0000_s22532" name="Equation" r:id="rId6" imgW="4114800" imgH="673100" progId="Equation.3">
              <p:embed/>
            </p:oleObj>
          </a:graphicData>
        </a:graphic>
      </p:graphicFrame>
      <p:graphicFrame>
        <p:nvGraphicFramePr>
          <p:cNvPr id="22533" name="Content Placeholder 3"/>
          <p:cNvGraphicFramePr>
            <a:graphicFrameLocks noChangeAspect="1"/>
          </p:cNvGraphicFramePr>
          <p:nvPr/>
        </p:nvGraphicFramePr>
        <p:xfrm>
          <a:off x="457200" y="5938838"/>
          <a:ext cx="4579937" cy="733425"/>
        </p:xfrm>
        <a:graphic>
          <a:graphicData uri="http://schemas.openxmlformats.org/presentationml/2006/ole">
            <p:oleObj spid="_x0000_s22533" name="Equation" r:id="rId7" imgW="2616200" imgH="41910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 solves the mystery</a:t>
            </a:r>
            <a:br>
              <a:rPr lang="en-US" dirty="0" smtClean="0"/>
            </a:br>
            <a:endParaRPr lang="en-US" dirty="0"/>
          </a:p>
        </p:txBody>
      </p:sp>
      <p:sp>
        <p:nvSpPr>
          <p:cNvPr id="3" name="Content Placeholder 2"/>
          <p:cNvSpPr>
            <a:spLocks noGrp="1"/>
          </p:cNvSpPr>
          <p:nvPr>
            <p:ph idx="1"/>
          </p:nvPr>
        </p:nvSpPr>
        <p:spPr>
          <a:xfrm>
            <a:off x="1601466" y="1201100"/>
            <a:ext cx="7085334" cy="5298468"/>
          </a:xfrm>
        </p:spPr>
        <p:txBody>
          <a:bodyPr>
            <a:normAutofit fontScale="62500" lnSpcReduction="20000"/>
          </a:bodyPr>
          <a:lstStyle/>
          <a:p>
            <a:r>
              <a:rPr lang="en-US" dirty="0" smtClean="0"/>
              <a:t>In Special Relativity (1905), a particle moves so that its integral of its whole energy is maximized</a:t>
            </a:r>
          </a:p>
          <a:p>
            <a:endParaRPr lang="en-US" dirty="0" smtClean="0"/>
          </a:p>
          <a:p>
            <a:endParaRPr lang="en-US" dirty="0" smtClean="0"/>
          </a:p>
          <a:p>
            <a:r>
              <a:rPr lang="en-US" dirty="0" smtClean="0"/>
              <a:t>In the coordinate system of an observer, the time is different, than the time of a moving particle </a:t>
            </a:r>
          </a:p>
          <a:p>
            <a:endParaRPr lang="en-US" dirty="0" smtClean="0"/>
          </a:p>
          <a:p>
            <a:endParaRPr lang="en-US" dirty="0" smtClean="0"/>
          </a:p>
          <a:p>
            <a:endParaRPr lang="en-US" dirty="0" smtClean="0"/>
          </a:p>
          <a:p>
            <a:r>
              <a:rPr lang="en-US" dirty="0" smtClean="0"/>
              <a:t>Now, substitute this into (*) and find:</a:t>
            </a:r>
          </a:p>
          <a:p>
            <a:endParaRPr lang="en-US" dirty="0" smtClean="0"/>
          </a:p>
          <a:p>
            <a:endParaRPr lang="en-US" dirty="0" smtClean="0"/>
          </a:p>
          <a:p>
            <a:endParaRPr lang="en-US" dirty="0" smtClean="0"/>
          </a:p>
          <a:p>
            <a:endParaRPr lang="en-US" dirty="0"/>
          </a:p>
          <a:p>
            <a:endParaRPr lang="en-US" dirty="0" smtClean="0"/>
          </a:p>
          <a:p>
            <a:r>
              <a:rPr lang="en-US" dirty="0" smtClean="0"/>
              <a:t>So, the term </a:t>
            </a:r>
            <a:r>
              <a:rPr lang="en-US" i="1" dirty="0" smtClean="0"/>
              <a:t>-K </a:t>
            </a:r>
            <a:r>
              <a:rPr lang="en-US" dirty="0" smtClean="0"/>
              <a:t>(including the minus sign!) appears because of the difference in time of a particle and of an observer!</a:t>
            </a:r>
            <a:endParaRPr lang="en-US" dirty="0"/>
          </a:p>
        </p:txBody>
      </p:sp>
      <p:pic>
        <p:nvPicPr>
          <p:cNvPr id="4" name="Picture 3" descr="einstein.jpg"/>
          <p:cNvPicPr>
            <a:picLocks noChangeAspect="1"/>
          </p:cNvPicPr>
          <p:nvPr/>
        </p:nvPicPr>
        <p:blipFill>
          <a:blip r:embed="rId3"/>
          <a:stretch>
            <a:fillRect/>
          </a:stretch>
        </p:blipFill>
        <p:spPr>
          <a:xfrm>
            <a:off x="208712" y="416722"/>
            <a:ext cx="1601466" cy="2001832"/>
          </a:xfrm>
          <a:prstGeom prst="rect">
            <a:avLst/>
          </a:prstGeom>
        </p:spPr>
      </p:pic>
      <p:graphicFrame>
        <p:nvGraphicFramePr>
          <p:cNvPr id="23554" name="Content Placeholder 3"/>
          <p:cNvGraphicFramePr>
            <a:graphicFrameLocks noChangeAspect="1"/>
          </p:cNvGraphicFramePr>
          <p:nvPr/>
        </p:nvGraphicFramePr>
        <p:xfrm>
          <a:off x="3744913" y="1766888"/>
          <a:ext cx="3178175" cy="555625"/>
        </p:xfrm>
        <a:graphic>
          <a:graphicData uri="http://schemas.openxmlformats.org/presentationml/2006/ole">
            <p:oleObj spid="_x0000_s23554" name="Equation" r:id="rId4" imgW="1816100" imgH="317500" progId="Equation.3">
              <p:embed/>
            </p:oleObj>
          </a:graphicData>
        </a:graphic>
      </p:graphicFrame>
      <p:graphicFrame>
        <p:nvGraphicFramePr>
          <p:cNvPr id="23555" name="Content Placeholder 3"/>
          <p:cNvGraphicFramePr>
            <a:graphicFrameLocks noChangeAspect="1"/>
          </p:cNvGraphicFramePr>
          <p:nvPr/>
        </p:nvGraphicFramePr>
        <p:xfrm>
          <a:off x="2600325" y="2938979"/>
          <a:ext cx="3778250" cy="777875"/>
        </p:xfrm>
        <a:graphic>
          <a:graphicData uri="http://schemas.openxmlformats.org/presentationml/2006/ole">
            <p:oleObj spid="_x0000_s23555" name="Equation" r:id="rId5" imgW="2159000" imgH="444500" progId="Equation.3">
              <p:embed/>
            </p:oleObj>
          </a:graphicData>
        </a:graphic>
      </p:graphicFrame>
      <p:graphicFrame>
        <p:nvGraphicFramePr>
          <p:cNvPr id="23556" name="Content Placeholder 3"/>
          <p:cNvGraphicFramePr>
            <a:graphicFrameLocks noChangeAspect="1"/>
          </p:cNvGraphicFramePr>
          <p:nvPr/>
        </p:nvGraphicFramePr>
        <p:xfrm>
          <a:off x="1897063" y="4113886"/>
          <a:ext cx="5200650" cy="1489075"/>
        </p:xfrm>
        <a:graphic>
          <a:graphicData uri="http://schemas.openxmlformats.org/presentationml/2006/ole">
            <p:oleObj spid="_x0000_s23556" name="Equation" r:id="rId6" imgW="2971800" imgH="850900" progId="Equation.3">
              <p:embed/>
            </p:oleObj>
          </a:graphicData>
        </a:graphic>
      </p:graphicFrame>
      <p:sp>
        <p:nvSpPr>
          <p:cNvPr id="8" name="TextBox 7"/>
          <p:cNvSpPr txBox="1"/>
          <p:nvPr/>
        </p:nvSpPr>
        <p:spPr>
          <a:xfrm>
            <a:off x="208712" y="2569647"/>
            <a:ext cx="1555910" cy="369332"/>
          </a:xfrm>
          <a:prstGeom prst="rect">
            <a:avLst/>
          </a:prstGeom>
          <a:noFill/>
        </p:spPr>
        <p:txBody>
          <a:bodyPr wrap="none" rtlCol="0">
            <a:spAutoFit/>
          </a:bodyPr>
          <a:lstStyle/>
          <a:p>
            <a:r>
              <a:rPr lang="en-US" dirty="0" smtClean="0"/>
              <a:t>Albert Einstein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(contemporary) variational principles in continua</a:t>
            </a:r>
            <a:endParaRPr lang="en-US" dirty="0"/>
          </a:p>
        </p:txBody>
      </p:sp>
      <p:sp>
        <p:nvSpPr>
          <p:cNvPr id="3" name="Content Placeholder 2"/>
          <p:cNvSpPr>
            <a:spLocks noGrp="1"/>
          </p:cNvSpPr>
          <p:nvPr>
            <p:ph idx="1"/>
          </p:nvPr>
        </p:nvSpPr>
        <p:spPr>
          <a:xfrm>
            <a:off x="457200" y="1600200"/>
            <a:ext cx="8229600" cy="3834313"/>
          </a:xfrm>
        </p:spPr>
        <p:txBody>
          <a:bodyPr>
            <a:normAutofit fontScale="62500" lnSpcReduction="20000"/>
          </a:bodyPr>
          <a:lstStyle/>
          <a:p>
            <a:pPr>
              <a:buNone/>
            </a:pPr>
            <a:r>
              <a:rPr lang="en-US" dirty="0" smtClean="0"/>
              <a:t>A stable equilibrium is always a local minimum of the energy</a:t>
            </a:r>
          </a:p>
          <a:p>
            <a:pPr>
              <a:buNone/>
            </a:pPr>
            <a:r>
              <a:rPr lang="en-US" dirty="0" smtClean="0"/>
              <a:t>Systems with many equilibria lead to a chaotic motion or jerky transitions between them (proteins, crash of a construction). </a:t>
            </a:r>
          </a:p>
          <a:p>
            <a:pPr>
              <a:buNone/>
            </a:pPr>
            <a:r>
              <a:rPr lang="en-US" dirty="0" smtClean="0"/>
              <a:t> </a:t>
            </a:r>
          </a:p>
          <a:p>
            <a:r>
              <a:rPr lang="en-US" dirty="0" smtClean="0"/>
              <a:t>	The principle of maximal energy release rate in cracking</a:t>
            </a:r>
          </a:p>
          <a:p>
            <a:r>
              <a:rPr lang="en-US" dirty="0" smtClean="0"/>
              <a:t>  The principle of maximal energy dissipation </a:t>
            </a:r>
          </a:p>
          <a:p>
            <a:r>
              <a:rPr lang="en-US" dirty="0" smtClean="0"/>
              <a:t>   Minimum entropy principle in chemical reactions</a:t>
            </a:r>
          </a:p>
          <a:p>
            <a:endParaRPr lang="en-US" dirty="0" smtClean="0"/>
          </a:p>
          <a:p>
            <a:r>
              <a:rPr lang="en-US" dirty="0" smtClean="0"/>
              <a:t>Biological principles:</a:t>
            </a:r>
          </a:p>
          <a:p>
            <a:pPr>
              <a:buNone/>
            </a:pPr>
            <a:r>
              <a:rPr lang="en-US" dirty="0" smtClean="0"/>
              <a:t>    The mathematical method: evolutionary games   that model animal or human behavior models, establishing their evolutionary usefulness</a:t>
            </a:r>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082250" y="0"/>
            <a:ext cx="6604550" cy="1143000"/>
          </a:xfrm>
        </p:spPr>
        <p:txBody>
          <a:bodyPr>
            <a:normAutofit/>
          </a:bodyPr>
          <a:lstStyle/>
          <a:p>
            <a:r>
              <a:rPr lang="en-US" dirty="0" smtClean="0"/>
              <a:t>Optimality of evolution</a:t>
            </a:r>
            <a:endParaRPr lang="en-US" dirty="0"/>
          </a:p>
        </p:txBody>
      </p:sp>
      <p:sp>
        <p:nvSpPr>
          <p:cNvPr id="3" name="Content Placeholder 2"/>
          <p:cNvSpPr>
            <a:spLocks noGrp="1"/>
          </p:cNvSpPr>
          <p:nvPr>
            <p:ph idx="1"/>
          </p:nvPr>
        </p:nvSpPr>
        <p:spPr>
          <a:xfrm>
            <a:off x="598429" y="1143000"/>
            <a:ext cx="8545571" cy="5715000"/>
          </a:xfrm>
        </p:spPr>
        <p:txBody>
          <a:bodyPr>
            <a:normAutofit fontScale="62500" lnSpcReduction="20000"/>
          </a:bodyPr>
          <a:lstStyle/>
          <a:p>
            <a:pPr>
              <a:buNone/>
            </a:pPr>
            <a:r>
              <a:rPr lang="en-US" dirty="0" smtClean="0"/>
              <a:t> 			R. A. Fisher's  </a:t>
            </a:r>
            <a:r>
              <a:rPr lang="en-US" b="1" dirty="0" smtClean="0"/>
              <a:t>Fundamental theorem of natural selection, </a:t>
            </a:r>
          </a:p>
          <a:p>
            <a:pPr>
              <a:buNone/>
            </a:pPr>
            <a:r>
              <a:rPr lang="en-US" dirty="0" smtClean="0"/>
              <a:t>			in </a:t>
            </a:r>
            <a:r>
              <a:rPr lang="en-US" i="1" dirty="0" err="1" smtClean="0"/>
              <a:t>Genetical</a:t>
            </a:r>
            <a:r>
              <a:rPr lang="en-US" i="1" dirty="0" smtClean="0"/>
              <a:t> theory of natural selection (1930)</a:t>
            </a:r>
          </a:p>
          <a:p>
            <a:pPr>
              <a:buNone/>
            </a:pPr>
            <a:endParaRPr lang="en-US" i="1" dirty="0" smtClean="0"/>
          </a:p>
          <a:p>
            <a:pPr>
              <a:buNone/>
            </a:pPr>
            <a:r>
              <a:rPr lang="en-US" i="1" dirty="0" smtClean="0"/>
              <a:t>	The rate of increase in fitness of any organism at any time is equal to its genetic variance in fitness at that time. </a:t>
            </a:r>
            <a:r>
              <a:rPr lang="en-US" dirty="0" smtClean="0"/>
              <a:t>A living being maximizes </a:t>
            </a:r>
            <a:r>
              <a:rPr lang="en-US" i="1" dirty="0" smtClean="0"/>
              <a:t>Inclusive fitness </a:t>
            </a:r>
            <a:r>
              <a:rPr lang="en-US" dirty="0" smtClean="0"/>
              <a:t>–  the probability to send its genes to the next generation</a:t>
            </a:r>
            <a:endParaRPr lang="en-US" i="1" dirty="0" smtClean="0"/>
          </a:p>
          <a:p>
            <a:pPr>
              <a:buNone/>
            </a:pPr>
            <a:endParaRPr lang="en-US" dirty="0" smtClean="0"/>
          </a:p>
          <a:p>
            <a:pPr>
              <a:buNone/>
            </a:pPr>
            <a:r>
              <a:rPr lang="en-US" b="1" dirty="0" smtClean="0"/>
              <a:t>Fisher’s example: </a:t>
            </a:r>
          </a:p>
          <a:p>
            <a:r>
              <a:rPr lang="en-US" dirty="0" smtClean="0"/>
              <a:t>Between two groups (male and female) of different sizes </a:t>
            </a:r>
            <a:r>
              <a:rPr lang="en-US" i="1" dirty="0" smtClean="0"/>
              <a:t>s1</a:t>
            </a:r>
            <a:r>
              <a:rPr lang="en-US" dirty="0" smtClean="0"/>
              <a:t> and </a:t>
            </a:r>
            <a:r>
              <a:rPr lang="en-US" i="1" dirty="0"/>
              <a:t>s</a:t>
            </a:r>
            <a:r>
              <a:rPr lang="en-US" i="1" dirty="0" smtClean="0"/>
              <a:t>2</a:t>
            </a:r>
            <a:r>
              <a:rPr lang="en-US" dirty="0" smtClean="0"/>
              <a:t>,	 </a:t>
            </a:r>
            <a:r>
              <a:rPr lang="en-US" i="1" dirty="0" smtClean="0"/>
              <a:t>s1 &lt; s2</a:t>
            </a:r>
            <a:r>
              <a:rPr lang="en-US" dirty="0" smtClean="0"/>
              <a:t>, the probabilities</a:t>
            </a:r>
            <a:r>
              <a:rPr lang="en-US" i="1" dirty="0" smtClean="0"/>
              <a:t> p1 </a:t>
            </a:r>
            <a:r>
              <a:rPr lang="en-US" dirty="0" smtClean="0"/>
              <a:t>and </a:t>
            </a:r>
            <a:r>
              <a:rPr lang="en-US" i="1" dirty="0" smtClean="0"/>
              <a:t>p2</a:t>
            </a:r>
            <a:r>
              <a:rPr lang="en-US" dirty="0" smtClean="0"/>
              <a:t> to find a mate from the opposite group are, respectively:</a:t>
            </a:r>
          </a:p>
          <a:p>
            <a:endParaRPr lang="en-US" dirty="0" smtClean="0"/>
          </a:p>
          <a:p>
            <a:endParaRPr lang="en-US" dirty="0" smtClean="0"/>
          </a:p>
          <a:p>
            <a:endParaRPr lang="en-US" dirty="0" smtClean="0"/>
          </a:p>
          <a:p>
            <a:pPr>
              <a:buNone/>
            </a:pPr>
            <a:r>
              <a:rPr lang="en-US" dirty="0" smtClean="0"/>
              <a:t>	The smaller group   </a:t>
            </a:r>
            <a:r>
              <a:rPr lang="en-US" i="1" dirty="0" smtClean="0"/>
              <a:t>s1</a:t>
            </a:r>
            <a:r>
              <a:rPr lang="en-US" dirty="0" smtClean="0"/>
              <a:t>   is in a better position, therefore, its size increases, and is grows faster. The equilibrium is reached when   </a:t>
            </a:r>
            <a:r>
              <a:rPr lang="en-US" i="1" dirty="0" smtClean="0"/>
              <a:t>s1=s2.</a:t>
            </a:r>
          </a:p>
          <a:p>
            <a:pPr>
              <a:buNone/>
            </a:pPr>
            <a:endParaRPr lang="en-US" dirty="0" smtClean="0"/>
          </a:p>
          <a:p>
            <a:r>
              <a:rPr lang="en-US" i="1" dirty="0" smtClean="0"/>
              <a:t>Why the election results are always close?</a:t>
            </a:r>
          </a:p>
          <a:p>
            <a:endParaRPr lang="en-US" dirty="0"/>
          </a:p>
        </p:txBody>
      </p:sp>
      <p:graphicFrame>
        <p:nvGraphicFramePr>
          <p:cNvPr id="4" name="Object 3"/>
          <p:cNvGraphicFramePr>
            <a:graphicFrameLocks noChangeAspect="1"/>
          </p:cNvGraphicFramePr>
          <p:nvPr/>
        </p:nvGraphicFramePr>
        <p:xfrm>
          <a:off x="2082250" y="4326374"/>
          <a:ext cx="4089993" cy="737992"/>
        </p:xfrm>
        <a:graphic>
          <a:graphicData uri="http://schemas.openxmlformats.org/presentationml/2006/ole">
            <p:oleObj spid="_x0000_s45058" name="Equation" r:id="rId3" imgW="2184400" imgH="393700" progId="Equation.3">
              <p:embed/>
            </p:oleObj>
          </a:graphicData>
        </a:graphic>
      </p:graphicFrame>
      <p:pic>
        <p:nvPicPr>
          <p:cNvPr id="6" name="Picture 5" descr="R._A._Fischer.jpg"/>
          <p:cNvPicPr>
            <a:picLocks noChangeAspect="1"/>
          </p:cNvPicPr>
          <p:nvPr/>
        </p:nvPicPr>
        <p:blipFill>
          <a:blip r:embed="rId4"/>
          <a:stretch>
            <a:fillRect/>
          </a:stretch>
        </p:blipFill>
        <p:spPr>
          <a:xfrm>
            <a:off x="0" y="1"/>
            <a:ext cx="1100071" cy="133814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Doves and hawks</a:t>
            </a:r>
            <a:br>
              <a:rPr lang="en-US" dirty="0" smtClean="0"/>
            </a:br>
            <a:r>
              <a:rPr lang="en-US" sz="2222" dirty="0" smtClean="0"/>
              <a:t>”The logic of animal conflict” by Maynard, Smith and Price 1973</a:t>
            </a:r>
            <a:endParaRPr lang="en-US" sz="2222" dirty="0"/>
          </a:p>
        </p:txBody>
      </p:sp>
      <p:sp>
        <p:nvSpPr>
          <p:cNvPr id="3" name="Content Placeholder 2"/>
          <p:cNvSpPr>
            <a:spLocks noGrp="1"/>
          </p:cNvSpPr>
          <p:nvPr>
            <p:ph idx="1"/>
          </p:nvPr>
        </p:nvSpPr>
        <p:spPr>
          <a:xfrm>
            <a:off x="457200" y="1417638"/>
            <a:ext cx="8229600" cy="3260725"/>
          </a:xfrm>
        </p:spPr>
        <p:txBody>
          <a:bodyPr>
            <a:normAutofit fontScale="70000" lnSpcReduction="20000"/>
          </a:bodyPr>
          <a:lstStyle/>
          <a:p>
            <a:r>
              <a:rPr lang="en-US" dirty="0" smtClean="0"/>
              <a:t>Suppose there are C per cent of doves and (100-c) per cent of hawks</a:t>
            </a:r>
          </a:p>
          <a:p>
            <a:r>
              <a:rPr lang="en-US" dirty="0" smtClean="0"/>
              <a:t>When a dove meets a dove, they split bounty</a:t>
            </a:r>
            <a:r>
              <a:rPr lang="en-US" i="1" dirty="0" smtClean="0"/>
              <a:t> V </a:t>
            </a:r>
            <a:r>
              <a:rPr lang="en-US" dirty="0" smtClean="0"/>
              <a:t>equally, each gets </a:t>
            </a:r>
            <a:r>
              <a:rPr lang="en-US" i="1" dirty="0" smtClean="0"/>
              <a:t>V/2</a:t>
            </a:r>
          </a:p>
          <a:p>
            <a:r>
              <a:rPr lang="en-US" dirty="0" smtClean="0"/>
              <a:t>When a dove meets a hawk, the hawk takes all:  a dove gets  0, a hawk gets  </a:t>
            </a:r>
            <a:r>
              <a:rPr lang="en-US" i="1" dirty="0" smtClean="0"/>
              <a:t>V.</a:t>
            </a:r>
          </a:p>
          <a:p>
            <a:r>
              <a:rPr lang="en-US" dirty="0" smtClean="0"/>
              <a:t>When a hawk meets a hawk, they fight and each hawk looses </a:t>
            </a:r>
            <a:r>
              <a:rPr lang="en-US" i="1" dirty="0" smtClean="0"/>
              <a:t>P</a:t>
            </a:r>
            <a:r>
              <a:rPr lang="en-US" dirty="0" smtClean="0"/>
              <a:t>.</a:t>
            </a:r>
          </a:p>
          <a:p>
            <a:endParaRPr lang="en-US" dirty="0" smtClean="0"/>
          </a:p>
          <a:p>
            <a:r>
              <a:rPr lang="en-US" dirty="0" smtClean="0"/>
              <a:t>The average gain of a dove is V</a:t>
            </a:r>
            <a:r>
              <a:rPr lang="en-US" i="1" dirty="0" smtClean="0"/>
              <a:t>C/2. </a:t>
            </a:r>
          </a:p>
          <a:p>
            <a:r>
              <a:rPr lang="en-US" dirty="0" smtClean="0"/>
              <a:t>The average gain of a hawk is </a:t>
            </a:r>
            <a:r>
              <a:rPr lang="en-US" i="1" dirty="0" smtClean="0"/>
              <a:t> VC  -P(1- C).</a:t>
            </a:r>
          </a:p>
          <a:p>
            <a:endParaRPr lang="en-US" dirty="0"/>
          </a:p>
        </p:txBody>
      </p:sp>
      <p:sp>
        <p:nvSpPr>
          <p:cNvPr id="7" name="TextBox 6"/>
          <p:cNvSpPr txBox="1"/>
          <p:nvPr/>
        </p:nvSpPr>
        <p:spPr>
          <a:xfrm>
            <a:off x="1714847" y="5120458"/>
            <a:ext cx="1255873" cy="369332"/>
          </a:xfrm>
          <a:prstGeom prst="rect">
            <a:avLst/>
          </a:prstGeom>
          <a:noFill/>
        </p:spPr>
        <p:txBody>
          <a:bodyPr wrap="none" rtlCol="0">
            <a:spAutoFit/>
          </a:bodyPr>
          <a:lstStyle/>
          <a:p>
            <a:r>
              <a:rPr lang="en-US" dirty="0" smtClean="0"/>
              <a:t>Equilibrium</a:t>
            </a:r>
            <a:endParaRPr lang="en-US" dirty="0"/>
          </a:p>
        </p:txBody>
      </p:sp>
      <p:graphicFrame>
        <p:nvGraphicFramePr>
          <p:cNvPr id="31748" name="Object 4"/>
          <p:cNvGraphicFramePr>
            <a:graphicFrameLocks noChangeAspect="1"/>
          </p:cNvGraphicFramePr>
          <p:nvPr/>
        </p:nvGraphicFramePr>
        <p:xfrm>
          <a:off x="3476625" y="4859338"/>
          <a:ext cx="3681413" cy="1262062"/>
        </p:xfrm>
        <a:graphic>
          <a:graphicData uri="http://schemas.openxmlformats.org/presentationml/2006/ole">
            <p:oleObj spid="_x0000_s31748" name="Equation" r:id="rId3" imgW="1968500" imgH="67310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229600" cy="1143000"/>
          </a:xfrm>
        </p:spPr>
        <p:txBody>
          <a:bodyPr>
            <a:normAutofit fontScale="90000"/>
          </a:bodyPr>
          <a:lstStyle/>
          <a:p>
            <a:r>
              <a:rPr lang="en-US" i="1" dirty="0" smtClean="0"/>
              <a:t>All things are crated optimal</a:t>
            </a:r>
            <a:r>
              <a:rPr lang="en-US" dirty="0" smtClean="0"/>
              <a:t/>
            </a:r>
            <a:br>
              <a:rPr lang="en-US" dirty="0" smtClean="0"/>
            </a:br>
            <a:r>
              <a:rPr lang="en-US" dirty="0" smtClean="0"/>
              <a:t>The question is: in what sense? </a:t>
            </a:r>
            <a:endParaRPr lang="en-US" dirty="0"/>
          </a:p>
        </p:txBody>
      </p:sp>
      <p:pic>
        <p:nvPicPr>
          <p:cNvPr id="4" name="Picture 4" descr="C:\Documents and Settings\Andrej Cherkaev\My Documents\truesdell\baobab1.jpg"/>
          <p:cNvPicPr>
            <a:picLocks noChangeAspect="1" noChangeArrowheads="1"/>
          </p:cNvPicPr>
          <p:nvPr/>
        </p:nvPicPr>
        <p:blipFill>
          <a:blip r:embed="rId2"/>
          <a:srcRect/>
          <a:stretch>
            <a:fillRect/>
          </a:stretch>
        </p:blipFill>
        <p:spPr bwMode="auto">
          <a:xfrm>
            <a:off x="685800" y="2347913"/>
            <a:ext cx="3810000" cy="3381375"/>
          </a:xfrm>
          <a:prstGeom prst="rect">
            <a:avLst/>
          </a:prstGeom>
          <a:noFill/>
          <a:ln w="9525">
            <a:noFill/>
            <a:miter lim="800000"/>
            <a:headEnd/>
            <a:tailEnd/>
          </a:ln>
        </p:spPr>
      </p:pic>
      <p:sp>
        <p:nvSpPr>
          <p:cNvPr id="5" name="Rectangle 4"/>
          <p:cNvSpPr/>
          <p:nvPr/>
        </p:nvSpPr>
        <p:spPr>
          <a:xfrm>
            <a:off x="4793047" y="2347913"/>
            <a:ext cx="3893753" cy="2031325"/>
          </a:xfrm>
          <a:prstGeom prst="rect">
            <a:avLst/>
          </a:prstGeom>
        </p:spPr>
        <p:txBody>
          <a:bodyPr wrap="square">
            <a:spAutoFit/>
          </a:bodyPr>
          <a:lstStyle/>
          <a:p>
            <a:r>
              <a:rPr lang="en-US" dirty="0" smtClean="0">
                <a:ea typeface="ＭＳ Ｐゴシック" pitchFamily="11" charset="-128"/>
                <a:cs typeface="ＭＳ Ｐゴシック" pitchFamily="11" charset="-128"/>
              </a:rPr>
              <a:t>The symmetry of trees correspond to the equally high strength against the “worst direction” of the wind.</a:t>
            </a:r>
          </a:p>
          <a:p>
            <a:endParaRPr lang="en-US" dirty="0" smtClean="0">
              <a:ea typeface="ＭＳ Ｐゴシック" pitchFamily="11" charset="-128"/>
              <a:cs typeface="ＭＳ Ｐゴシック" pitchFamily="11" charset="-128"/>
            </a:endParaRPr>
          </a:p>
          <a:p>
            <a:r>
              <a:rPr lang="en-US" dirty="0" smtClean="0">
                <a:ea typeface="ＭＳ Ｐゴシック" pitchFamily="11" charset="-128"/>
                <a:cs typeface="ＭＳ Ｐゴシック" pitchFamily="11" charset="-128"/>
              </a:rPr>
              <a:t>The symmetry solves the problem: maximize the strength in the weakest direction.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applied math</a:t>
            </a:r>
            <a:endParaRPr lang="en-US" dirty="0"/>
          </a:p>
        </p:txBody>
      </p:sp>
      <p:sp>
        <p:nvSpPr>
          <p:cNvPr id="4" name="Oval Callout 3"/>
          <p:cNvSpPr/>
          <p:nvPr/>
        </p:nvSpPr>
        <p:spPr>
          <a:xfrm>
            <a:off x="5741869" y="4330301"/>
            <a:ext cx="2690115" cy="1022284"/>
          </a:xfrm>
          <a:prstGeom prst="wedgeEllipseCallout">
            <a:avLst>
              <a:gd name="adj1" fmla="val -84887"/>
              <a:gd name="adj2" fmla="val -89056"/>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Optimization</a:t>
            </a:r>
            <a:endParaRPr lang="en-US" dirty="0"/>
          </a:p>
        </p:txBody>
      </p:sp>
      <p:sp>
        <p:nvSpPr>
          <p:cNvPr id="5" name="Oval Callout 4"/>
          <p:cNvSpPr/>
          <p:nvPr/>
        </p:nvSpPr>
        <p:spPr>
          <a:xfrm>
            <a:off x="6012787" y="2491053"/>
            <a:ext cx="2009535" cy="612648"/>
          </a:xfrm>
          <a:prstGeom prst="wedgeEllipseCallout">
            <a:avLst>
              <a:gd name="adj1" fmla="val -112411"/>
              <a:gd name="adj2" fmla="val 8033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Numerical Methods</a:t>
            </a:r>
            <a:endParaRPr lang="en-US" dirty="0"/>
          </a:p>
        </p:txBody>
      </p:sp>
      <p:sp>
        <p:nvSpPr>
          <p:cNvPr id="6" name="Oval Callout 5"/>
          <p:cNvSpPr/>
          <p:nvPr/>
        </p:nvSpPr>
        <p:spPr>
          <a:xfrm>
            <a:off x="3390919" y="1572081"/>
            <a:ext cx="1907376" cy="612648"/>
          </a:xfrm>
          <a:prstGeom prst="wedgeEllipseCallout">
            <a:avLst>
              <a:gd name="adj1" fmla="val -11671"/>
              <a:gd name="adj2" fmla="val 1672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Differential equations </a:t>
            </a:r>
            <a:endParaRPr lang="en-US" dirty="0"/>
          </a:p>
        </p:txBody>
      </p:sp>
      <p:sp>
        <p:nvSpPr>
          <p:cNvPr id="7" name="Oval Callout 6"/>
          <p:cNvSpPr/>
          <p:nvPr/>
        </p:nvSpPr>
        <p:spPr>
          <a:xfrm>
            <a:off x="457200" y="1878405"/>
            <a:ext cx="2165803" cy="612648"/>
          </a:xfrm>
          <a:prstGeom prst="wedgeEllipseCallout">
            <a:avLst>
              <a:gd name="adj1" fmla="val 83730"/>
              <a:gd name="adj2" fmla="val 16279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Math Modeling</a:t>
            </a:r>
            <a:endParaRPr lang="en-US" dirty="0"/>
          </a:p>
        </p:txBody>
      </p:sp>
      <p:sp>
        <p:nvSpPr>
          <p:cNvPr id="8" name="Oval Callout 7"/>
          <p:cNvSpPr/>
          <p:nvPr/>
        </p:nvSpPr>
        <p:spPr>
          <a:xfrm>
            <a:off x="252369" y="4190141"/>
            <a:ext cx="1947829" cy="612648"/>
          </a:xfrm>
          <a:prstGeom prst="wedgeEllipseCallout">
            <a:avLst>
              <a:gd name="adj1" fmla="val 112492"/>
              <a:gd name="adj2" fmla="val -6676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Statistics</a:t>
            </a:r>
          </a:p>
          <a:p>
            <a:pPr algn="ctr"/>
            <a:r>
              <a:rPr lang="en-US" dirty="0" smtClean="0"/>
              <a:t>approx</a:t>
            </a:r>
            <a:endParaRPr lang="en-US" dirty="0"/>
          </a:p>
        </p:txBody>
      </p:sp>
      <p:sp>
        <p:nvSpPr>
          <p:cNvPr id="9" name="Hexagon 8"/>
          <p:cNvSpPr/>
          <p:nvPr/>
        </p:nvSpPr>
        <p:spPr>
          <a:xfrm>
            <a:off x="3262361" y="2969417"/>
            <a:ext cx="1735517" cy="1527048"/>
          </a:xfrm>
          <a:prstGeom prst="hexagon">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Applied math</a:t>
            </a:r>
            <a:endParaRPr lang="en-US" dirty="0"/>
          </a:p>
        </p:txBody>
      </p:sp>
      <p:sp>
        <p:nvSpPr>
          <p:cNvPr id="12" name="Oval Callout 11"/>
          <p:cNvSpPr/>
          <p:nvPr/>
        </p:nvSpPr>
        <p:spPr>
          <a:xfrm>
            <a:off x="2623003" y="4942949"/>
            <a:ext cx="2675292" cy="1568468"/>
          </a:xfrm>
          <a:prstGeom prst="wedgeEllipseCallout">
            <a:avLst>
              <a:gd name="adj1" fmla="val 5651"/>
              <a:gd name="adj2" fmla="val -79190"/>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Physics, or </a:t>
            </a:r>
            <a:r>
              <a:rPr lang="en-US" dirty="0" err="1" smtClean="0"/>
              <a:t>biologogy</a:t>
            </a:r>
            <a:r>
              <a:rPr lang="en-US" dirty="0" smtClean="0"/>
              <a:t>, or </a:t>
            </a:r>
            <a:r>
              <a:rPr lang="en-US" dirty="0" err="1" smtClean="0"/>
              <a:t>chemisty</a:t>
            </a:r>
            <a:r>
              <a:rPr lang="en-US" dirty="0" smtClean="0"/>
              <a:t>, or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Mistery</a:t>
            </a:r>
            <a:r>
              <a:rPr lang="en-US" dirty="0" smtClean="0"/>
              <a:t> of </a:t>
            </a:r>
            <a:r>
              <a:rPr lang="en-US" dirty="0" err="1" smtClean="0"/>
              <a:t>spriral</a:t>
            </a:r>
            <a:r>
              <a:rPr lang="en-US" dirty="0" smtClean="0"/>
              <a:t> trees</a:t>
            </a:r>
            <a:br>
              <a:rPr lang="en-US" dirty="0" smtClean="0"/>
            </a:br>
            <a:r>
              <a:rPr lang="en-US" sz="2667" dirty="0" err="1" smtClean="0"/>
              <a:t>math.utah.edu/~cherk/spiral-trees/story.html</a:t>
            </a:r>
            <a:endParaRPr lang="en-US" sz="2667" dirty="0"/>
          </a:p>
        </p:txBody>
      </p:sp>
      <p:sp>
        <p:nvSpPr>
          <p:cNvPr id="3" name="Content Placeholder 2"/>
          <p:cNvSpPr>
            <a:spLocks noGrp="1"/>
          </p:cNvSpPr>
          <p:nvPr>
            <p:ph idx="1"/>
          </p:nvPr>
        </p:nvSpPr>
        <p:spPr>
          <a:xfrm>
            <a:off x="3012389" y="1600200"/>
            <a:ext cx="5959212" cy="4876799"/>
          </a:xfrm>
        </p:spPr>
        <p:txBody>
          <a:bodyPr>
            <a:normAutofit fontScale="77500" lnSpcReduction="20000"/>
          </a:bodyPr>
          <a:lstStyle/>
          <a:p>
            <a:r>
              <a:rPr lang="en-US" dirty="0" smtClean="0"/>
              <a:t>Why do they spiral?</a:t>
            </a:r>
          </a:p>
          <a:p>
            <a:r>
              <a:rPr lang="en-US" dirty="0" smtClean="0"/>
              <a:t>Postulate: </a:t>
            </a:r>
            <a:r>
              <a:rPr lang="en-US" i="1" dirty="0" smtClean="0"/>
              <a:t>If a natural design becomes more complex, there is a reason behind.</a:t>
            </a:r>
          </a:p>
          <a:p>
            <a:r>
              <a:rPr lang="en-US" dirty="0" smtClean="0"/>
              <a:t>Problem: find the goal functional that reaches its minimum at realistic angles (about 45</a:t>
            </a:r>
            <a:r>
              <a:rPr lang="en-US" baseline="30000" dirty="0" smtClean="0"/>
              <a:t>o </a:t>
            </a:r>
            <a:r>
              <a:rPr lang="en-US" dirty="0" smtClean="0"/>
              <a:t> of spiraling).</a:t>
            </a:r>
          </a:p>
          <a:p>
            <a:r>
              <a:rPr lang="en-US" dirty="0" smtClean="0"/>
              <a:t>The answer is not unique. Spiraling allow to keep the symmetry when roots at one side die. It is a compromise between the length of the path along the thread from a root to a brunch, and flexibility due to spiraling. </a:t>
            </a:r>
          </a:p>
          <a:p>
            <a:endParaRPr lang="en-US" dirty="0" smtClean="0"/>
          </a:p>
          <a:p>
            <a:r>
              <a:rPr lang="en-US" dirty="0" smtClean="0"/>
              <a:t>S.  </a:t>
            </a:r>
            <a:r>
              <a:rPr lang="en-US" dirty="0" err="1" smtClean="0"/>
              <a:t>Leelavanishkul</a:t>
            </a:r>
            <a:r>
              <a:rPr lang="en-US" dirty="0" smtClean="0"/>
              <a:t> and A. Ch. 2004, 2009</a:t>
            </a:r>
          </a:p>
          <a:p>
            <a:endParaRPr lang="en-US" dirty="0"/>
          </a:p>
        </p:txBody>
      </p:sp>
      <p:pic>
        <p:nvPicPr>
          <p:cNvPr id="4" name="Picture 3" descr="tree8.gif"/>
          <p:cNvPicPr>
            <a:picLocks noChangeAspect="1"/>
          </p:cNvPicPr>
          <p:nvPr/>
        </p:nvPicPr>
        <p:blipFill>
          <a:blip r:embed="rId2"/>
          <a:stretch>
            <a:fillRect/>
          </a:stretch>
        </p:blipFill>
        <p:spPr>
          <a:xfrm>
            <a:off x="1001184" y="1603167"/>
            <a:ext cx="2011204" cy="435921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Novel branches of variational calculus</a:t>
            </a:r>
            <a:br>
              <a:rPr lang="en-US" sz="3200" dirty="0" smtClean="0"/>
            </a:br>
            <a:r>
              <a:rPr lang="en-US" sz="3200" dirty="0" smtClean="0"/>
              <a:t>Problems without solutions </a:t>
            </a:r>
            <a:endParaRPr lang="en-US" sz="3200" dirty="0"/>
          </a:p>
        </p:txBody>
      </p:sp>
      <p:sp>
        <p:nvSpPr>
          <p:cNvPr id="3" name="Content Placeholder 2"/>
          <p:cNvSpPr>
            <a:spLocks noGrp="1"/>
          </p:cNvSpPr>
          <p:nvPr>
            <p:ph idx="1"/>
          </p:nvPr>
        </p:nvSpPr>
        <p:spPr>
          <a:xfrm>
            <a:off x="705688" y="1417639"/>
            <a:ext cx="7981112" cy="561299"/>
          </a:xfrm>
        </p:spPr>
        <p:txBody>
          <a:bodyPr>
            <a:normAutofit fontScale="62500" lnSpcReduction="20000"/>
          </a:bodyPr>
          <a:lstStyle/>
          <a:p>
            <a:r>
              <a:rPr lang="en-US" dirty="0" smtClean="0"/>
              <a:t>infinitely oscillating minimizing sequence (Laurence Young, 1905-2000)</a:t>
            </a:r>
          </a:p>
          <a:p>
            <a:endParaRPr lang="en-US" dirty="0"/>
          </a:p>
        </p:txBody>
      </p:sp>
      <p:pic>
        <p:nvPicPr>
          <p:cNvPr id="4" name="Picture 3" descr="Young_Laurence.jpg"/>
          <p:cNvPicPr>
            <a:picLocks noChangeAspect="1"/>
          </p:cNvPicPr>
          <p:nvPr/>
        </p:nvPicPr>
        <p:blipFill>
          <a:blip r:embed="rId3"/>
          <a:stretch>
            <a:fillRect/>
          </a:stretch>
        </p:blipFill>
        <p:spPr>
          <a:xfrm>
            <a:off x="565150" y="1978938"/>
            <a:ext cx="1130300" cy="1384300"/>
          </a:xfrm>
          <a:prstGeom prst="rect">
            <a:avLst/>
          </a:prstGeom>
        </p:spPr>
      </p:pic>
      <p:graphicFrame>
        <p:nvGraphicFramePr>
          <p:cNvPr id="5" name="Object 4"/>
          <p:cNvGraphicFramePr>
            <a:graphicFrameLocks noChangeAspect="1"/>
          </p:cNvGraphicFramePr>
          <p:nvPr/>
        </p:nvGraphicFramePr>
        <p:xfrm>
          <a:off x="2331140" y="1978938"/>
          <a:ext cx="6615113" cy="3195638"/>
        </p:xfrm>
        <a:graphic>
          <a:graphicData uri="http://schemas.openxmlformats.org/presentationml/2006/ole">
            <p:oleObj spid="_x0000_s28674" name="Equation" r:id="rId4" imgW="3708400" imgH="1790700" progId="Equation.3">
              <p:embed/>
            </p:oleObj>
          </a:graphicData>
        </a:graphic>
      </p:graphicFrame>
      <p:pic>
        <p:nvPicPr>
          <p:cNvPr id="8" name="Picture 7" descr="wave.eps"/>
          <p:cNvPicPr>
            <a:picLocks/>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371600" y="5683753"/>
            <a:ext cx="2743200" cy="274320"/>
          </a:xfrm>
          <a:prstGeom prst="rect">
            <a:avLst/>
          </a:prstGeom>
        </p:spPr>
      </p:pic>
      <p:sp>
        <p:nvSpPr>
          <p:cNvPr id="9" name="TextBox 8"/>
          <p:cNvSpPr txBox="1"/>
          <p:nvPr/>
        </p:nvSpPr>
        <p:spPr>
          <a:xfrm>
            <a:off x="645417" y="5683753"/>
            <a:ext cx="1452366" cy="369332"/>
          </a:xfrm>
          <a:prstGeom prst="rect">
            <a:avLst/>
          </a:prstGeom>
          <a:noFill/>
        </p:spPr>
        <p:txBody>
          <a:bodyPr wrap="square" rtlCol="0">
            <a:spAutoFit/>
          </a:bodyPr>
          <a:lstStyle/>
          <a:p>
            <a:r>
              <a:rPr lang="en-US" dirty="0" err="1" smtClean="0"/>
              <a:t>u(x</a:t>
            </a:r>
            <a:r>
              <a:rPr lang="en-US" dirty="0" smtClean="0"/>
              <a:t>)</a:t>
            </a:r>
            <a:endParaRPr lang="en-US" dirty="0"/>
          </a:p>
        </p:txBody>
      </p:sp>
      <p:pic>
        <p:nvPicPr>
          <p:cNvPr id="10" name="Picture 9" descr="young-seq.eps"/>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4765737" y="5346942"/>
            <a:ext cx="2347662" cy="989580"/>
          </a:xfrm>
          <a:prstGeom prst="rect">
            <a:avLst/>
          </a:prstGeom>
        </p:spPr>
      </p:pic>
      <p:sp>
        <p:nvSpPr>
          <p:cNvPr id="11" name="TextBox 10"/>
          <p:cNvSpPr txBox="1"/>
          <p:nvPr/>
        </p:nvSpPr>
        <p:spPr>
          <a:xfrm>
            <a:off x="4162236" y="5683753"/>
            <a:ext cx="603501" cy="369332"/>
          </a:xfrm>
          <a:prstGeom prst="rect">
            <a:avLst/>
          </a:prstGeom>
          <a:noFill/>
        </p:spPr>
        <p:txBody>
          <a:bodyPr wrap="square" rtlCol="0">
            <a:spAutoFit/>
          </a:bodyPr>
          <a:lstStyle/>
          <a:p>
            <a:r>
              <a:rPr lang="en-US" dirty="0" err="1" smtClean="0"/>
              <a:t>u’(x</a:t>
            </a:r>
            <a:r>
              <a:rPr lang="en-US" dirty="0" smtClean="0"/>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4454"/>
            <a:ext cx="8229600" cy="803183"/>
          </a:xfrm>
        </p:spPr>
        <p:txBody>
          <a:bodyPr>
            <a:normAutofit fontScale="90000"/>
          </a:bodyPr>
          <a:lstStyle/>
          <a:p>
            <a:r>
              <a:rPr lang="en-US" dirty="0" smtClean="0"/>
              <a:t>Multidimensional problem: Optimal composite</a:t>
            </a:r>
            <a:br>
              <a:rPr lang="en-US" dirty="0" smtClean="0"/>
            </a:br>
            <a:endParaRPr lang="en-US" dirty="0"/>
          </a:p>
        </p:txBody>
      </p:sp>
      <p:sp>
        <p:nvSpPr>
          <p:cNvPr id="3" name="Content Placeholder 2"/>
          <p:cNvSpPr>
            <a:spLocks noGrp="1"/>
          </p:cNvSpPr>
          <p:nvPr>
            <p:ph idx="1"/>
          </p:nvPr>
        </p:nvSpPr>
        <p:spPr>
          <a:xfrm>
            <a:off x="457200" y="1600201"/>
            <a:ext cx="8229600" cy="2509820"/>
          </a:xfrm>
        </p:spPr>
        <p:txBody>
          <a:bodyPr>
            <a:normAutofit fontScale="70000" lnSpcReduction="20000"/>
          </a:bodyPr>
          <a:lstStyle/>
          <a:p>
            <a:pPr>
              <a:buNone/>
            </a:pPr>
            <a:r>
              <a:rPr lang="en-US" dirty="0" smtClean="0"/>
              <a:t>Problem: Find materials’ layout that minimizes the energy of the system (the work of applied forces) plus the total cost of materials. </a:t>
            </a:r>
          </a:p>
          <a:p>
            <a:endParaRPr lang="en-US" dirty="0" smtClean="0"/>
          </a:p>
          <a:p>
            <a:pPr>
              <a:buNone/>
            </a:pPr>
            <a:r>
              <a:rPr lang="en-US" dirty="0" smtClean="0"/>
              <a:t>Feature: Infinite fast alternations, the faster the better. This time, the solution also depends on geometrical shape of mixing the subdomains of pure materials, because of boundary conditions: normal stress and tangent deformation stay continuous at the boundary between several materials:</a:t>
            </a:r>
          </a:p>
          <a:p>
            <a:endParaRPr lang="en-US" dirty="0" smtClean="0"/>
          </a:p>
          <a:p>
            <a:endParaRPr lang="en-US" dirty="0" smtClean="0"/>
          </a:p>
        </p:txBody>
      </p:sp>
      <p:grpSp>
        <p:nvGrpSpPr>
          <p:cNvPr id="4" name="Group 88"/>
          <p:cNvGrpSpPr>
            <a:grpSpLocks noChangeAspect="1"/>
          </p:cNvGrpSpPr>
          <p:nvPr/>
        </p:nvGrpSpPr>
        <p:grpSpPr>
          <a:xfrm>
            <a:off x="1921440" y="4730302"/>
            <a:ext cx="731520" cy="731520"/>
            <a:chOff x="973457" y="4389538"/>
            <a:chExt cx="2286000" cy="2055922"/>
          </a:xfrm>
        </p:grpSpPr>
        <p:sp>
          <p:nvSpPr>
            <p:cNvPr id="5" name="Rectangle 4"/>
            <p:cNvSpPr>
              <a:spLocks noChangeAspect="1"/>
            </p:cNvSpPr>
            <p:nvPr/>
          </p:nvSpPr>
          <p:spPr>
            <a:xfrm>
              <a:off x="973457" y="4389538"/>
              <a:ext cx="2286000" cy="48756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973457" y="4877100"/>
              <a:ext cx="2286000" cy="54039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a:spLocks noChangeAspect="1"/>
            </p:cNvSpPr>
            <p:nvPr/>
          </p:nvSpPr>
          <p:spPr>
            <a:xfrm>
              <a:off x="973457" y="5417499"/>
              <a:ext cx="2286000" cy="48756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973457" y="5905061"/>
              <a:ext cx="2286000" cy="54039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5" name="Straight Arrow Connector 14"/>
          <p:cNvCxnSpPr/>
          <p:nvPr/>
        </p:nvCxnSpPr>
        <p:spPr>
          <a:xfrm>
            <a:off x="1160709" y="4903782"/>
            <a:ext cx="760731"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1160709" y="5269542"/>
            <a:ext cx="760731"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2652960" y="4903783"/>
            <a:ext cx="760731"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H="1">
            <a:off x="2652960" y="5269541"/>
            <a:ext cx="760731"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1" name="Group 88"/>
          <p:cNvGrpSpPr>
            <a:grpSpLocks noChangeAspect="1"/>
          </p:cNvGrpSpPr>
          <p:nvPr/>
        </p:nvGrpSpPr>
        <p:grpSpPr>
          <a:xfrm rot="5400000">
            <a:off x="6083402" y="4730302"/>
            <a:ext cx="731520" cy="731520"/>
            <a:chOff x="973457" y="4389538"/>
            <a:chExt cx="2286000" cy="2055922"/>
          </a:xfrm>
        </p:grpSpPr>
        <p:sp>
          <p:nvSpPr>
            <p:cNvPr id="22" name="Rectangle 21"/>
            <p:cNvSpPr>
              <a:spLocks noChangeAspect="1"/>
            </p:cNvSpPr>
            <p:nvPr/>
          </p:nvSpPr>
          <p:spPr>
            <a:xfrm>
              <a:off x="973457" y="4389538"/>
              <a:ext cx="2286000" cy="48756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973457" y="4877100"/>
              <a:ext cx="2286000" cy="54039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a:spLocks noChangeAspect="1"/>
            </p:cNvSpPr>
            <p:nvPr/>
          </p:nvSpPr>
          <p:spPr>
            <a:xfrm>
              <a:off x="973457" y="5417499"/>
              <a:ext cx="2286000" cy="48756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973457" y="5905061"/>
              <a:ext cx="2286000" cy="54039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6" name="Straight Arrow Connector 25"/>
          <p:cNvCxnSpPr/>
          <p:nvPr/>
        </p:nvCxnSpPr>
        <p:spPr>
          <a:xfrm>
            <a:off x="5322671" y="4903782"/>
            <a:ext cx="760731"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5322671" y="5269542"/>
            <a:ext cx="760731"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6814922" y="4903783"/>
            <a:ext cx="760731"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6814922" y="5269541"/>
            <a:ext cx="760731"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1509960" y="5461822"/>
            <a:ext cx="1813793" cy="369332"/>
          </a:xfrm>
          <a:prstGeom prst="rect">
            <a:avLst/>
          </a:prstGeom>
          <a:noFill/>
        </p:spPr>
        <p:txBody>
          <a:bodyPr wrap="none" rtlCol="0">
            <a:spAutoFit/>
          </a:bodyPr>
          <a:lstStyle/>
          <a:p>
            <a:r>
              <a:rPr lang="en-US" dirty="0" smtClean="0"/>
              <a:t>Maximal stiffness</a:t>
            </a:r>
            <a:endParaRPr lang="en-US" dirty="0"/>
          </a:p>
        </p:txBody>
      </p:sp>
      <p:sp>
        <p:nvSpPr>
          <p:cNvPr id="31" name="TextBox 30"/>
          <p:cNvSpPr txBox="1"/>
          <p:nvPr/>
        </p:nvSpPr>
        <p:spPr>
          <a:xfrm>
            <a:off x="5559341" y="5461822"/>
            <a:ext cx="1779641" cy="369332"/>
          </a:xfrm>
          <a:prstGeom prst="rect">
            <a:avLst/>
          </a:prstGeom>
          <a:noFill/>
        </p:spPr>
        <p:txBody>
          <a:bodyPr wrap="none" rtlCol="0">
            <a:spAutoFit/>
          </a:bodyPr>
          <a:lstStyle/>
          <a:p>
            <a:r>
              <a:rPr lang="en-US" dirty="0" smtClean="0"/>
              <a:t>Minimal stiffness</a:t>
            </a:r>
            <a:endParaRPr lang="en-US" dirty="0"/>
          </a:p>
        </p:txBody>
      </p:sp>
      <p:graphicFrame>
        <p:nvGraphicFramePr>
          <p:cNvPr id="32" name="Object 31"/>
          <p:cNvGraphicFramePr>
            <a:graphicFrameLocks noChangeAspect="1"/>
          </p:cNvGraphicFramePr>
          <p:nvPr/>
        </p:nvGraphicFramePr>
        <p:xfrm>
          <a:off x="1509960" y="6133171"/>
          <a:ext cx="1658094" cy="294772"/>
        </p:xfrm>
        <a:graphic>
          <a:graphicData uri="http://schemas.openxmlformats.org/presentationml/2006/ole">
            <p:oleObj spid="_x0000_s36866" name="Equation" r:id="rId4" imgW="1143000" imgH="203200" progId="Equation.3">
              <p:embed/>
            </p:oleObj>
          </a:graphicData>
        </a:graphic>
      </p:graphicFrame>
      <p:graphicFrame>
        <p:nvGraphicFramePr>
          <p:cNvPr id="36867" name="Object 3"/>
          <p:cNvGraphicFramePr>
            <a:graphicFrameLocks noChangeAspect="1"/>
          </p:cNvGraphicFramePr>
          <p:nvPr/>
        </p:nvGraphicFramePr>
        <p:xfrm>
          <a:off x="5629275" y="5846763"/>
          <a:ext cx="1639888" cy="682625"/>
        </p:xfrm>
        <a:graphic>
          <a:graphicData uri="http://schemas.openxmlformats.org/presentationml/2006/ole">
            <p:oleObj spid="_x0000_s36867" name="Equation" r:id="rId5" imgW="1130300" imgH="46990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Two-material optimal structures adapt to an anisotropy of a loading</a:t>
            </a:r>
            <a:endParaRPr lang="en-US" sz="3200" dirty="0"/>
          </a:p>
        </p:txBody>
      </p:sp>
      <p:grpSp>
        <p:nvGrpSpPr>
          <p:cNvPr id="3" name="Group 88"/>
          <p:cNvGrpSpPr>
            <a:grpSpLocks noChangeAspect="1"/>
          </p:cNvGrpSpPr>
          <p:nvPr/>
        </p:nvGrpSpPr>
        <p:grpSpPr>
          <a:xfrm>
            <a:off x="4046632" y="3204531"/>
            <a:ext cx="731520" cy="731520"/>
            <a:chOff x="973457" y="4389538"/>
            <a:chExt cx="2286000" cy="2055922"/>
          </a:xfrm>
        </p:grpSpPr>
        <p:sp>
          <p:nvSpPr>
            <p:cNvPr id="9" name="Rectangle 8"/>
            <p:cNvSpPr>
              <a:spLocks noChangeAspect="1"/>
            </p:cNvSpPr>
            <p:nvPr/>
          </p:nvSpPr>
          <p:spPr>
            <a:xfrm>
              <a:off x="973457" y="4389538"/>
              <a:ext cx="2286000" cy="48756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973457" y="4877100"/>
              <a:ext cx="2286000" cy="54039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a:spLocks noChangeAspect="1"/>
            </p:cNvSpPr>
            <p:nvPr/>
          </p:nvSpPr>
          <p:spPr>
            <a:xfrm>
              <a:off x="973457" y="5417499"/>
              <a:ext cx="2286000" cy="48756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973457" y="5905061"/>
              <a:ext cx="2286000" cy="54039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102"/>
          <p:cNvGrpSpPr>
            <a:grpSpLocks noChangeAspect="1"/>
          </p:cNvGrpSpPr>
          <p:nvPr/>
        </p:nvGrpSpPr>
        <p:grpSpPr>
          <a:xfrm>
            <a:off x="1311502" y="3204531"/>
            <a:ext cx="731520" cy="731520"/>
            <a:chOff x="7219782" y="1143795"/>
            <a:chExt cx="914400" cy="914400"/>
          </a:xfrm>
        </p:grpSpPr>
        <p:grpSp>
          <p:nvGrpSpPr>
            <p:cNvPr id="5" name="Group 94"/>
            <p:cNvGrpSpPr>
              <a:grpSpLocks noChangeAspect="1"/>
            </p:cNvGrpSpPr>
            <p:nvPr/>
          </p:nvGrpSpPr>
          <p:grpSpPr>
            <a:xfrm>
              <a:off x="7219782" y="1143795"/>
              <a:ext cx="914400" cy="914400"/>
              <a:chOff x="973457" y="4389538"/>
              <a:chExt cx="2286000" cy="2055922"/>
            </a:xfrm>
          </p:grpSpPr>
          <p:sp>
            <p:nvSpPr>
              <p:cNvPr id="41" name="Rectangle 40"/>
              <p:cNvSpPr>
                <a:spLocks noChangeAspect="1"/>
              </p:cNvSpPr>
              <p:nvPr/>
            </p:nvSpPr>
            <p:spPr>
              <a:xfrm>
                <a:off x="973457" y="4389538"/>
                <a:ext cx="2286000" cy="48756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973457" y="4877100"/>
                <a:ext cx="2286000" cy="54039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a:spLocks noChangeAspect="1"/>
              </p:cNvSpPr>
              <p:nvPr/>
            </p:nvSpPr>
            <p:spPr>
              <a:xfrm>
                <a:off x="973457" y="5417499"/>
                <a:ext cx="2286000" cy="48756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973457" y="5905061"/>
                <a:ext cx="2286000" cy="54039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Rectangle 39"/>
            <p:cNvSpPr/>
            <p:nvPr/>
          </p:nvSpPr>
          <p:spPr>
            <a:xfrm>
              <a:off x="7219782" y="1143795"/>
              <a:ext cx="244379"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102"/>
          <p:cNvGrpSpPr>
            <a:grpSpLocks noChangeAspect="1"/>
          </p:cNvGrpSpPr>
          <p:nvPr/>
        </p:nvGrpSpPr>
        <p:grpSpPr>
          <a:xfrm>
            <a:off x="6813097" y="3204531"/>
            <a:ext cx="731520" cy="731520"/>
            <a:chOff x="7219782" y="1143795"/>
            <a:chExt cx="914400" cy="914400"/>
          </a:xfrm>
        </p:grpSpPr>
        <p:grpSp>
          <p:nvGrpSpPr>
            <p:cNvPr id="7" name="Group 94"/>
            <p:cNvGrpSpPr>
              <a:grpSpLocks noChangeAspect="1"/>
            </p:cNvGrpSpPr>
            <p:nvPr/>
          </p:nvGrpSpPr>
          <p:grpSpPr>
            <a:xfrm>
              <a:off x="7219782" y="1143795"/>
              <a:ext cx="914400" cy="914400"/>
              <a:chOff x="973457" y="4389538"/>
              <a:chExt cx="2286000" cy="2055922"/>
            </a:xfrm>
          </p:grpSpPr>
          <p:sp>
            <p:nvSpPr>
              <p:cNvPr id="48" name="Rectangle 47"/>
              <p:cNvSpPr>
                <a:spLocks noChangeAspect="1"/>
              </p:cNvSpPr>
              <p:nvPr/>
            </p:nvSpPr>
            <p:spPr>
              <a:xfrm>
                <a:off x="973457" y="4389538"/>
                <a:ext cx="2286000" cy="48756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973457" y="4877100"/>
                <a:ext cx="2286000" cy="54039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a:spLocks noChangeAspect="1"/>
              </p:cNvSpPr>
              <p:nvPr/>
            </p:nvSpPr>
            <p:spPr>
              <a:xfrm>
                <a:off x="973457" y="5417499"/>
                <a:ext cx="2286000" cy="48756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a:off x="973457" y="5905061"/>
                <a:ext cx="2286000" cy="54039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Rectangle 46"/>
            <p:cNvSpPr/>
            <p:nvPr/>
          </p:nvSpPr>
          <p:spPr>
            <a:xfrm>
              <a:off x="7219782" y="1143795"/>
              <a:ext cx="244379"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TextBox 53"/>
          <p:cNvSpPr txBox="1"/>
          <p:nvPr/>
        </p:nvSpPr>
        <p:spPr>
          <a:xfrm>
            <a:off x="7544617" y="1734552"/>
            <a:ext cx="1248997" cy="646331"/>
          </a:xfrm>
          <a:prstGeom prst="rect">
            <a:avLst/>
          </a:prstGeom>
          <a:noFill/>
        </p:spPr>
        <p:txBody>
          <a:bodyPr wrap="none" rtlCol="0">
            <a:spAutoFit/>
          </a:bodyPr>
          <a:lstStyle/>
          <a:p>
            <a:r>
              <a:rPr lang="en-US" dirty="0" smtClean="0"/>
              <a:t>Hydrostatic</a:t>
            </a:r>
          </a:p>
          <a:p>
            <a:r>
              <a:rPr lang="en-US" dirty="0" smtClean="0"/>
              <a:t> </a:t>
            </a:r>
            <a:r>
              <a:rPr lang="en-US" dirty="0" err="1" smtClean="0"/>
              <a:t>stresss</a:t>
            </a:r>
            <a:endParaRPr lang="en-US" dirty="0"/>
          </a:p>
        </p:txBody>
      </p:sp>
      <p:sp>
        <p:nvSpPr>
          <p:cNvPr id="55" name="TextBox 54"/>
          <p:cNvSpPr txBox="1"/>
          <p:nvPr/>
        </p:nvSpPr>
        <p:spPr>
          <a:xfrm>
            <a:off x="3680872" y="1734552"/>
            <a:ext cx="1506317" cy="646331"/>
          </a:xfrm>
          <a:prstGeom prst="rect">
            <a:avLst/>
          </a:prstGeom>
          <a:noFill/>
        </p:spPr>
        <p:txBody>
          <a:bodyPr wrap="square" rtlCol="0">
            <a:spAutoFit/>
          </a:bodyPr>
          <a:lstStyle/>
          <a:p>
            <a:r>
              <a:rPr lang="en-US" dirty="0" smtClean="0"/>
              <a:t>Unidirectional </a:t>
            </a:r>
          </a:p>
          <a:p>
            <a:r>
              <a:rPr lang="en-US" dirty="0" smtClean="0"/>
              <a:t>stress</a:t>
            </a:r>
            <a:endParaRPr lang="en-US" dirty="0"/>
          </a:p>
        </p:txBody>
      </p:sp>
      <p:sp>
        <p:nvSpPr>
          <p:cNvPr id="56" name="TextBox 55"/>
          <p:cNvSpPr txBox="1"/>
          <p:nvPr/>
        </p:nvSpPr>
        <p:spPr>
          <a:xfrm>
            <a:off x="660400" y="2011551"/>
            <a:ext cx="1187119" cy="369332"/>
          </a:xfrm>
          <a:prstGeom prst="rect">
            <a:avLst/>
          </a:prstGeom>
          <a:noFill/>
        </p:spPr>
        <p:txBody>
          <a:bodyPr wrap="none" rtlCol="0">
            <a:spAutoFit/>
          </a:bodyPr>
          <a:lstStyle/>
          <a:p>
            <a:r>
              <a:rPr lang="en-US" dirty="0" smtClean="0"/>
              <a:t>Pure shear</a:t>
            </a:r>
            <a:endParaRPr lang="en-US" dirty="0"/>
          </a:p>
        </p:txBody>
      </p:sp>
      <p:cxnSp>
        <p:nvCxnSpPr>
          <p:cNvPr id="59" name="Straight Arrow Connector 58"/>
          <p:cNvCxnSpPr/>
          <p:nvPr/>
        </p:nvCxnSpPr>
        <p:spPr>
          <a:xfrm>
            <a:off x="457200" y="2380883"/>
            <a:ext cx="7797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876300" y="4588730"/>
            <a:ext cx="2526803" cy="1200329"/>
          </a:xfrm>
          <a:prstGeom prst="rect">
            <a:avLst/>
          </a:prstGeom>
          <a:noFill/>
        </p:spPr>
        <p:txBody>
          <a:bodyPr wrap="none" rtlCol="0">
            <a:spAutoFit/>
          </a:bodyPr>
          <a:lstStyle/>
          <a:p>
            <a:r>
              <a:rPr lang="en-US" dirty="0" smtClean="0"/>
              <a:t>Color code: </a:t>
            </a:r>
          </a:p>
          <a:p>
            <a:r>
              <a:rPr lang="en-US" b="1" dirty="0" smtClean="0">
                <a:solidFill>
                  <a:schemeClr val="accent6"/>
                </a:solidFill>
              </a:rPr>
              <a:t>orange – strong material</a:t>
            </a:r>
            <a:r>
              <a:rPr lang="en-US" b="1" dirty="0" smtClean="0"/>
              <a:t> </a:t>
            </a:r>
          </a:p>
          <a:p>
            <a:r>
              <a:rPr lang="en-US" b="1" dirty="0" smtClean="0">
                <a:solidFill>
                  <a:schemeClr val="tx2">
                    <a:lumMod val="60000"/>
                    <a:lumOff val="40000"/>
                  </a:schemeClr>
                </a:solidFill>
              </a:rPr>
              <a:t>blue -- weak material</a:t>
            </a:r>
            <a:r>
              <a:rPr lang="en-US" b="1" dirty="0" smtClean="0"/>
              <a:t>, </a:t>
            </a:r>
          </a:p>
          <a:p>
            <a:r>
              <a:rPr lang="en-US" b="1" dirty="0" smtClean="0"/>
              <a:t>white -- void. </a:t>
            </a:r>
            <a:endParaRPr lang="en-US" b="1" dirty="0"/>
          </a:p>
        </p:txBody>
      </p:sp>
      <p:cxnSp>
        <p:nvCxnSpPr>
          <p:cNvPr id="62" name="Straight Arrow Connector 61"/>
          <p:cNvCxnSpPr/>
          <p:nvPr/>
        </p:nvCxnSpPr>
        <p:spPr>
          <a:xfrm>
            <a:off x="876300" y="3570291"/>
            <a:ext cx="43520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3611430" y="3570290"/>
            <a:ext cx="43520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a:off x="6377895" y="3570292"/>
            <a:ext cx="43520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p:nvPr/>
        </p:nvCxnSpPr>
        <p:spPr>
          <a:xfrm flipH="1">
            <a:off x="2043022" y="3570289"/>
            <a:ext cx="43520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p:nvPr/>
        </p:nvCxnSpPr>
        <p:spPr>
          <a:xfrm flipH="1">
            <a:off x="4778152" y="3570293"/>
            <a:ext cx="43520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H="1">
            <a:off x="7544617" y="3570287"/>
            <a:ext cx="43520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16200000" flipH="1">
            <a:off x="7047076" y="2986929"/>
            <a:ext cx="43520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rot="16200000" flipH="1">
            <a:off x="1462016" y="4199211"/>
            <a:ext cx="43520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rot="5400000" flipH="1" flipV="1">
            <a:off x="1462016" y="2964246"/>
            <a:ext cx="43520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rot="5400000" flipH="1" flipV="1">
            <a:off x="7047078" y="4199213"/>
            <a:ext cx="435202"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4432" y="274638"/>
            <a:ext cx="8751232" cy="1143000"/>
          </a:xfrm>
        </p:spPr>
        <p:txBody>
          <a:bodyPr>
            <a:normAutofit fontScale="90000"/>
          </a:bodyPr>
          <a:lstStyle/>
          <a:p>
            <a:r>
              <a:rPr lang="en-US" sz="3556" dirty="0" smtClean="0"/>
              <a:t>Three-material optimal structures are adapted to </a:t>
            </a:r>
            <a:r>
              <a:rPr lang="en-US" dirty="0" smtClean="0"/>
              <a:t/>
            </a:r>
            <a:br>
              <a:rPr lang="en-US" dirty="0" smtClean="0"/>
            </a:br>
            <a:r>
              <a:rPr lang="en-US" sz="3556" dirty="0" smtClean="0"/>
              <a:t>an anisotropy and volume fraction m1</a:t>
            </a:r>
            <a:endParaRPr lang="en-US" sz="3556" dirty="0"/>
          </a:p>
        </p:txBody>
      </p:sp>
      <p:pic>
        <p:nvPicPr>
          <p:cNvPr id="6" name="Content Placeholder 5" descr="regions.pdf"/>
          <p:cNvPicPr>
            <a:picLocks noGrp="1" noChangeAspect="1"/>
          </p:cNvPicPr>
          <p:nvPr>
            <p:ph idx="1"/>
          </p:nvPr>
        </p:nvPicPr>
        <mc:AlternateContent>
          <mc:Choice xmlns:ma="http://schemas.microsoft.com/office/mac/drawingml/2008/main" Requires="ma">
            <p:blipFill>
              <a:blip r:embed="rId2"/>
              <a:srcRect t="-15293" b="-15293"/>
              <a:stretch>
                <a:fillRect/>
              </a:stretch>
            </p:blipFill>
          </mc:Choice>
          <mc:Fallback>
            <p:blipFill>
              <a:blip r:embed="rId3"/>
              <a:srcRect t="-15293" b="-15293"/>
              <a:stretch>
                <a:fillRect/>
              </a:stretch>
            </p:blipFill>
          </mc:Fallback>
        </mc:AlternateContent>
        <p:spPr>
          <a:xfrm>
            <a:off x="457200" y="1417638"/>
            <a:ext cx="8229600" cy="4525963"/>
          </a:xfrm>
        </p:spPr>
      </p:pic>
      <p:grpSp>
        <p:nvGrpSpPr>
          <p:cNvPr id="3" name="Group 6"/>
          <p:cNvGrpSpPr>
            <a:grpSpLocks/>
          </p:cNvGrpSpPr>
          <p:nvPr/>
        </p:nvGrpSpPr>
        <p:grpSpPr>
          <a:xfrm flipV="1">
            <a:off x="7271410" y="5402384"/>
            <a:ext cx="723070" cy="718035"/>
            <a:chOff x="6400800" y="2479800"/>
            <a:chExt cx="2286000" cy="1516128"/>
          </a:xfrm>
        </p:grpSpPr>
        <p:grpSp>
          <p:nvGrpSpPr>
            <p:cNvPr id="4" name="Group 7"/>
            <p:cNvGrpSpPr/>
            <p:nvPr/>
          </p:nvGrpSpPr>
          <p:grpSpPr>
            <a:xfrm>
              <a:off x="6400800" y="2479800"/>
              <a:ext cx="2286000" cy="1516128"/>
              <a:chOff x="5302709" y="2441448"/>
              <a:chExt cx="2286000" cy="1516128"/>
            </a:xfrm>
          </p:grpSpPr>
          <p:sp>
            <p:nvSpPr>
              <p:cNvPr id="11" name="Rectangle 10"/>
              <p:cNvSpPr/>
              <p:nvPr/>
            </p:nvSpPr>
            <p:spPr>
              <a:xfrm>
                <a:off x="5302709" y="2441448"/>
                <a:ext cx="2286000" cy="151612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a:spLocks noChangeAspect="1"/>
              </p:cNvSpPr>
              <p:nvPr/>
            </p:nvSpPr>
            <p:spPr>
              <a:xfrm>
                <a:off x="5302709" y="2441448"/>
                <a:ext cx="2286000" cy="556008"/>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21710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6613349" y="2997456"/>
                <a:ext cx="182880" cy="9144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00839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405829" y="2997456"/>
                <a:ext cx="182880" cy="9144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6874645" y="3035808"/>
              <a:ext cx="182880" cy="9144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400800" y="3035808"/>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154"/>
          <p:cNvGrpSpPr/>
          <p:nvPr/>
        </p:nvGrpSpPr>
        <p:grpSpPr>
          <a:xfrm rot="5400000" flipH="1">
            <a:off x="5362623" y="5377714"/>
            <a:ext cx="763479" cy="741111"/>
            <a:chOff x="6352033" y="1611231"/>
            <a:chExt cx="2334767" cy="2325624"/>
          </a:xfrm>
        </p:grpSpPr>
        <p:grpSp>
          <p:nvGrpSpPr>
            <p:cNvPr id="7" name="Group 145"/>
            <p:cNvGrpSpPr/>
            <p:nvPr/>
          </p:nvGrpSpPr>
          <p:grpSpPr>
            <a:xfrm>
              <a:off x="6352033" y="1611231"/>
              <a:ext cx="2325624" cy="2325624"/>
              <a:chOff x="1239813" y="4084320"/>
              <a:chExt cx="2325624" cy="2325624"/>
            </a:xfrm>
          </p:grpSpPr>
          <p:sp>
            <p:nvSpPr>
              <p:cNvPr id="21" name="Rectangle 20"/>
              <p:cNvSpPr/>
              <p:nvPr/>
            </p:nvSpPr>
            <p:spPr>
              <a:xfrm rot="16200000">
                <a:off x="1248957" y="4084320"/>
                <a:ext cx="2286000" cy="2286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rot="16200000">
                <a:off x="2654085" y="5049924"/>
                <a:ext cx="182880" cy="163982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rot="16200000">
                <a:off x="2684565" y="4645152"/>
                <a:ext cx="182880" cy="15544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rot="16200000">
                <a:off x="2647989" y="5465063"/>
                <a:ext cx="182880" cy="1627632"/>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a:spLocks noChangeAspect="1"/>
              </p:cNvSpPr>
              <p:nvPr/>
            </p:nvSpPr>
            <p:spPr>
              <a:xfrm rot="16200000">
                <a:off x="476289" y="4887468"/>
                <a:ext cx="2286000" cy="75895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Rectangle 18"/>
            <p:cNvSpPr/>
            <p:nvPr/>
          </p:nvSpPr>
          <p:spPr>
            <a:xfrm rot="16200000">
              <a:off x="7818120" y="1682496"/>
              <a:ext cx="182880" cy="15544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rot="16200000">
              <a:off x="7818120" y="1232732"/>
              <a:ext cx="182880" cy="15544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3"/>
          <p:cNvGrpSpPr>
            <a:grpSpLocks noChangeAspect="1"/>
          </p:cNvGrpSpPr>
          <p:nvPr/>
        </p:nvGrpSpPr>
        <p:grpSpPr>
          <a:xfrm>
            <a:off x="4598315" y="4354354"/>
            <a:ext cx="640080" cy="640080"/>
            <a:chOff x="5302709" y="1625856"/>
            <a:chExt cx="2286000" cy="2286000"/>
          </a:xfrm>
        </p:grpSpPr>
        <p:sp>
          <p:nvSpPr>
            <p:cNvPr id="27" name="Rectangle 26"/>
            <p:cNvSpPr/>
            <p:nvPr/>
          </p:nvSpPr>
          <p:spPr>
            <a:xfrm>
              <a:off x="5302709" y="1625856"/>
              <a:ext cx="2286000" cy="2286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a:spLocks noChangeAspect="1"/>
            </p:cNvSpPr>
            <p:nvPr/>
          </p:nvSpPr>
          <p:spPr>
            <a:xfrm>
              <a:off x="6217109" y="1625856"/>
              <a:ext cx="1371600" cy="13716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621710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6613349" y="2997456"/>
              <a:ext cx="182880" cy="9144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700839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7405829" y="2997456"/>
              <a:ext cx="182880" cy="9144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5302709" y="1625856"/>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302709" y="2052576"/>
              <a:ext cx="914400" cy="18288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302709" y="2441448"/>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5302709" y="2814576"/>
              <a:ext cx="914400" cy="18288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7" name="Group 137"/>
          <p:cNvGrpSpPr>
            <a:grpSpLocks noChangeAspect="1"/>
          </p:cNvGrpSpPr>
          <p:nvPr/>
        </p:nvGrpSpPr>
        <p:grpSpPr>
          <a:xfrm>
            <a:off x="4854347" y="3051658"/>
            <a:ext cx="640080" cy="640080"/>
            <a:chOff x="1239812" y="4084317"/>
            <a:chExt cx="2325625" cy="2325627"/>
          </a:xfrm>
        </p:grpSpPr>
        <p:sp>
          <p:nvSpPr>
            <p:cNvPr id="38" name="Rectangle 37"/>
            <p:cNvSpPr/>
            <p:nvPr/>
          </p:nvSpPr>
          <p:spPr>
            <a:xfrm rot="16200000">
              <a:off x="1248957" y="4084320"/>
              <a:ext cx="2286000" cy="2286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rot="16200000">
              <a:off x="2654085" y="5049924"/>
              <a:ext cx="182880" cy="163982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rot="16200000">
              <a:off x="2684565" y="4645152"/>
              <a:ext cx="182880" cy="15544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rot="16200000">
              <a:off x="2647989" y="5465063"/>
              <a:ext cx="182880" cy="1627632"/>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a:spLocks noChangeAspect="1"/>
            </p:cNvSpPr>
            <p:nvPr/>
          </p:nvSpPr>
          <p:spPr>
            <a:xfrm rot="16200000">
              <a:off x="476289" y="4887468"/>
              <a:ext cx="2286000" cy="75895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p:cNvSpPr>
              <a:spLocks noChangeAspect="1"/>
            </p:cNvSpPr>
            <p:nvPr/>
          </p:nvSpPr>
          <p:spPr>
            <a:xfrm rot="16200000">
              <a:off x="1950631" y="3373498"/>
              <a:ext cx="855219" cy="227685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8" name="Group 94"/>
          <p:cNvGrpSpPr/>
          <p:nvPr/>
        </p:nvGrpSpPr>
        <p:grpSpPr>
          <a:xfrm>
            <a:off x="7337549" y="3124878"/>
            <a:ext cx="696841" cy="684533"/>
            <a:chOff x="1257093" y="2412084"/>
            <a:chExt cx="1723311" cy="1562373"/>
          </a:xfrm>
        </p:grpSpPr>
        <p:grpSp>
          <p:nvGrpSpPr>
            <p:cNvPr id="26" name="Group 71"/>
            <p:cNvGrpSpPr/>
            <p:nvPr/>
          </p:nvGrpSpPr>
          <p:grpSpPr>
            <a:xfrm>
              <a:off x="1257093" y="2763583"/>
              <a:ext cx="1701363" cy="1210874"/>
              <a:chOff x="3573248" y="2442387"/>
              <a:chExt cx="1701363" cy="1495638"/>
            </a:xfrm>
          </p:grpSpPr>
          <p:grpSp>
            <p:nvGrpSpPr>
              <p:cNvPr id="37" name="Group 59"/>
              <p:cNvGrpSpPr/>
              <p:nvPr/>
            </p:nvGrpSpPr>
            <p:grpSpPr>
              <a:xfrm>
                <a:off x="3573248" y="2442387"/>
                <a:ext cx="1287936" cy="1481559"/>
                <a:chOff x="3573248" y="2442387"/>
                <a:chExt cx="1287936" cy="1481559"/>
              </a:xfrm>
            </p:grpSpPr>
            <p:grpSp>
              <p:nvGrpSpPr>
                <p:cNvPr id="44" name="Group 704"/>
                <p:cNvGrpSpPr>
                  <a:grpSpLocks noChangeAspect="1"/>
                </p:cNvGrpSpPr>
                <p:nvPr/>
              </p:nvGrpSpPr>
              <p:grpSpPr>
                <a:xfrm rot="16200000" flipH="1">
                  <a:off x="3476436" y="2539199"/>
                  <a:ext cx="1481559" cy="1287936"/>
                  <a:chOff x="1181185" y="4084320"/>
                  <a:chExt cx="2384253" cy="2325626"/>
                </a:xfrm>
              </p:grpSpPr>
              <p:sp>
                <p:nvSpPr>
                  <p:cNvPr id="57" name="Rectangle 56"/>
                  <p:cNvSpPr/>
                  <p:nvPr/>
                </p:nvSpPr>
                <p:spPr>
                  <a:xfrm rot="16200000">
                    <a:off x="1248957" y="4084320"/>
                    <a:ext cx="2286000" cy="2286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rot="16200000">
                    <a:off x="2540320" y="4936156"/>
                    <a:ext cx="182879" cy="186735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rot="16200000">
                    <a:off x="2534224" y="4494805"/>
                    <a:ext cx="182879" cy="18551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rot="16200000">
                    <a:off x="2534221" y="5351295"/>
                    <a:ext cx="182883" cy="18551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a:spLocks noChangeAspect="1"/>
                  </p:cNvSpPr>
                  <p:nvPr/>
                </p:nvSpPr>
                <p:spPr>
                  <a:xfrm rot="16200000">
                    <a:off x="296634" y="5008497"/>
                    <a:ext cx="2286000" cy="516897"/>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a:spLocks noChangeAspect="1"/>
                  </p:cNvSpPr>
                  <p:nvPr/>
                </p:nvSpPr>
                <p:spPr>
                  <a:xfrm rot="16200000">
                    <a:off x="1950632" y="3373502"/>
                    <a:ext cx="855220" cy="227685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6" name="Rectangle 55"/>
                <p:cNvSpPr>
                  <a:spLocks noChangeAspect="1"/>
                </p:cNvSpPr>
                <p:nvPr/>
              </p:nvSpPr>
              <p:spPr>
                <a:xfrm flipH="1">
                  <a:off x="4061718" y="3190267"/>
                  <a:ext cx="799464" cy="250799"/>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8" name="Rectangle 47"/>
              <p:cNvSpPr/>
              <p:nvPr/>
            </p:nvSpPr>
            <p:spPr>
              <a:xfrm flipH="1">
                <a:off x="4861183" y="2442387"/>
                <a:ext cx="356897" cy="815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flipH="1">
                <a:off x="4861182" y="2763583"/>
                <a:ext cx="413428" cy="815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flipH="1">
                <a:off x="4870127" y="3315667"/>
                <a:ext cx="404483" cy="815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a:xfrm flipH="1">
                <a:off x="4846334" y="3592006"/>
                <a:ext cx="428276" cy="815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flipH="1" flipV="1">
                <a:off x="4870126" y="3892306"/>
                <a:ext cx="404483" cy="4571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flipH="1">
                <a:off x="4870127" y="3059308"/>
                <a:ext cx="381155" cy="815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3573249" y="2442387"/>
                <a:ext cx="1701362" cy="145781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6" name="Rectangle 45"/>
            <p:cNvSpPr>
              <a:spLocks noChangeAspect="1"/>
            </p:cNvSpPr>
            <p:nvPr/>
          </p:nvSpPr>
          <p:spPr>
            <a:xfrm flipH="1">
              <a:off x="1257093" y="2412084"/>
              <a:ext cx="1723311" cy="367723"/>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5" name="Group 3"/>
          <p:cNvGrpSpPr/>
          <p:nvPr/>
        </p:nvGrpSpPr>
        <p:grpSpPr>
          <a:xfrm>
            <a:off x="6335946" y="5366908"/>
            <a:ext cx="757507" cy="753511"/>
            <a:chOff x="5302709" y="1625856"/>
            <a:chExt cx="2286000" cy="2286000"/>
          </a:xfrm>
        </p:grpSpPr>
        <p:sp>
          <p:nvSpPr>
            <p:cNvPr id="64" name="Rectangle 63"/>
            <p:cNvSpPr/>
            <p:nvPr/>
          </p:nvSpPr>
          <p:spPr>
            <a:xfrm>
              <a:off x="5302709" y="1625856"/>
              <a:ext cx="2286000" cy="2286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a:spLocks noChangeAspect="1"/>
            </p:cNvSpPr>
            <p:nvPr/>
          </p:nvSpPr>
          <p:spPr>
            <a:xfrm>
              <a:off x="6217109" y="1625856"/>
              <a:ext cx="1371600" cy="13716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p:nvPr/>
          </p:nvSpPr>
          <p:spPr>
            <a:xfrm>
              <a:off x="621710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661334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700839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740582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5302709" y="1625856"/>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5302709" y="2052576"/>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a:off x="5302709" y="2441448"/>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5302709" y="2814576"/>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5" name="Straight Arrow Connector 74"/>
          <p:cNvCxnSpPr/>
          <p:nvPr/>
        </p:nvCxnSpPr>
        <p:spPr>
          <a:xfrm rot="5400000" flipH="1" flipV="1">
            <a:off x="7214343" y="5048819"/>
            <a:ext cx="75043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rot="5400000" flipH="1" flipV="1">
            <a:off x="6294088" y="4971592"/>
            <a:ext cx="107035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rot="5400000" flipH="1" flipV="1">
            <a:off x="4988677" y="4767564"/>
            <a:ext cx="11727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47" name="Group 614"/>
          <p:cNvGrpSpPr/>
          <p:nvPr/>
        </p:nvGrpSpPr>
        <p:grpSpPr>
          <a:xfrm rot="16200000" flipH="1">
            <a:off x="6018606" y="3153227"/>
            <a:ext cx="743221" cy="667350"/>
            <a:chOff x="3573248" y="2442387"/>
            <a:chExt cx="1701363" cy="1495638"/>
          </a:xfrm>
        </p:grpSpPr>
        <p:grpSp>
          <p:nvGrpSpPr>
            <p:cNvPr id="55" name="Group 59"/>
            <p:cNvGrpSpPr/>
            <p:nvPr/>
          </p:nvGrpSpPr>
          <p:grpSpPr>
            <a:xfrm>
              <a:off x="3573248" y="2442387"/>
              <a:ext cx="1287936" cy="1481559"/>
              <a:chOff x="3573248" y="2442387"/>
              <a:chExt cx="1287936" cy="1481559"/>
            </a:xfrm>
          </p:grpSpPr>
          <p:grpSp>
            <p:nvGrpSpPr>
              <p:cNvPr id="63" name="Group 704"/>
              <p:cNvGrpSpPr>
                <a:grpSpLocks noChangeAspect="1"/>
              </p:cNvGrpSpPr>
              <p:nvPr/>
            </p:nvGrpSpPr>
            <p:grpSpPr>
              <a:xfrm rot="16200000" flipH="1">
                <a:off x="3476436" y="2539199"/>
                <a:ext cx="1481559" cy="1287936"/>
                <a:chOff x="1181185" y="4084320"/>
                <a:chExt cx="2384253" cy="2325626"/>
              </a:xfrm>
            </p:grpSpPr>
            <p:sp>
              <p:nvSpPr>
                <p:cNvPr id="94" name="Rectangle 93"/>
                <p:cNvSpPr/>
                <p:nvPr/>
              </p:nvSpPr>
              <p:spPr>
                <a:xfrm rot="16200000">
                  <a:off x="1248957" y="4084320"/>
                  <a:ext cx="2286000" cy="2286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rot="16200000">
                  <a:off x="2540320" y="4936156"/>
                  <a:ext cx="182879" cy="186735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p:cNvSpPr/>
                <p:nvPr/>
              </p:nvSpPr>
              <p:spPr>
                <a:xfrm rot="16200000">
                  <a:off x="2534224" y="4494805"/>
                  <a:ext cx="182879" cy="18551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rot="16200000">
                  <a:off x="2534221" y="5351295"/>
                  <a:ext cx="182883" cy="18551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a:spLocks noChangeAspect="1"/>
                </p:cNvSpPr>
                <p:nvPr/>
              </p:nvSpPr>
              <p:spPr>
                <a:xfrm rot="16200000">
                  <a:off x="296634" y="5008497"/>
                  <a:ext cx="2286000" cy="516897"/>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a:spLocks noChangeAspect="1"/>
                </p:cNvSpPr>
                <p:nvPr/>
              </p:nvSpPr>
              <p:spPr>
                <a:xfrm rot="16200000">
                  <a:off x="1950632" y="3373502"/>
                  <a:ext cx="855220" cy="227685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3" name="Rectangle 92"/>
              <p:cNvSpPr>
                <a:spLocks noChangeAspect="1"/>
              </p:cNvSpPr>
              <p:nvPr/>
            </p:nvSpPr>
            <p:spPr>
              <a:xfrm flipH="1">
                <a:off x="4061718" y="3190267"/>
                <a:ext cx="799464" cy="250799"/>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5" name="Rectangle 84"/>
            <p:cNvSpPr/>
            <p:nvPr/>
          </p:nvSpPr>
          <p:spPr>
            <a:xfrm flipH="1">
              <a:off x="4861183" y="2442387"/>
              <a:ext cx="356897" cy="815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p:cNvSpPr/>
            <p:nvPr/>
          </p:nvSpPr>
          <p:spPr>
            <a:xfrm flipH="1">
              <a:off x="4861182" y="2763583"/>
              <a:ext cx="413428" cy="815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p:cNvSpPr/>
            <p:nvPr/>
          </p:nvSpPr>
          <p:spPr>
            <a:xfrm flipH="1">
              <a:off x="4870127" y="3315667"/>
              <a:ext cx="404483" cy="815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a:xfrm flipH="1">
              <a:off x="4846334" y="3592006"/>
              <a:ext cx="428276" cy="815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p:cNvSpPr/>
            <p:nvPr/>
          </p:nvSpPr>
          <p:spPr>
            <a:xfrm flipH="1" flipV="1">
              <a:off x="4870126" y="3892306"/>
              <a:ext cx="404483" cy="4571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p:cNvSpPr/>
            <p:nvPr/>
          </p:nvSpPr>
          <p:spPr>
            <a:xfrm flipH="1">
              <a:off x="4870127" y="3059308"/>
              <a:ext cx="381155" cy="815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3573249" y="2442387"/>
              <a:ext cx="1701362" cy="145781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0" name="Rectangle 99"/>
          <p:cNvSpPr>
            <a:spLocks noChangeAspect="1"/>
          </p:cNvSpPr>
          <p:nvPr/>
        </p:nvSpPr>
        <p:spPr>
          <a:xfrm>
            <a:off x="5794878" y="1740803"/>
            <a:ext cx="640080" cy="6400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TextBox 100"/>
          <p:cNvSpPr txBox="1"/>
          <p:nvPr/>
        </p:nvSpPr>
        <p:spPr>
          <a:xfrm>
            <a:off x="7544617" y="1734552"/>
            <a:ext cx="1248997" cy="646331"/>
          </a:xfrm>
          <a:prstGeom prst="rect">
            <a:avLst/>
          </a:prstGeom>
          <a:noFill/>
        </p:spPr>
        <p:txBody>
          <a:bodyPr wrap="none" rtlCol="0">
            <a:spAutoFit/>
          </a:bodyPr>
          <a:lstStyle/>
          <a:p>
            <a:r>
              <a:rPr lang="en-US" dirty="0" smtClean="0"/>
              <a:t>Hydrostatic</a:t>
            </a:r>
          </a:p>
          <a:p>
            <a:r>
              <a:rPr lang="en-US" dirty="0" smtClean="0"/>
              <a:t> </a:t>
            </a:r>
            <a:r>
              <a:rPr lang="en-US" dirty="0" err="1" smtClean="0"/>
              <a:t>stresss</a:t>
            </a:r>
            <a:endParaRPr lang="en-US" dirty="0"/>
          </a:p>
        </p:txBody>
      </p:sp>
      <p:sp>
        <p:nvSpPr>
          <p:cNvPr id="102" name="TextBox 101"/>
          <p:cNvSpPr txBox="1"/>
          <p:nvPr/>
        </p:nvSpPr>
        <p:spPr>
          <a:xfrm>
            <a:off x="3680872" y="1734552"/>
            <a:ext cx="1506317" cy="646331"/>
          </a:xfrm>
          <a:prstGeom prst="rect">
            <a:avLst/>
          </a:prstGeom>
          <a:noFill/>
        </p:spPr>
        <p:txBody>
          <a:bodyPr wrap="square" rtlCol="0">
            <a:spAutoFit/>
          </a:bodyPr>
          <a:lstStyle/>
          <a:p>
            <a:r>
              <a:rPr lang="en-US" dirty="0" smtClean="0"/>
              <a:t>Unidirectional </a:t>
            </a:r>
          </a:p>
          <a:p>
            <a:r>
              <a:rPr lang="en-US" dirty="0" smtClean="0"/>
              <a:t>stress</a:t>
            </a:r>
            <a:endParaRPr lang="en-US" dirty="0"/>
          </a:p>
        </p:txBody>
      </p:sp>
      <p:sp>
        <p:nvSpPr>
          <p:cNvPr id="103" name="TextBox 102"/>
          <p:cNvSpPr txBox="1"/>
          <p:nvPr/>
        </p:nvSpPr>
        <p:spPr>
          <a:xfrm>
            <a:off x="660400" y="2011551"/>
            <a:ext cx="1187119" cy="369332"/>
          </a:xfrm>
          <a:prstGeom prst="rect">
            <a:avLst/>
          </a:prstGeom>
          <a:noFill/>
        </p:spPr>
        <p:txBody>
          <a:bodyPr wrap="none" rtlCol="0">
            <a:spAutoFit/>
          </a:bodyPr>
          <a:lstStyle/>
          <a:p>
            <a:r>
              <a:rPr lang="en-US" dirty="0" smtClean="0"/>
              <a:t>Pure shear</a:t>
            </a:r>
            <a:endParaRPr lang="en-US" dirty="0"/>
          </a:p>
        </p:txBody>
      </p:sp>
      <p:sp>
        <p:nvSpPr>
          <p:cNvPr id="107" name="Rectangle 106"/>
          <p:cNvSpPr>
            <a:spLocks noChangeAspect="1"/>
          </p:cNvSpPr>
          <p:nvPr/>
        </p:nvSpPr>
        <p:spPr>
          <a:xfrm>
            <a:off x="2292705" y="1740803"/>
            <a:ext cx="640080" cy="6400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4" name="Group 137"/>
          <p:cNvGrpSpPr>
            <a:grpSpLocks noChangeAspect="1"/>
          </p:cNvGrpSpPr>
          <p:nvPr/>
        </p:nvGrpSpPr>
        <p:grpSpPr>
          <a:xfrm>
            <a:off x="3680872" y="3028245"/>
            <a:ext cx="640080" cy="640080"/>
            <a:chOff x="1239812" y="4084317"/>
            <a:chExt cx="2325625" cy="2325627"/>
          </a:xfrm>
        </p:grpSpPr>
        <p:sp>
          <p:nvSpPr>
            <p:cNvPr id="109" name="Rectangle 108"/>
            <p:cNvSpPr/>
            <p:nvPr/>
          </p:nvSpPr>
          <p:spPr>
            <a:xfrm rot="16200000">
              <a:off x="1248957" y="4084320"/>
              <a:ext cx="2286000" cy="2286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a:xfrm rot="16200000">
              <a:off x="2654085" y="5049924"/>
              <a:ext cx="182880" cy="163982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p:cNvSpPr/>
            <p:nvPr/>
          </p:nvSpPr>
          <p:spPr>
            <a:xfrm rot="16200000">
              <a:off x="2684565" y="4645152"/>
              <a:ext cx="182880" cy="15544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a:xfrm rot="16200000">
              <a:off x="2647989" y="5465063"/>
              <a:ext cx="182880" cy="1627632"/>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ectangle 112"/>
            <p:cNvSpPr>
              <a:spLocks noChangeAspect="1"/>
            </p:cNvSpPr>
            <p:nvPr/>
          </p:nvSpPr>
          <p:spPr>
            <a:xfrm rot="16200000">
              <a:off x="476289" y="4887468"/>
              <a:ext cx="2286000" cy="75895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p:cNvSpPr>
              <a:spLocks noChangeAspect="1"/>
            </p:cNvSpPr>
            <p:nvPr/>
          </p:nvSpPr>
          <p:spPr>
            <a:xfrm rot="16200000">
              <a:off x="1950631" y="3373498"/>
              <a:ext cx="855219" cy="227685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7" name="Group 614"/>
          <p:cNvGrpSpPr/>
          <p:nvPr/>
        </p:nvGrpSpPr>
        <p:grpSpPr>
          <a:xfrm rot="16200000" flipH="1">
            <a:off x="2227500" y="3184242"/>
            <a:ext cx="743221" cy="667350"/>
            <a:chOff x="3573248" y="2442387"/>
            <a:chExt cx="1701363" cy="1495638"/>
          </a:xfrm>
        </p:grpSpPr>
        <p:grpSp>
          <p:nvGrpSpPr>
            <p:cNvPr id="78" name="Group 59"/>
            <p:cNvGrpSpPr/>
            <p:nvPr/>
          </p:nvGrpSpPr>
          <p:grpSpPr>
            <a:xfrm>
              <a:off x="3573248" y="2442387"/>
              <a:ext cx="1287936" cy="1481559"/>
              <a:chOff x="3573248" y="2442387"/>
              <a:chExt cx="1287936" cy="1481559"/>
            </a:xfrm>
          </p:grpSpPr>
          <p:grpSp>
            <p:nvGrpSpPr>
              <p:cNvPr id="79" name="Group 704"/>
              <p:cNvGrpSpPr>
                <a:grpSpLocks noChangeAspect="1"/>
              </p:cNvGrpSpPr>
              <p:nvPr/>
            </p:nvGrpSpPr>
            <p:grpSpPr>
              <a:xfrm rot="16200000" flipH="1">
                <a:off x="3476436" y="2539199"/>
                <a:ext cx="1481559" cy="1287936"/>
                <a:chOff x="1181185" y="4084320"/>
                <a:chExt cx="2384253" cy="2325626"/>
              </a:xfrm>
            </p:grpSpPr>
            <p:sp>
              <p:nvSpPr>
                <p:cNvPr id="126" name="Rectangle 125"/>
                <p:cNvSpPr/>
                <p:nvPr/>
              </p:nvSpPr>
              <p:spPr>
                <a:xfrm rot="16200000">
                  <a:off x="1248957" y="4084320"/>
                  <a:ext cx="2286000" cy="2286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p:cNvSpPr/>
                <p:nvPr/>
              </p:nvSpPr>
              <p:spPr>
                <a:xfrm rot="16200000">
                  <a:off x="2540320" y="4936156"/>
                  <a:ext cx="182879" cy="186735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p:cNvSpPr/>
                <p:nvPr/>
              </p:nvSpPr>
              <p:spPr>
                <a:xfrm rot="16200000">
                  <a:off x="2534224" y="4494805"/>
                  <a:ext cx="182879" cy="18551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p:cNvSpPr/>
                <p:nvPr/>
              </p:nvSpPr>
              <p:spPr>
                <a:xfrm rot="16200000">
                  <a:off x="2534221" y="5351295"/>
                  <a:ext cx="182883" cy="18551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p:cNvSpPr>
                  <a:spLocks noChangeAspect="1"/>
                </p:cNvSpPr>
                <p:nvPr/>
              </p:nvSpPr>
              <p:spPr>
                <a:xfrm rot="16200000">
                  <a:off x="296634" y="5008497"/>
                  <a:ext cx="2286000" cy="516897"/>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p:cNvSpPr>
                  <a:spLocks noChangeAspect="1"/>
                </p:cNvSpPr>
                <p:nvPr/>
              </p:nvSpPr>
              <p:spPr>
                <a:xfrm rot="16200000">
                  <a:off x="1950632" y="3373502"/>
                  <a:ext cx="855220" cy="227685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5" name="Rectangle 124"/>
              <p:cNvSpPr>
                <a:spLocks noChangeAspect="1"/>
              </p:cNvSpPr>
              <p:nvPr/>
            </p:nvSpPr>
            <p:spPr>
              <a:xfrm flipH="1">
                <a:off x="4061718" y="3190267"/>
                <a:ext cx="799464" cy="250799"/>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7" name="Rectangle 116"/>
            <p:cNvSpPr/>
            <p:nvPr/>
          </p:nvSpPr>
          <p:spPr>
            <a:xfrm flipH="1">
              <a:off x="4861183" y="2442387"/>
              <a:ext cx="356897" cy="815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p:cNvSpPr/>
            <p:nvPr/>
          </p:nvSpPr>
          <p:spPr>
            <a:xfrm flipH="1">
              <a:off x="4861182" y="2763583"/>
              <a:ext cx="413428" cy="815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p:cNvSpPr/>
            <p:nvPr/>
          </p:nvSpPr>
          <p:spPr>
            <a:xfrm flipH="1">
              <a:off x="4870127" y="3315667"/>
              <a:ext cx="404483" cy="815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p:cNvSpPr/>
            <p:nvPr/>
          </p:nvSpPr>
          <p:spPr>
            <a:xfrm flipH="1">
              <a:off x="4846334" y="3592006"/>
              <a:ext cx="428276" cy="815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p:cNvSpPr/>
            <p:nvPr/>
          </p:nvSpPr>
          <p:spPr>
            <a:xfrm flipH="1" flipV="1">
              <a:off x="4870126" y="3892306"/>
              <a:ext cx="404483" cy="4571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Rectangle 121"/>
            <p:cNvSpPr/>
            <p:nvPr/>
          </p:nvSpPr>
          <p:spPr>
            <a:xfrm flipH="1">
              <a:off x="4870127" y="3059308"/>
              <a:ext cx="381155" cy="815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p:cNvSpPr/>
            <p:nvPr/>
          </p:nvSpPr>
          <p:spPr>
            <a:xfrm>
              <a:off x="3573249" y="2442387"/>
              <a:ext cx="1701362" cy="145781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1" name="Group 94"/>
          <p:cNvGrpSpPr/>
          <p:nvPr/>
        </p:nvGrpSpPr>
        <p:grpSpPr>
          <a:xfrm>
            <a:off x="938736" y="3105626"/>
            <a:ext cx="696841" cy="684533"/>
            <a:chOff x="1257093" y="2412084"/>
            <a:chExt cx="1723311" cy="1562373"/>
          </a:xfrm>
        </p:grpSpPr>
        <p:grpSp>
          <p:nvGrpSpPr>
            <p:cNvPr id="82" name="Group 71"/>
            <p:cNvGrpSpPr/>
            <p:nvPr/>
          </p:nvGrpSpPr>
          <p:grpSpPr>
            <a:xfrm>
              <a:off x="1257093" y="2763583"/>
              <a:ext cx="1701363" cy="1210874"/>
              <a:chOff x="3573248" y="2442387"/>
              <a:chExt cx="1701363" cy="1495638"/>
            </a:xfrm>
          </p:grpSpPr>
          <p:grpSp>
            <p:nvGrpSpPr>
              <p:cNvPr id="83" name="Group 59"/>
              <p:cNvGrpSpPr/>
              <p:nvPr/>
            </p:nvGrpSpPr>
            <p:grpSpPr>
              <a:xfrm>
                <a:off x="3573248" y="2442387"/>
                <a:ext cx="1287936" cy="1481559"/>
                <a:chOff x="3573248" y="2442387"/>
                <a:chExt cx="1287936" cy="1481559"/>
              </a:xfrm>
            </p:grpSpPr>
            <p:grpSp>
              <p:nvGrpSpPr>
                <p:cNvPr id="84" name="Group 704"/>
                <p:cNvGrpSpPr>
                  <a:grpSpLocks noChangeAspect="1"/>
                </p:cNvGrpSpPr>
                <p:nvPr/>
              </p:nvGrpSpPr>
              <p:grpSpPr>
                <a:xfrm rot="16200000" flipH="1">
                  <a:off x="3476436" y="2539199"/>
                  <a:ext cx="1481559" cy="1287936"/>
                  <a:chOff x="1181185" y="4084320"/>
                  <a:chExt cx="2384253" cy="2325626"/>
                </a:xfrm>
              </p:grpSpPr>
              <p:sp>
                <p:nvSpPr>
                  <p:cNvPr id="145" name="Rectangle 144"/>
                  <p:cNvSpPr/>
                  <p:nvPr/>
                </p:nvSpPr>
                <p:spPr>
                  <a:xfrm rot="16200000">
                    <a:off x="1248957" y="4084320"/>
                    <a:ext cx="2286000" cy="2286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p:nvPr/>
                </p:nvSpPr>
                <p:spPr>
                  <a:xfrm rot="16200000">
                    <a:off x="2540320" y="4936156"/>
                    <a:ext cx="182879" cy="186735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Rectangle 146"/>
                  <p:cNvSpPr/>
                  <p:nvPr/>
                </p:nvSpPr>
                <p:spPr>
                  <a:xfrm rot="16200000">
                    <a:off x="2534224" y="4494805"/>
                    <a:ext cx="182879" cy="18551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rot="16200000">
                    <a:off x="2534221" y="5351295"/>
                    <a:ext cx="182883" cy="18551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p:cNvSpPr>
                    <a:spLocks noChangeAspect="1"/>
                  </p:cNvSpPr>
                  <p:nvPr/>
                </p:nvSpPr>
                <p:spPr>
                  <a:xfrm rot="16200000">
                    <a:off x="296634" y="5008497"/>
                    <a:ext cx="2286000" cy="516897"/>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a:spLocks noChangeAspect="1"/>
                  </p:cNvSpPr>
                  <p:nvPr/>
                </p:nvSpPr>
                <p:spPr>
                  <a:xfrm rot="16200000">
                    <a:off x="1950632" y="3373502"/>
                    <a:ext cx="855220" cy="227685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4" name="Rectangle 143"/>
                <p:cNvSpPr>
                  <a:spLocks noChangeAspect="1"/>
                </p:cNvSpPr>
                <p:nvPr/>
              </p:nvSpPr>
              <p:spPr>
                <a:xfrm flipH="1">
                  <a:off x="4061718" y="3190267"/>
                  <a:ext cx="799464" cy="250799"/>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6" name="Rectangle 135"/>
              <p:cNvSpPr/>
              <p:nvPr/>
            </p:nvSpPr>
            <p:spPr>
              <a:xfrm flipH="1">
                <a:off x="4861183" y="2442387"/>
                <a:ext cx="356897" cy="815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a:xfrm flipH="1">
                <a:off x="4861182" y="2763583"/>
                <a:ext cx="413428" cy="815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Rectangle 137"/>
              <p:cNvSpPr/>
              <p:nvPr/>
            </p:nvSpPr>
            <p:spPr>
              <a:xfrm flipH="1">
                <a:off x="4870127" y="3315667"/>
                <a:ext cx="404483" cy="815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p:cNvSpPr/>
              <p:nvPr/>
            </p:nvSpPr>
            <p:spPr>
              <a:xfrm flipH="1">
                <a:off x="4846334" y="3592006"/>
                <a:ext cx="428276" cy="815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p:cNvSpPr/>
              <p:nvPr/>
            </p:nvSpPr>
            <p:spPr>
              <a:xfrm flipH="1" flipV="1">
                <a:off x="4870126" y="3892306"/>
                <a:ext cx="404483" cy="4571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flipH="1">
                <a:off x="4870127" y="3059308"/>
                <a:ext cx="381155" cy="81565"/>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a:off x="3573249" y="2442387"/>
                <a:ext cx="1701362" cy="1457819"/>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Rectangle 133"/>
            <p:cNvSpPr>
              <a:spLocks noChangeAspect="1"/>
            </p:cNvSpPr>
            <p:nvPr/>
          </p:nvSpPr>
          <p:spPr>
            <a:xfrm flipH="1">
              <a:off x="1257093" y="2412084"/>
              <a:ext cx="1723311" cy="367723"/>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2" name="Group 3"/>
          <p:cNvGrpSpPr>
            <a:grpSpLocks noChangeAspect="1"/>
          </p:cNvGrpSpPr>
          <p:nvPr/>
        </p:nvGrpSpPr>
        <p:grpSpPr>
          <a:xfrm>
            <a:off x="3683389" y="4357402"/>
            <a:ext cx="640080" cy="640080"/>
            <a:chOff x="5302709" y="1625856"/>
            <a:chExt cx="2286000" cy="2286000"/>
          </a:xfrm>
        </p:grpSpPr>
        <p:sp>
          <p:nvSpPr>
            <p:cNvPr id="152" name="Rectangle 151"/>
            <p:cNvSpPr/>
            <p:nvPr/>
          </p:nvSpPr>
          <p:spPr>
            <a:xfrm>
              <a:off x="5302709" y="1625856"/>
              <a:ext cx="2286000" cy="2286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a:spLocks noChangeAspect="1"/>
            </p:cNvSpPr>
            <p:nvPr/>
          </p:nvSpPr>
          <p:spPr>
            <a:xfrm>
              <a:off x="6217109" y="1625856"/>
              <a:ext cx="1371600" cy="13716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p:nvPr/>
          </p:nvSpPr>
          <p:spPr>
            <a:xfrm>
              <a:off x="621710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a:off x="6613349" y="2997456"/>
              <a:ext cx="182880" cy="9144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Rectangle 155"/>
            <p:cNvSpPr/>
            <p:nvPr/>
          </p:nvSpPr>
          <p:spPr>
            <a:xfrm>
              <a:off x="700839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7405829" y="2997456"/>
              <a:ext cx="182880" cy="9144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Rectangle 157"/>
            <p:cNvSpPr/>
            <p:nvPr/>
          </p:nvSpPr>
          <p:spPr>
            <a:xfrm>
              <a:off x="5302709" y="1625856"/>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Rectangle 158"/>
            <p:cNvSpPr/>
            <p:nvPr/>
          </p:nvSpPr>
          <p:spPr>
            <a:xfrm>
              <a:off x="5302709" y="2052576"/>
              <a:ext cx="914400" cy="18288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Rectangle 159"/>
            <p:cNvSpPr/>
            <p:nvPr/>
          </p:nvSpPr>
          <p:spPr>
            <a:xfrm>
              <a:off x="5302709" y="2441448"/>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5302709" y="2814576"/>
              <a:ext cx="914400" cy="18288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61"/>
          <p:cNvGrpSpPr>
            <a:grpSpLocks/>
          </p:cNvGrpSpPr>
          <p:nvPr/>
        </p:nvGrpSpPr>
        <p:grpSpPr>
          <a:xfrm flipV="1">
            <a:off x="635984" y="5424037"/>
            <a:ext cx="723070" cy="718035"/>
            <a:chOff x="6400800" y="2479800"/>
            <a:chExt cx="2286000" cy="1516128"/>
          </a:xfrm>
        </p:grpSpPr>
        <p:grpSp>
          <p:nvGrpSpPr>
            <p:cNvPr id="105" name="Group 7"/>
            <p:cNvGrpSpPr/>
            <p:nvPr/>
          </p:nvGrpSpPr>
          <p:grpSpPr>
            <a:xfrm>
              <a:off x="6400800" y="2479800"/>
              <a:ext cx="2286000" cy="1516128"/>
              <a:chOff x="5302709" y="2441448"/>
              <a:chExt cx="2286000" cy="1516128"/>
            </a:xfrm>
          </p:grpSpPr>
          <p:sp>
            <p:nvSpPr>
              <p:cNvPr id="166" name="Rectangle 165"/>
              <p:cNvSpPr/>
              <p:nvPr/>
            </p:nvSpPr>
            <p:spPr>
              <a:xfrm>
                <a:off x="5302709" y="2441448"/>
                <a:ext cx="2286000" cy="1516128"/>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a:spLocks noChangeAspect="1"/>
              </p:cNvSpPr>
              <p:nvPr/>
            </p:nvSpPr>
            <p:spPr>
              <a:xfrm>
                <a:off x="5302709" y="2441448"/>
                <a:ext cx="2286000" cy="556008"/>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a:xfrm>
                <a:off x="621710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6613349" y="2997456"/>
                <a:ext cx="182880" cy="9144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Rectangle 169"/>
              <p:cNvSpPr/>
              <p:nvPr/>
            </p:nvSpPr>
            <p:spPr>
              <a:xfrm>
                <a:off x="700839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Rectangle 170"/>
              <p:cNvSpPr/>
              <p:nvPr/>
            </p:nvSpPr>
            <p:spPr>
              <a:xfrm>
                <a:off x="7405829" y="2997456"/>
                <a:ext cx="182880" cy="9144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4" name="Rectangle 163"/>
            <p:cNvSpPr/>
            <p:nvPr/>
          </p:nvSpPr>
          <p:spPr>
            <a:xfrm>
              <a:off x="6874645" y="3035808"/>
              <a:ext cx="182880" cy="9144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6400800" y="3035808"/>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6" name="Group 154"/>
          <p:cNvGrpSpPr/>
          <p:nvPr/>
        </p:nvGrpSpPr>
        <p:grpSpPr>
          <a:xfrm rot="5400000" flipH="1">
            <a:off x="2728172" y="5448459"/>
            <a:ext cx="763479" cy="741111"/>
            <a:chOff x="6352033" y="1611231"/>
            <a:chExt cx="2334767" cy="2325624"/>
          </a:xfrm>
        </p:grpSpPr>
        <p:grpSp>
          <p:nvGrpSpPr>
            <p:cNvPr id="108" name="Group 145"/>
            <p:cNvGrpSpPr/>
            <p:nvPr/>
          </p:nvGrpSpPr>
          <p:grpSpPr>
            <a:xfrm>
              <a:off x="6352033" y="1611231"/>
              <a:ext cx="2325624" cy="2325624"/>
              <a:chOff x="1239813" y="4084320"/>
              <a:chExt cx="2325624" cy="2325624"/>
            </a:xfrm>
          </p:grpSpPr>
          <p:sp>
            <p:nvSpPr>
              <p:cNvPr id="176" name="Rectangle 175"/>
              <p:cNvSpPr/>
              <p:nvPr/>
            </p:nvSpPr>
            <p:spPr>
              <a:xfrm rot="16200000">
                <a:off x="1248957" y="4084320"/>
                <a:ext cx="2286000" cy="2286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Rectangle 176"/>
              <p:cNvSpPr/>
              <p:nvPr/>
            </p:nvSpPr>
            <p:spPr>
              <a:xfrm rot="16200000">
                <a:off x="2654085" y="5049924"/>
                <a:ext cx="182880" cy="163982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Rectangle 177"/>
              <p:cNvSpPr/>
              <p:nvPr/>
            </p:nvSpPr>
            <p:spPr>
              <a:xfrm rot="16200000">
                <a:off x="2684565" y="4645152"/>
                <a:ext cx="182880" cy="15544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Rectangle 178"/>
              <p:cNvSpPr/>
              <p:nvPr/>
            </p:nvSpPr>
            <p:spPr>
              <a:xfrm rot="16200000">
                <a:off x="2647989" y="5465063"/>
                <a:ext cx="182880" cy="1627632"/>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p:cNvSpPr>
                <a:spLocks noChangeAspect="1"/>
              </p:cNvSpPr>
              <p:nvPr/>
            </p:nvSpPr>
            <p:spPr>
              <a:xfrm rot="16200000">
                <a:off x="476289" y="4887468"/>
                <a:ext cx="2286000" cy="75895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4" name="Rectangle 173"/>
            <p:cNvSpPr/>
            <p:nvPr/>
          </p:nvSpPr>
          <p:spPr>
            <a:xfrm rot="16200000">
              <a:off x="7818120" y="1682496"/>
              <a:ext cx="182880" cy="15544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Rectangle 174"/>
            <p:cNvSpPr/>
            <p:nvPr/>
          </p:nvSpPr>
          <p:spPr>
            <a:xfrm rot="16200000">
              <a:off x="7818120" y="1232732"/>
              <a:ext cx="182880" cy="15544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5" name="Group 3"/>
          <p:cNvGrpSpPr/>
          <p:nvPr/>
        </p:nvGrpSpPr>
        <p:grpSpPr>
          <a:xfrm>
            <a:off x="1615387" y="5463520"/>
            <a:ext cx="757507" cy="753511"/>
            <a:chOff x="5302709" y="1625856"/>
            <a:chExt cx="2286000" cy="2286000"/>
          </a:xfrm>
        </p:grpSpPr>
        <p:sp>
          <p:nvSpPr>
            <p:cNvPr id="182" name="Rectangle 181"/>
            <p:cNvSpPr/>
            <p:nvPr/>
          </p:nvSpPr>
          <p:spPr>
            <a:xfrm>
              <a:off x="5302709" y="1625856"/>
              <a:ext cx="2286000" cy="2286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p:cNvSpPr>
              <a:spLocks noChangeAspect="1"/>
            </p:cNvSpPr>
            <p:nvPr/>
          </p:nvSpPr>
          <p:spPr>
            <a:xfrm>
              <a:off x="6217109" y="1625856"/>
              <a:ext cx="1371600" cy="13716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ectangle 183"/>
            <p:cNvSpPr/>
            <p:nvPr/>
          </p:nvSpPr>
          <p:spPr>
            <a:xfrm>
              <a:off x="621710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184"/>
            <p:cNvSpPr/>
            <p:nvPr/>
          </p:nvSpPr>
          <p:spPr>
            <a:xfrm>
              <a:off x="661334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p:cNvSpPr/>
            <p:nvPr/>
          </p:nvSpPr>
          <p:spPr>
            <a:xfrm>
              <a:off x="700839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Rectangle 186"/>
            <p:cNvSpPr/>
            <p:nvPr/>
          </p:nvSpPr>
          <p:spPr>
            <a:xfrm>
              <a:off x="740582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p:cNvSpPr/>
            <p:nvPr/>
          </p:nvSpPr>
          <p:spPr>
            <a:xfrm>
              <a:off x="5302709" y="1625856"/>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Rectangle 188"/>
            <p:cNvSpPr/>
            <p:nvPr/>
          </p:nvSpPr>
          <p:spPr>
            <a:xfrm>
              <a:off x="5302709" y="2052576"/>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Rectangle 189"/>
            <p:cNvSpPr/>
            <p:nvPr/>
          </p:nvSpPr>
          <p:spPr>
            <a:xfrm>
              <a:off x="5302709" y="2441448"/>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Rectangle 190"/>
            <p:cNvSpPr/>
            <p:nvPr/>
          </p:nvSpPr>
          <p:spPr>
            <a:xfrm>
              <a:off x="5302709" y="2814576"/>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92" name="Straight Arrow Connector 191"/>
          <p:cNvCxnSpPr/>
          <p:nvPr/>
        </p:nvCxnSpPr>
        <p:spPr>
          <a:xfrm rot="5400000" flipH="1" flipV="1">
            <a:off x="573186" y="4960192"/>
            <a:ext cx="75043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rot="5400000" flipH="1" flipV="1">
            <a:off x="1573529" y="5068204"/>
            <a:ext cx="107035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p:nvPr/>
        </p:nvCxnSpPr>
        <p:spPr>
          <a:xfrm rot="5400000" flipH="1" flipV="1">
            <a:off x="2524319" y="4936619"/>
            <a:ext cx="11727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p:nvPr/>
        </p:nvCxnSpPr>
        <p:spPr>
          <a:xfrm>
            <a:off x="699415" y="2379295"/>
            <a:ext cx="779780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6" name="TextBox 195"/>
          <p:cNvSpPr txBox="1"/>
          <p:nvPr/>
        </p:nvSpPr>
        <p:spPr>
          <a:xfrm>
            <a:off x="4503193" y="6217031"/>
            <a:ext cx="4367489" cy="369332"/>
          </a:xfrm>
          <a:prstGeom prst="rect">
            <a:avLst/>
          </a:prstGeom>
          <a:noFill/>
        </p:spPr>
        <p:txBody>
          <a:bodyPr wrap="none" rtlCol="0">
            <a:spAutoFit/>
          </a:bodyPr>
          <a:lstStyle/>
          <a:p>
            <a:r>
              <a:rPr lang="en-US" dirty="0" smtClean="0"/>
              <a:t>Ch &amp; Zhang, 2011, Ch &amp; </a:t>
            </a:r>
            <a:r>
              <a:rPr lang="en-US" dirty="0" err="1" smtClean="0"/>
              <a:t>Dzierżanowski</a:t>
            </a:r>
            <a:r>
              <a:rPr lang="en-US" dirty="0" smtClean="0"/>
              <a:t>, 2013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 name="Rectangle 17"/>
          <p:cNvSpPr/>
          <p:nvPr/>
        </p:nvSpPr>
        <p:spPr>
          <a:xfrm>
            <a:off x="457200" y="3849132"/>
            <a:ext cx="7023100" cy="1943100"/>
          </a:xfrm>
          <a:prstGeom prst="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Optimal geometries are not unique. Isotropic wheel assemblages</a:t>
            </a:r>
            <a:endParaRPr lang="en-US" dirty="0"/>
          </a:p>
        </p:txBody>
      </p:sp>
      <p:pic>
        <p:nvPicPr>
          <p:cNvPr id="4" name="Content Placeholder 3" descr="assembly1.pdf"/>
          <p:cNvPicPr>
            <a:picLocks noGrp="1" noChangeAspect="1"/>
          </p:cNvPicPr>
          <p:nvPr>
            <p:ph idx="1"/>
          </p:nvPr>
        </p:nvPicPr>
        <mc:AlternateContent>
          <mc:Choice xmlns:ma="http://schemas.microsoft.com/office/mac/drawingml/2008/main" Requires="ma">
            <p:blipFill>
              <a:blip r:embed="rId2"/>
              <a:srcRect l="-67655" r="-67655"/>
              <a:stretch>
                <a:fillRect/>
              </a:stretch>
            </p:blipFill>
          </mc:Choice>
          <mc:Fallback>
            <p:blipFill>
              <a:blip r:embed="rId3"/>
              <a:srcRect l="-67655" r="-67655"/>
              <a:stretch>
                <a:fillRect/>
              </a:stretch>
            </p:blipFill>
          </mc:Fallback>
        </mc:AlternateContent>
        <p:spPr>
          <a:xfrm>
            <a:off x="1117600" y="1602304"/>
            <a:ext cx="8026400" cy="4691062"/>
          </a:xfrm>
        </p:spPr>
      </p:pic>
      <p:pic>
        <p:nvPicPr>
          <p:cNvPr id="8" name="Picture 7" descr="Wheel-L1.eps"/>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486400" y="4165600"/>
            <a:ext cx="1371600" cy="1371600"/>
          </a:xfrm>
          <a:prstGeom prst="rect">
            <a:avLst/>
          </a:prstGeom>
        </p:spPr>
      </p:pic>
      <p:sp>
        <p:nvSpPr>
          <p:cNvPr id="12" name="TextBox 11"/>
          <p:cNvSpPr txBox="1"/>
          <p:nvPr/>
        </p:nvSpPr>
        <p:spPr>
          <a:xfrm>
            <a:off x="457200" y="2126565"/>
            <a:ext cx="2322796" cy="646331"/>
          </a:xfrm>
          <a:prstGeom prst="rect">
            <a:avLst/>
          </a:prstGeom>
          <a:noFill/>
        </p:spPr>
        <p:txBody>
          <a:bodyPr wrap="none" rtlCol="0">
            <a:spAutoFit/>
          </a:bodyPr>
          <a:lstStyle/>
          <a:p>
            <a:r>
              <a:rPr lang="en-US" dirty="0" err="1" smtClean="0"/>
              <a:t>Hashin-Shtrikman</a:t>
            </a:r>
            <a:r>
              <a:rPr lang="en-US" dirty="0" smtClean="0"/>
              <a:t> type</a:t>
            </a:r>
          </a:p>
          <a:p>
            <a:r>
              <a:rPr lang="en-US" dirty="0" smtClean="0"/>
              <a:t>assembly</a:t>
            </a:r>
            <a:endParaRPr lang="en-US" dirty="0"/>
          </a:p>
        </p:txBody>
      </p:sp>
      <p:sp>
        <p:nvSpPr>
          <p:cNvPr id="13" name="TextBox 12"/>
          <p:cNvSpPr txBox="1"/>
          <p:nvPr/>
        </p:nvSpPr>
        <p:spPr>
          <a:xfrm>
            <a:off x="457200" y="3479800"/>
            <a:ext cx="8507883" cy="400110"/>
          </a:xfrm>
          <a:prstGeom prst="rect">
            <a:avLst/>
          </a:prstGeom>
          <a:noFill/>
        </p:spPr>
        <p:txBody>
          <a:bodyPr wrap="none" rtlCol="0">
            <a:spAutoFit/>
          </a:bodyPr>
          <a:lstStyle/>
          <a:p>
            <a:r>
              <a:rPr lang="en-US" sz="2000" b="1" dirty="0" smtClean="0"/>
              <a:t>Elements, in dependence on volume fraction of the best (white field) material.    </a:t>
            </a:r>
            <a:endParaRPr lang="en-US" sz="2000" b="1" dirty="0"/>
          </a:p>
        </p:txBody>
      </p:sp>
      <p:pic>
        <p:nvPicPr>
          <p:cNvPr id="14" name="Picture 13" descr="Wheel-S1.eps"/>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408396" y="4165600"/>
            <a:ext cx="1371600" cy="1371600"/>
          </a:xfrm>
          <a:prstGeom prst="rect">
            <a:avLst/>
          </a:prstGeom>
        </p:spPr>
      </p:pic>
      <p:pic>
        <p:nvPicPr>
          <p:cNvPr id="17" name="Picture 16" descr="Wheel-I1-eps-converted-to.pdf"/>
          <p:cNvPicPr>
            <a:picLocks noChangeAspect="1"/>
          </p:cNvPicPr>
          <p:nvPr/>
        </p:nvPicPr>
        <mc:AlternateContent>
          <mc:Choice xmlns:ma="http://schemas.microsoft.com/office/mac/drawingml/2008/main" Requires="ma">
            <p:blipFill>
              <a:blip r:embed="rId8"/>
              <a:stretch>
                <a:fillRect/>
              </a:stretch>
            </p:blipFill>
          </mc:Choice>
          <mc:Fallback>
            <p:blipFill>
              <a:blip r:embed="rId9"/>
              <a:stretch>
                <a:fillRect/>
              </a:stretch>
            </p:blipFill>
          </mc:Fallback>
        </mc:AlternateContent>
        <p:spPr>
          <a:xfrm>
            <a:off x="3517900" y="4165600"/>
            <a:ext cx="1371600" cy="1371600"/>
          </a:xfrm>
          <a:prstGeom prst="rect">
            <a:avLst/>
          </a:prstGeom>
        </p:spPr>
      </p:pic>
      <p:sp>
        <p:nvSpPr>
          <p:cNvPr id="19" name="TextBox 18"/>
          <p:cNvSpPr txBox="1"/>
          <p:nvPr/>
        </p:nvSpPr>
        <p:spPr>
          <a:xfrm>
            <a:off x="6858000" y="6108700"/>
            <a:ext cx="1802634" cy="369332"/>
          </a:xfrm>
          <a:prstGeom prst="rect">
            <a:avLst/>
          </a:prstGeom>
          <a:noFill/>
        </p:spPr>
        <p:txBody>
          <a:bodyPr wrap="none" rtlCol="0">
            <a:spAutoFit/>
          </a:bodyPr>
          <a:lstStyle/>
          <a:p>
            <a:r>
              <a:rPr lang="en-US" dirty="0" smtClean="0"/>
              <a:t>A.Cherkaev, 2011</a:t>
            </a:r>
            <a:endParaRPr lang="en-US" dirty="0"/>
          </a:p>
        </p:txBody>
      </p:sp>
      <p:sp>
        <p:nvSpPr>
          <p:cNvPr id="11" name="TextBox 10"/>
          <p:cNvSpPr txBox="1"/>
          <p:nvPr/>
        </p:nvSpPr>
        <p:spPr>
          <a:xfrm>
            <a:off x="850900" y="5924034"/>
            <a:ext cx="4708778" cy="369332"/>
          </a:xfrm>
          <a:prstGeom prst="rect">
            <a:avLst/>
          </a:prstGeom>
          <a:noFill/>
        </p:spPr>
        <p:txBody>
          <a:bodyPr wrap="none" rtlCol="0">
            <a:spAutoFit/>
          </a:bodyPr>
          <a:lstStyle/>
          <a:p>
            <a:r>
              <a:rPr lang="en-US" dirty="0" smtClean="0"/>
              <a:t>strong – white, intermediate – gray, void – black.</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7" name="Content Placeholder 5" descr="allregions.jpg.eps"/>
          <p:cNvPicPr>
            <a:picLocks noChangeAspect="1"/>
          </p:cNvPicPr>
          <p:nvPr/>
        </p:nvPicPr>
        <mc:AlternateContent>
          <mc:Choice xmlns:ma="http://schemas.microsoft.com/office/mac/drawingml/2008/main" Requires="ma">
            <p:blipFill>
              <a:blip r:embed="rId2"/>
              <a:srcRect l="-40915" r="-40915"/>
              <a:stretch>
                <a:fillRect/>
              </a:stretch>
            </p:blipFill>
          </mc:Choice>
          <mc:Fallback>
            <p:blipFill>
              <a:blip r:embed="rId3"/>
              <a:srcRect l="-40915" r="-40915"/>
              <a:stretch>
                <a:fillRect/>
              </a:stretch>
            </p:blipFill>
          </mc:Fallback>
        </mc:AlternateContent>
        <p:spPr>
          <a:xfrm>
            <a:off x="-1147011" y="969657"/>
            <a:ext cx="8744118" cy="4808928"/>
          </a:xfrm>
          <a:prstGeom prst="rect">
            <a:avLst/>
          </a:prstGeom>
        </p:spPr>
      </p:pic>
      <p:sp>
        <p:nvSpPr>
          <p:cNvPr id="2" name="Title 1"/>
          <p:cNvSpPr>
            <a:spLocks noGrp="1"/>
          </p:cNvSpPr>
          <p:nvPr>
            <p:ph type="title"/>
          </p:nvPr>
        </p:nvSpPr>
        <p:spPr/>
        <p:txBody>
          <a:bodyPr>
            <a:normAutofit/>
          </a:bodyPr>
          <a:lstStyle/>
          <a:p>
            <a:r>
              <a:rPr lang="en-US" dirty="0" smtClean="0"/>
              <a:t>Lower cost g2: structures</a:t>
            </a:r>
            <a:endParaRPr lang="en-US" dirty="0"/>
          </a:p>
        </p:txBody>
      </p:sp>
      <p:cxnSp>
        <p:nvCxnSpPr>
          <p:cNvPr id="11" name="Straight Connector 10"/>
          <p:cNvCxnSpPr/>
          <p:nvPr/>
        </p:nvCxnSpPr>
        <p:spPr>
          <a:xfrm rot="5400000">
            <a:off x="1207141" y="2922014"/>
            <a:ext cx="2532595" cy="2291376"/>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4" name="Diamond 13"/>
          <p:cNvSpPr/>
          <p:nvPr/>
        </p:nvSpPr>
        <p:spPr>
          <a:xfrm rot="2680494">
            <a:off x="2120536" y="3819706"/>
            <a:ext cx="893167" cy="434304"/>
          </a:xfrm>
          <a:prstGeom prst="diamon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675744" y="4172295"/>
            <a:ext cx="1709204" cy="32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327750" y="3587853"/>
            <a:ext cx="902571" cy="4644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1581806" y="4944541"/>
            <a:ext cx="1603706" cy="257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5400000">
            <a:off x="1183409" y="2573644"/>
            <a:ext cx="2021400" cy="7019"/>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1903388" y="2909693"/>
            <a:ext cx="1775298" cy="1"/>
          </a:xfrm>
          <a:prstGeom prst="line">
            <a:avLst/>
          </a:prstGeom>
        </p:spPr>
        <p:style>
          <a:lnRef idx="2">
            <a:schemeClr val="accent1"/>
          </a:lnRef>
          <a:fillRef idx="0">
            <a:schemeClr val="accent1"/>
          </a:fillRef>
          <a:effectRef idx="1">
            <a:schemeClr val="accent1"/>
          </a:effectRef>
          <a:fontRef idx="minor">
            <a:schemeClr val="tx1"/>
          </a:fontRef>
        </p:style>
      </p:cxnSp>
      <p:grpSp>
        <p:nvGrpSpPr>
          <p:cNvPr id="3" name="Group 3"/>
          <p:cNvGrpSpPr>
            <a:grpSpLocks noChangeAspect="1"/>
          </p:cNvGrpSpPr>
          <p:nvPr/>
        </p:nvGrpSpPr>
        <p:grpSpPr>
          <a:xfrm>
            <a:off x="1536025" y="4505261"/>
            <a:ext cx="548640" cy="548640"/>
            <a:chOff x="5302709" y="1625856"/>
            <a:chExt cx="2286000" cy="2286000"/>
          </a:xfrm>
        </p:grpSpPr>
        <p:sp>
          <p:nvSpPr>
            <p:cNvPr id="51" name="Rectangle 50"/>
            <p:cNvSpPr/>
            <p:nvPr/>
          </p:nvSpPr>
          <p:spPr>
            <a:xfrm>
              <a:off x="5302709" y="1625856"/>
              <a:ext cx="2286000" cy="2286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a:spLocks noChangeAspect="1"/>
            </p:cNvSpPr>
            <p:nvPr/>
          </p:nvSpPr>
          <p:spPr>
            <a:xfrm>
              <a:off x="6217109" y="1625856"/>
              <a:ext cx="1371600" cy="13716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21710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661334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700839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740582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5302709" y="1625856"/>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5302709" y="2052576"/>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5302709" y="2441448"/>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5302709" y="2814576"/>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160"/>
          <p:cNvGrpSpPr>
            <a:grpSpLocks noChangeAspect="1"/>
          </p:cNvGrpSpPr>
          <p:nvPr/>
        </p:nvGrpSpPr>
        <p:grpSpPr>
          <a:xfrm>
            <a:off x="1456413" y="3652199"/>
            <a:ext cx="548640" cy="548640"/>
            <a:chOff x="6400800" y="3941064"/>
            <a:chExt cx="2286001" cy="2304288"/>
          </a:xfrm>
        </p:grpSpPr>
        <p:sp>
          <p:nvSpPr>
            <p:cNvPr id="62" name="Rectangle 61"/>
            <p:cNvSpPr/>
            <p:nvPr/>
          </p:nvSpPr>
          <p:spPr>
            <a:xfrm>
              <a:off x="6400800" y="3941064"/>
              <a:ext cx="2286000" cy="2286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a:off x="7315200" y="5312665"/>
              <a:ext cx="22860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a:off x="8106491" y="5312665"/>
              <a:ext cx="22860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6400800" y="3941064"/>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6400800" y="4367784"/>
              <a:ext cx="914400" cy="18288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6400800" y="4756656"/>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6400800" y="5129784"/>
              <a:ext cx="914400" cy="18288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a:spLocks noChangeAspect="1"/>
            </p:cNvSpPr>
            <p:nvPr/>
          </p:nvSpPr>
          <p:spPr>
            <a:xfrm>
              <a:off x="6400801" y="3941064"/>
              <a:ext cx="2286000" cy="13716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flipH="1">
              <a:off x="6583678" y="5330952"/>
              <a:ext cx="22860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88"/>
          <p:cNvGrpSpPr>
            <a:grpSpLocks noChangeAspect="1"/>
          </p:cNvGrpSpPr>
          <p:nvPr/>
        </p:nvGrpSpPr>
        <p:grpSpPr>
          <a:xfrm>
            <a:off x="3928330" y="3935228"/>
            <a:ext cx="369501" cy="369501"/>
            <a:chOff x="973457" y="4389538"/>
            <a:chExt cx="2286000" cy="2055922"/>
          </a:xfrm>
        </p:grpSpPr>
        <p:sp>
          <p:nvSpPr>
            <p:cNvPr id="90" name="Rectangle 89"/>
            <p:cNvSpPr>
              <a:spLocks noChangeAspect="1"/>
            </p:cNvSpPr>
            <p:nvPr/>
          </p:nvSpPr>
          <p:spPr>
            <a:xfrm>
              <a:off x="973457" y="4389538"/>
              <a:ext cx="2286000" cy="48756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973457" y="4877100"/>
              <a:ext cx="2286000" cy="54039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a:spLocks noChangeAspect="1"/>
            </p:cNvSpPr>
            <p:nvPr/>
          </p:nvSpPr>
          <p:spPr>
            <a:xfrm>
              <a:off x="973457" y="5417499"/>
              <a:ext cx="2286000" cy="48756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p:cNvSpPr/>
            <p:nvPr/>
          </p:nvSpPr>
          <p:spPr>
            <a:xfrm>
              <a:off x="973457" y="5905061"/>
              <a:ext cx="2286000" cy="54039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4" name="Rectangle 143"/>
          <p:cNvSpPr/>
          <p:nvPr/>
        </p:nvSpPr>
        <p:spPr>
          <a:xfrm>
            <a:off x="3187338" y="1624189"/>
            <a:ext cx="558089" cy="54489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5000211" y="3433592"/>
            <a:ext cx="600489" cy="64041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60"/>
          <p:cNvGrpSpPr>
            <a:grpSpLocks noChangeAspect="1"/>
          </p:cNvGrpSpPr>
          <p:nvPr/>
        </p:nvGrpSpPr>
        <p:grpSpPr>
          <a:xfrm rot="16200000" flipH="1">
            <a:off x="2521117" y="4701003"/>
            <a:ext cx="457200" cy="457200"/>
            <a:chOff x="6400800" y="3941064"/>
            <a:chExt cx="2286001" cy="2304288"/>
          </a:xfrm>
        </p:grpSpPr>
        <p:sp>
          <p:nvSpPr>
            <p:cNvPr id="147" name="Rectangle 146"/>
            <p:cNvSpPr/>
            <p:nvPr/>
          </p:nvSpPr>
          <p:spPr>
            <a:xfrm>
              <a:off x="6400800" y="3941064"/>
              <a:ext cx="2286000" cy="2286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Rectangle 147"/>
            <p:cNvSpPr/>
            <p:nvPr/>
          </p:nvSpPr>
          <p:spPr>
            <a:xfrm>
              <a:off x="7315200" y="5312665"/>
              <a:ext cx="22860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p:cNvSpPr/>
            <p:nvPr/>
          </p:nvSpPr>
          <p:spPr>
            <a:xfrm>
              <a:off x="8106491" y="5312665"/>
              <a:ext cx="22860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p:cNvSpPr/>
            <p:nvPr/>
          </p:nvSpPr>
          <p:spPr>
            <a:xfrm>
              <a:off x="6400800" y="3941064"/>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p:cNvSpPr/>
            <p:nvPr/>
          </p:nvSpPr>
          <p:spPr>
            <a:xfrm>
              <a:off x="6400800" y="4367784"/>
              <a:ext cx="914400" cy="18288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p:cNvSpPr/>
            <p:nvPr/>
          </p:nvSpPr>
          <p:spPr>
            <a:xfrm>
              <a:off x="6400800" y="4756656"/>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6400800" y="5129784"/>
              <a:ext cx="914400" cy="18288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Rectangle 153"/>
            <p:cNvSpPr>
              <a:spLocks noChangeAspect="1"/>
            </p:cNvSpPr>
            <p:nvPr/>
          </p:nvSpPr>
          <p:spPr>
            <a:xfrm>
              <a:off x="6400801" y="3941064"/>
              <a:ext cx="2286000" cy="13716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Rectangle 154"/>
            <p:cNvSpPr/>
            <p:nvPr/>
          </p:nvSpPr>
          <p:spPr>
            <a:xfrm flipH="1">
              <a:off x="6583678" y="5330952"/>
              <a:ext cx="22860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137"/>
          <p:cNvGrpSpPr>
            <a:grpSpLocks noChangeAspect="1"/>
          </p:cNvGrpSpPr>
          <p:nvPr/>
        </p:nvGrpSpPr>
        <p:grpSpPr>
          <a:xfrm>
            <a:off x="3464520" y="4671553"/>
            <a:ext cx="473744" cy="473744"/>
            <a:chOff x="1239812" y="4084317"/>
            <a:chExt cx="2325625" cy="2325627"/>
          </a:xfrm>
        </p:grpSpPr>
        <p:sp>
          <p:nvSpPr>
            <p:cNvPr id="139" name="Rectangle 138"/>
            <p:cNvSpPr/>
            <p:nvPr/>
          </p:nvSpPr>
          <p:spPr>
            <a:xfrm rot="16200000">
              <a:off x="1248957" y="4084320"/>
              <a:ext cx="2286000" cy="2286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p:cNvSpPr/>
            <p:nvPr/>
          </p:nvSpPr>
          <p:spPr>
            <a:xfrm rot="16200000">
              <a:off x="2654085" y="5049924"/>
              <a:ext cx="182880" cy="163982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p:cNvSpPr/>
            <p:nvPr/>
          </p:nvSpPr>
          <p:spPr>
            <a:xfrm rot="16200000">
              <a:off x="2684565" y="4645152"/>
              <a:ext cx="182880" cy="15544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a:xfrm rot="16200000">
              <a:off x="2647989" y="5465063"/>
              <a:ext cx="182880" cy="1627632"/>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p:cNvSpPr>
              <a:spLocks noChangeAspect="1"/>
            </p:cNvSpPr>
            <p:nvPr/>
          </p:nvSpPr>
          <p:spPr>
            <a:xfrm rot="16200000">
              <a:off x="476289" y="4887468"/>
              <a:ext cx="2286000" cy="75895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Rectangle 145"/>
            <p:cNvSpPr>
              <a:spLocks noChangeAspect="1"/>
            </p:cNvSpPr>
            <p:nvPr/>
          </p:nvSpPr>
          <p:spPr>
            <a:xfrm rot="16200000">
              <a:off x="1950631" y="3373498"/>
              <a:ext cx="855219" cy="227685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179"/>
          <p:cNvGrpSpPr>
            <a:grpSpLocks noChangeAspect="1"/>
          </p:cNvGrpSpPr>
          <p:nvPr/>
        </p:nvGrpSpPr>
        <p:grpSpPr>
          <a:xfrm rot="5400000">
            <a:off x="1500304" y="2169088"/>
            <a:ext cx="548640" cy="548640"/>
            <a:chOff x="1239812" y="4084317"/>
            <a:chExt cx="2325625" cy="2325627"/>
          </a:xfrm>
        </p:grpSpPr>
        <p:sp>
          <p:nvSpPr>
            <p:cNvPr id="181" name="Rectangle 180"/>
            <p:cNvSpPr/>
            <p:nvPr/>
          </p:nvSpPr>
          <p:spPr>
            <a:xfrm rot="16200000">
              <a:off x="1248957" y="4084320"/>
              <a:ext cx="2286000" cy="2286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Rectangle 181"/>
            <p:cNvSpPr/>
            <p:nvPr/>
          </p:nvSpPr>
          <p:spPr>
            <a:xfrm rot="16200000">
              <a:off x="2654085" y="5049924"/>
              <a:ext cx="182880" cy="163982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Rectangle 182"/>
            <p:cNvSpPr/>
            <p:nvPr/>
          </p:nvSpPr>
          <p:spPr>
            <a:xfrm rot="16200000">
              <a:off x="2684565" y="4645152"/>
              <a:ext cx="182880" cy="15544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ectangle 183"/>
            <p:cNvSpPr/>
            <p:nvPr/>
          </p:nvSpPr>
          <p:spPr>
            <a:xfrm rot="16200000">
              <a:off x="2647989" y="5465063"/>
              <a:ext cx="182880" cy="1627632"/>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Rectangle 184"/>
            <p:cNvSpPr>
              <a:spLocks noChangeAspect="1"/>
            </p:cNvSpPr>
            <p:nvPr/>
          </p:nvSpPr>
          <p:spPr>
            <a:xfrm rot="16200000">
              <a:off x="476289" y="4887468"/>
              <a:ext cx="2286000" cy="75895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Rectangle 185"/>
            <p:cNvSpPr>
              <a:spLocks noChangeAspect="1"/>
            </p:cNvSpPr>
            <p:nvPr/>
          </p:nvSpPr>
          <p:spPr>
            <a:xfrm rot="16200000">
              <a:off x="1950631" y="3373498"/>
              <a:ext cx="855219" cy="227685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102"/>
          <p:cNvGrpSpPr>
            <a:grpSpLocks noChangeAspect="1"/>
          </p:cNvGrpSpPr>
          <p:nvPr/>
        </p:nvGrpSpPr>
        <p:grpSpPr>
          <a:xfrm>
            <a:off x="3037039" y="3083489"/>
            <a:ext cx="376958" cy="376958"/>
            <a:chOff x="7219782" y="1143795"/>
            <a:chExt cx="914400" cy="914400"/>
          </a:xfrm>
        </p:grpSpPr>
        <p:grpSp>
          <p:nvGrpSpPr>
            <p:cNvPr id="10" name="Group 94"/>
            <p:cNvGrpSpPr>
              <a:grpSpLocks noChangeAspect="1"/>
            </p:cNvGrpSpPr>
            <p:nvPr/>
          </p:nvGrpSpPr>
          <p:grpSpPr>
            <a:xfrm>
              <a:off x="7219782" y="1143795"/>
              <a:ext cx="914400" cy="914400"/>
              <a:chOff x="973457" y="4389538"/>
              <a:chExt cx="2286000" cy="2055922"/>
            </a:xfrm>
          </p:grpSpPr>
          <p:sp>
            <p:nvSpPr>
              <p:cNvPr id="102" name="Rectangle 101"/>
              <p:cNvSpPr>
                <a:spLocks noChangeAspect="1"/>
              </p:cNvSpPr>
              <p:nvPr/>
            </p:nvSpPr>
            <p:spPr>
              <a:xfrm>
                <a:off x="973457" y="4389538"/>
                <a:ext cx="2286000" cy="48756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p:cNvSpPr/>
              <p:nvPr/>
            </p:nvSpPr>
            <p:spPr>
              <a:xfrm>
                <a:off x="973457" y="4877100"/>
                <a:ext cx="2286000" cy="54039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p:cNvSpPr>
                <a:spLocks noChangeAspect="1"/>
              </p:cNvSpPr>
              <p:nvPr/>
            </p:nvSpPr>
            <p:spPr>
              <a:xfrm>
                <a:off x="973457" y="5417499"/>
                <a:ext cx="2286000" cy="48756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p:cNvSpPr/>
              <p:nvPr/>
            </p:nvSpPr>
            <p:spPr>
              <a:xfrm>
                <a:off x="973457" y="5905061"/>
                <a:ext cx="2286000" cy="54039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1" name="Rectangle 100"/>
            <p:cNvSpPr/>
            <p:nvPr/>
          </p:nvSpPr>
          <p:spPr>
            <a:xfrm>
              <a:off x="7219782" y="1143795"/>
              <a:ext cx="244379"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4" name="TextBox 133"/>
          <p:cNvSpPr txBox="1"/>
          <p:nvPr/>
        </p:nvSpPr>
        <p:spPr>
          <a:xfrm>
            <a:off x="1136754" y="5934670"/>
            <a:ext cx="7119654" cy="923330"/>
          </a:xfrm>
          <a:prstGeom prst="rect">
            <a:avLst/>
          </a:prstGeom>
          <a:noFill/>
        </p:spPr>
        <p:txBody>
          <a:bodyPr wrap="square" rtlCol="0">
            <a:spAutoFit/>
          </a:bodyPr>
          <a:lstStyle/>
          <a:p>
            <a:r>
              <a:rPr lang="en-US" dirty="0" smtClean="0"/>
              <a:t>After the first transition, P1 always enters the 1-2-3 structures (gray areas) via 1-3 laminate. </a:t>
            </a:r>
          </a:p>
          <a:p>
            <a:endParaRPr lang="en-US" dirty="0"/>
          </a:p>
        </p:txBody>
      </p:sp>
      <p:grpSp>
        <p:nvGrpSpPr>
          <p:cNvPr id="12" name="Group 88"/>
          <p:cNvGrpSpPr>
            <a:grpSpLocks noChangeAspect="1"/>
          </p:cNvGrpSpPr>
          <p:nvPr/>
        </p:nvGrpSpPr>
        <p:grpSpPr>
          <a:xfrm rot="16200000">
            <a:off x="2336366" y="2156217"/>
            <a:ext cx="369501" cy="369501"/>
            <a:chOff x="973457" y="4389538"/>
            <a:chExt cx="2286000" cy="2055922"/>
          </a:xfrm>
        </p:grpSpPr>
        <p:sp>
          <p:nvSpPr>
            <p:cNvPr id="166" name="Rectangle 165"/>
            <p:cNvSpPr>
              <a:spLocks noChangeAspect="1"/>
            </p:cNvSpPr>
            <p:nvPr/>
          </p:nvSpPr>
          <p:spPr>
            <a:xfrm>
              <a:off x="973457" y="4389538"/>
              <a:ext cx="2286000" cy="48756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Rectangle 166"/>
            <p:cNvSpPr/>
            <p:nvPr/>
          </p:nvSpPr>
          <p:spPr>
            <a:xfrm>
              <a:off x="973457" y="4877100"/>
              <a:ext cx="2286000" cy="54039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a:spLocks noChangeAspect="1"/>
            </p:cNvSpPr>
            <p:nvPr/>
          </p:nvSpPr>
          <p:spPr>
            <a:xfrm>
              <a:off x="973457" y="5417499"/>
              <a:ext cx="2286000" cy="48756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Rectangle 168"/>
            <p:cNvSpPr/>
            <p:nvPr/>
          </p:nvSpPr>
          <p:spPr>
            <a:xfrm>
              <a:off x="973457" y="5905061"/>
              <a:ext cx="2286000" cy="54039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6" name="TextBox 75"/>
          <p:cNvSpPr txBox="1"/>
          <p:nvPr/>
        </p:nvSpPr>
        <p:spPr>
          <a:xfrm>
            <a:off x="5154792" y="1417638"/>
            <a:ext cx="3570396" cy="923330"/>
          </a:xfrm>
          <a:prstGeom prst="rect">
            <a:avLst/>
          </a:prstGeom>
          <a:noFill/>
        </p:spPr>
        <p:txBody>
          <a:bodyPr wrap="none" rtlCol="0">
            <a:spAutoFit/>
          </a:bodyPr>
          <a:lstStyle/>
          <a:p>
            <a:r>
              <a:rPr lang="en-US" dirty="0" smtClean="0"/>
              <a:t>Notice that the optimal structures </a:t>
            </a:r>
          </a:p>
          <a:p>
            <a:r>
              <a:rPr lang="en-US" dirty="0" smtClean="0"/>
              <a:t>for more intensive fields correspond</a:t>
            </a:r>
          </a:p>
          <a:p>
            <a:r>
              <a:rPr lang="en-US" dirty="0" smtClean="0"/>
              <a:t>to P1-P2 composites.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Special case of the materials’ cost</a:t>
            </a:r>
            <a:endParaRPr lang="en-US" dirty="0"/>
          </a:p>
        </p:txBody>
      </p:sp>
      <p:grpSp>
        <p:nvGrpSpPr>
          <p:cNvPr id="3" name="Group 74"/>
          <p:cNvGrpSpPr/>
          <p:nvPr/>
        </p:nvGrpSpPr>
        <p:grpSpPr>
          <a:xfrm>
            <a:off x="621522" y="2040561"/>
            <a:ext cx="4763278" cy="3904100"/>
            <a:chOff x="861435" y="969656"/>
            <a:chExt cx="6601837" cy="4718322"/>
          </a:xfrm>
        </p:grpSpPr>
        <p:sp>
          <p:nvSpPr>
            <p:cNvPr id="77" name="Trapezoid 76"/>
            <p:cNvSpPr/>
            <p:nvPr/>
          </p:nvSpPr>
          <p:spPr>
            <a:xfrm rot="10800000" flipV="1">
              <a:off x="3526074" y="4327415"/>
              <a:ext cx="2932483" cy="1288595"/>
            </a:xfrm>
            <a:prstGeom prst="trapezoid">
              <a:avLst>
                <a:gd name="adj" fmla="val 107120"/>
              </a:avLst>
            </a:prstGeom>
            <a:solidFill>
              <a:schemeClr val="bg1">
                <a:lumMod val="8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p:cNvSpPr/>
            <p:nvPr/>
          </p:nvSpPr>
          <p:spPr>
            <a:xfrm>
              <a:off x="1092235" y="4229394"/>
              <a:ext cx="3853023" cy="1389204"/>
            </a:xfrm>
            <a:prstGeom prst="rect">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939836" y="2051644"/>
              <a:ext cx="1391698" cy="3564366"/>
            </a:xfrm>
            <a:prstGeom prst="rect">
              <a:avLst/>
            </a:prstGeom>
            <a:solidFill>
              <a:schemeClr val="bg1">
                <a:lumMod val="85000"/>
              </a:schemeClr>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864014" y="5616017"/>
              <a:ext cx="6599258" cy="25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rot="5400000" flipH="1" flipV="1">
              <a:off x="-1434060" y="3265151"/>
              <a:ext cx="4648942" cy="579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331534" y="1783878"/>
              <a:ext cx="4127027" cy="39041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flipV="1">
              <a:off x="861445" y="2820434"/>
              <a:ext cx="2815028" cy="279557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917920" y="4197124"/>
              <a:ext cx="4027339"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rot="5400000">
              <a:off x="337161" y="3699549"/>
              <a:ext cx="3975269" cy="1588"/>
            </a:xfrm>
            <a:prstGeom prst="line">
              <a:avLst/>
            </a:prstGeom>
          </p:spPr>
          <p:style>
            <a:lnRef idx="2">
              <a:schemeClr val="accent1"/>
            </a:lnRef>
            <a:fillRef idx="0">
              <a:schemeClr val="accent1"/>
            </a:fillRef>
            <a:effectRef idx="1">
              <a:schemeClr val="accent1"/>
            </a:effectRef>
            <a:fontRef idx="minor">
              <a:schemeClr val="tx1"/>
            </a:fontRef>
          </p:style>
        </p:cxnSp>
        <p:grpSp>
          <p:nvGrpSpPr>
            <p:cNvPr id="4" name="Group 3"/>
            <p:cNvGrpSpPr>
              <a:grpSpLocks noChangeAspect="1"/>
            </p:cNvGrpSpPr>
            <p:nvPr/>
          </p:nvGrpSpPr>
          <p:grpSpPr>
            <a:xfrm>
              <a:off x="1031276" y="4536103"/>
              <a:ext cx="914400" cy="914400"/>
              <a:chOff x="5302709" y="1625856"/>
              <a:chExt cx="2286000" cy="2286000"/>
            </a:xfrm>
          </p:grpSpPr>
          <p:sp>
            <p:nvSpPr>
              <p:cNvPr id="51" name="Rectangle 50"/>
              <p:cNvSpPr/>
              <p:nvPr/>
            </p:nvSpPr>
            <p:spPr>
              <a:xfrm>
                <a:off x="5302709" y="1625856"/>
                <a:ext cx="2286000" cy="2286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a:spLocks noChangeAspect="1"/>
              </p:cNvSpPr>
              <p:nvPr/>
            </p:nvSpPr>
            <p:spPr>
              <a:xfrm>
                <a:off x="6217109" y="1625856"/>
                <a:ext cx="1371600" cy="137160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p:cNvSpPr/>
              <p:nvPr/>
            </p:nvSpPr>
            <p:spPr>
              <a:xfrm>
                <a:off x="621710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p:cNvSpPr/>
              <p:nvPr/>
            </p:nvSpPr>
            <p:spPr>
              <a:xfrm>
                <a:off x="661334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p:nvPr/>
            </p:nvSpPr>
            <p:spPr>
              <a:xfrm>
                <a:off x="700839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7405829" y="2997456"/>
                <a:ext cx="182880"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5302709" y="1625856"/>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p:cNvSpPr/>
              <p:nvPr/>
            </p:nvSpPr>
            <p:spPr>
              <a:xfrm>
                <a:off x="5302709" y="2052576"/>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5302709" y="2441448"/>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p:cNvSpPr/>
              <p:nvPr/>
            </p:nvSpPr>
            <p:spPr>
              <a:xfrm>
                <a:off x="5302709" y="2814576"/>
                <a:ext cx="914400" cy="1828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102"/>
            <p:cNvGrpSpPr>
              <a:grpSpLocks noChangeAspect="1"/>
            </p:cNvGrpSpPr>
            <p:nvPr/>
          </p:nvGrpSpPr>
          <p:grpSpPr>
            <a:xfrm>
              <a:off x="2794558" y="3060871"/>
              <a:ext cx="731520" cy="731520"/>
              <a:chOff x="7219782" y="1143795"/>
              <a:chExt cx="914400" cy="914400"/>
            </a:xfrm>
          </p:grpSpPr>
          <p:grpSp>
            <p:nvGrpSpPr>
              <p:cNvPr id="8" name="Group 94"/>
              <p:cNvGrpSpPr>
                <a:grpSpLocks noChangeAspect="1"/>
              </p:cNvGrpSpPr>
              <p:nvPr/>
            </p:nvGrpSpPr>
            <p:grpSpPr>
              <a:xfrm>
                <a:off x="7219782" y="1143795"/>
                <a:ext cx="914400" cy="914400"/>
                <a:chOff x="973457" y="4389538"/>
                <a:chExt cx="2286000" cy="2055922"/>
              </a:xfrm>
            </p:grpSpPr>
            <p:sp>
              <p:nvSpPr>
                <p:cNvPr id="96" name="Rectangle 95"/>
                <p:cNvSpPr>
                  <a:spLocks noChangeAspect="1"/>
                </p:cNvSpPr>
                <p:nvPr/>
              </p:nvSpPr>
              <p:spPr>
                <a:xfrm>
                  <a:off x="973457" y="4389538"/>
                  <a:ext cx="2286000" cy="48756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p:cNvSpPr/>
                <p:nvPr/>
              </p:nvSpPr>
              <p:spPr>
                <a:xfrm>
                  <a:off x="973457" y="4877100"/>
                  <a:ext cx="2286000" cy="54039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p:cNvSpPr>
                  <a:spLocks noChangeAspect="1"/>
                </p:cNvSpPr>
                <p:nvPr/>
              </p:nvSpPr>
              <p:spPr>
                <a:xfrm>
                  <a:off x="973457" y="5417499"/>
                  <a:ext cx="2286000" cy="48756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p:cNvSpPr/>
                <p:nvPr/>
              </p:nvSpPr>
              <p:spPr>
                <a:xfrm>
                  <a:off x="973457" y="5905061"/>
                  <a:ext cx="2286000" cy="540399"/>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0" name="Rectangle 99"/>
              <p:cNvSpPr/>
              <p:nvPr/>
            </p:nvSpPr>
            <p:spPr>
              <a:xfrm>
                <a:off x="7219782" y="1143795"/>
                <a:ext cx="244379" cy="91440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4" name="Rectangle 143"/>
            <p:cNvSpPr/>
            <p:nvPr/>
          </p:nvSpPr>
          <p:spPr>
            <a:xfrm>
              <a:off x="3147854" y="1712708"/>
              <a:ext cx="731520" cy="75227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60"/>
            <p:cNvGrpSpPr>
              <a:grpSpLocks noChangeAspect="1"/>
            </p:cNvGrpSpPr>
            <p:nvPr/>
          </p:nvGrpSpPr>
          <p:grpSpPr>
            <a:xfrm rot="16200000" flipH="1">
              <a:off x="2794558" y="4609255"/>
              <a:ext cx="731520" cy="731520"/>
              <a:chOff x="1239812" y="4084317"/>
              <a:chExt cx="2325625" cy="2325627"/>
            </a:xfrm>
          </p:grpSpPr>
          <p:sp>
            <p:nvSpPr>
              <p:cNvPr id="62" name="Rectangle 61"/>
              <p:cNvSpPr/>
              <p:nvPr/>
            </p:nvSpPr>
            <p:spPr>
              <a:xfrm rot="16200000">
                <a:off x="1248957" y="4084320"/>
                <a:ext cx="2286000" cy="2286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p:cNvSpPr/>
              <p:nvPr/>
            </p:nvSpPr>
            <p:spPr>
              <a:xfrm rot="16200000">
                <a:off x="2654085" y="5049924"/>
                <a:ext cx="182880" cy="163982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a:xfrm rot="16200000">
                <a:off x="2684565" y="4645152"/>
                <a:ext cx="182880" cy="15544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p:cNvSpPr/>
              <p:nvPr/>
            </p:nvSpPr>
            <p:spPr>
              <a:xfrm rot="16200000">
                <a:off x="2647989" y="5465063"/>
                <a:ext cx="182880" cy="1627632"/>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p:cNvSpPr>
                <a:spLocks noChangeAspect="1"/>
              </p:cNvSpPr>
              <p:nvPr/>
            </p:nvSpPr>
            <p:spPr>
              <a:xfrm rot="16200000">
                <a:off x="476289" y="4887468"/>
                <a:ext cx="2286000" cy="75895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a:spLocks noChangeAspect="1"/>
              </p:cNvSpPr>
              <p:nvPr/>
            </p:nvSpPr>
            <p:spPr>
              <a:xfrm rot="16200000">
                <a:off x="1950631" y="3373498"/>
                <a:ext cx="855219" cy="227685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67"/>
            <p:cNvGrpSpPr>
              <a:grpSpLocks noChangeAspect="1"/>
            </p:cNvGrpSpPr>
            <p:nvPr/>
          </p:nvGrpSpPr>
          <p:grpSpPr>
            <a:xfrm flipH="1">
              <a:off x="1189772" y="3060871"/>
              <a:ext cx="731520" cy="731520"/>
              <a:chOff x="1239812" y="4084317"/>
              <a:chExt cx="2325625" cy="2325627"/>
            </a:xfrm>
          </p:grpSpPr>
          <p:sp>
            <p:nvSpPr>
              <p:cNvPr id="69" name="Rectangle 68"/>
              <p:cNvSpPr/>
              <p:nvPr/>
            </p:nvSpPr>
            <p:spPr>
              <a:xfrm rot="16200000">
                <a:off x="1248957" y="4084320"/>
                <a:ext cx="2286000" cy="2286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rot="16200000">
                <a:off x="2654085" y="5049924"/>
                <a:ext cx="182880" cy="1639824"/>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rot="16200000">
                <a:off x="2684565" y="4645152"/>
                <a:ext cx="182880" cy="1554480"/>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p:cNvSpPr/>
              <p:nvPr/>
            </p:nvSpPr>
            <p:spPr>
              <a:xfrm rot="16200000">
                <a:off x="2647989" y="5465063"/>
                <a:ext cx="182880" cy="1627632"/>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a:spLocks noChangeAspect="1"/>
              </p:cNvSpPr>
              <p:nvPr/>
            </p:nvSpPr>
            <p:spPr>
              <a:xfrm rot="16200000">
                <a:off x="476289" y="4887468"/>
                <a:ext cx="2286000" cy="758952"/>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a:spLocks noChangeAspect="1"/>
              </p:cNvSpPr>
              <p:nvPr/>
            </p:nvSpPr>
            <p:spPr>
              <a:xfrm rot="16200000">
                <a:off x="1950631" y="3373498"/>
                <a:ext cx="855219" cy="2276857"/>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3" name="Group 79"/>
          <p:cNvGrpSpPr/>
          <p:nvPr/>
        </p:nvGrpSpPr>
        <p:grpSpPr>
          <a:xfrm>
            <a:off x="6596850" y="3899039"/>
            <a:ext cx="1942326" cy="1764416"/>
            <a:chOff x="5302892" y="1508302"/>
            <a:chExt cx="3105714" cy="2721092"/>
          </a:xfrm>
        </p:grpSpPr>
        <p:cxnSp>
          <p:nvCxnSpPr>
            <p:cNvPr id="89" name="Straight Arrow Connector 88"/>
            <p:cNvCxnSpPr/>
            <p:nvPr/>
          </p:nvCxnSpPr>
          <p:spPr>
            <a:xfrm rot="5400000" flipH="1" flipV="1">
              <a:off x="4089585" y="2791458"/>
              <a:ext cx="2542518" cy="579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a:off x="5302892" y="4198712"/>
              <a:ext cx="3105714"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5302892" y="1508302"/>
              <a:ext cx="2763086" cy="269199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6291101" y="3452997"/>
              <a:ext cx="979443"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rot="5400000" flipH="1" flipV="1">
              <a:off x="6057182" y="3025251"/>
              <a:ext cx="802761"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5360844" y="4197125"/>
              <a:ext cx="2705134" cy="3175"/>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11" name="Regular Pentagon 110"/>
            <p:cNvSpPr>
              <a:spLocks noChangeAspect="1"/>
            </p:cNvSpPr>
            <p:nvPr/>
          </p:nvSpPr>
          <p:spPr>
            <a:xfrm>
              <a:off x="6016782" y="3289471"/>
              <a:ext cx="274320" cy="274320"/>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5" name="Straight Connector 114"/>
            <p:cNvCxnSpPr/>
            <p:nvPr/>
          </p:nvCxnSpPr>
          <p:spPr>
            <a:xfrm flipV="1">
              <a:off x="6199645" y="3934044"/>
              <a:ext cx="1559323"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rot="16200000" flipV="1">
              <a:off x="5870448" y="3900196"/>
              <a:ext cx="658393"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rot="5400000" flipH="1" flipV="1">
              <a:off x="4006248" y="2845821"/>
              <a:ext cx="2680217" cy="8692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V="1">
              <a:off x="5302892" y="3779928"/>
              <a:ext cx="896753" cy="1246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3" name="Donut 122"/>
            <p:cNvSpPr>
              <a:spLocks noChangeAspect="1"/>
            </p:cNvSpPr>
            <p:nvPr/>
          </p:nvSpPr>
          <p:spPr>
            <a:xfrm>
              <a:off x="6367123" y="2969430"/>
              <a:ext cx="182880" cy="182880"/>
            </a:xfrm>
            <a:prstGeom prst="donu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4" name="Donut 123"/>
            <p:cNvSpPr>
              <a:spLocks noChangeAspect="1"/>
            </p:cNvSpPr>
            <p:nvPr/>
          </p:nvSpPr>
          <p:spPr>
            <a:xfrm>
              <a:off x="6851895" y="3842605"/>
              <a:ext cx="182880" cy="182880"/>
            </a:xfrm>
            <a:prstGeom prst="donu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6" name="Donut 125"/>
            <p:cNvSpPr>
              <a:spLocks noChangeAspect="1"/>
            </p:cNvSpPr>
            <p:nvPr/>
          </p:nvSpPr>
          <p:spPr>
            <a:xfrm>
              <a:off x="5621287" y="3722403"/>
              <a:ext cx="182880" cy="182880"/>
            </a:xfrm>
            <a:prstGeom prst="donu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79" name="TextBox 78"/>
          <p:cNvSpPr txBox="1"/>
          <p:nvPr/>
        </p:nvSpPr>
        <p:spPr>
          <a:xfrm>
            <a:off x="4794583" y="1421672"/>
            <a:ext cx="4050181" cy="2031325"/>
          </a:xfrm>
          <a:prstGeom prst="rect">
            <a:avLst/>
          </a:prstGeom>
          <a:noFill/>
        </p:spPr>
        <p:txBody>
          <a:bodyPr wrap="square" rtlCol="0">
            <a:spAutoFit/>
          </a:bodyPr>
          <a:lstStyle/>
          <a:p>
            <a:r>
              <a:rPr lang="en-US" dirty="0" smtClean="0"/>
              <a:t>The graph shows the optimal  structures in dependence of eigenvalues of the external stress field. </a:t>
            </a:r>
          </a:p>
          <a:p>
            <a:r>
              <a:rPr lang="en-US" dirty="0" smtClean="0"/>
              <a:t>Large stresses correspond to the optimality of pure stiff material. Gray fields  show three–material structures.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three-material design </a:t>
            </a:r>
            <a:br>
              <a:rPr lang="en-US" dirty="0" smtClean="0"/>
            </a:br>
            <a:r>
              <a:rPr lang="en-US" dirty="0" smtClean="0"/>
              <a:t>(Computations by Nathan Briggs)</a:t>
            </a:r>
            <a:br>
              <a:rPr lang="en-US" dirty="0" smtClean="0"/>
            </a:br>
            <a:r>
              <a:rPr lang="en-US" dirty="0" smtClean="0"/>
              <a:t>Bridge #1</a:t>
            </a:r>
            <a:endParaRPr lang="en-US" dirty="0"/>
          </a:p>
        </p:txBody>
      </p:sp>
      <p:pic>
        <p:nvPicPr>
          <p:cNvPr id="4" name="Content Placeholder 3" descr="bridge.jpg"/>
          <p:cNvPicPr>
            <a:picLocks noGrp="1" noChangeAspect="1"/>
          </p:cNvPicPr>
          <p:nvPr>
            <p:ph idx="1"/>
          </p:nvPr>
        </p:nvPicPr>
        <p:blipFill>
          <a:blip r:embed="rId2"/>
          <a:srcRect l="-18187" r="-18187"/>
          <a:stretch>
            <a:fillRect/>
          </a:stretch>
        </p:blipFill>
        <p:spPr/>
      </p:pic>
      <p:sp>
        <p:nvSpPr>
          <p:cNvPr id="5" name="TextBox 4"/>
          <p:cNvSpPr txBox="1"/>
          <p:nvPr/>
        </p:nvSpPr>
        <p:spPr>
          <a:xfrm>
            <a:off x="2247900" y="3396734"/>
            <a:ext cx="2334067" cy="646331"/>
          </a:xfrm>
          <a:prstGeom prst="rect">
            <a:avLst/>
          </a:prstGeom>
          <a:noFill/>
        </p:spPr>
        <p:txBody>
          <a:bodyPr wrap="none" rtlCol="0">
            <a:spAutoFit/>
          </a:bodyPr>
          <a:lstStyle/>
          <a:p>
            <a:r>
              <a:rPr lang="en-US" dirty="0" smtClean="0"/>
              <a:t>Black-and white design</a:t>
            </a:r>
          </a:p>
          <a:p>
            <a:r>
              <a:rPr lang="en-US" dirty="0" smtClean="0"/>
              <a:t>volume fraction</a:t>
            </a:r>
            <a:endParaRPr lang="en-US" dirty="0"/>
          </a:p>
        </p:txBody>
      </p:sp>
      <p:sp>
        <p:nvSpPr>
          <p:cNvPr id="6" name="TextBox 5"/>
          <p:cNvSpPr txBox="1"/>
          <p:nvPr/>
        </p:nvSpPr>
        <p:spPr>
          <a:xfrm>
            <a:off x="2369853" y="5606534"/>
            <a:ext cx="2212114" cy="369332"/>
          </a:xfrm>
          <a:prstGeom prst="rect">
            <a:avLst/>
          </a:prstGeom>
          <a:noFill/>
        </p:spPr>
        <p:txBody>
          <a:bodyPr wrap="none" rtlCol="0">
            <a:spAutoFit/>
          </a:bodyPr>
          <a:lstStyle/>
          <a:p>
            <a:r>
              <a:rPr lang="en-US" dirty="0" smtClean="0"/>
              <a:t>Volume fraction of P1</a:t>
            </a:r>
            <a:endParaRPr lang="en-US" dirty="0"/>
          </a:p>
        </p:txBody>
      </p:sp>
      <p:sp>
        <p:nvSpPr>
          <p:cNvPr id="7" name="TextBox 6"/>
          <p:cNvSpPr txBox="1"/>
          <p:nvPr/>
        </p:nvSpPr>
        <p:spPr>
          <a:xfrm>
            <a:off x="5014186" y="3673733"/>
            <a:ext cx="2212114" cy="369332"/>
          </a:xfrm>
          <a:prstGeom prst="rect">
            <a:avLst/>
          </a:prstGeom>
          <a:noFill/>
        </p:spPr>
        <p:txBody>
          <a:bodyPr wrap="none" rtlCol="0">
            <a:spAutoFit/>
          </a:bodyPr>
          <a:lstStyle/>
          <a:p>
            <a:r>
              <a:rPr lang="en-US" dirty="0" smtClean="0"/>
              <a:t>Volume fraction of P2</a:t>
            </a:r>
            <a:endParaRPr lang="en-US" dirty="0"/>
          </a:p>
        </p:txBody>
      </p:sp>
      <p:sp>
        <p:nvSpPr>
          <p:cNvPr id="8" name="TextBox 7"/>
          <p:cNvSpPr txBox="1"/>
          <p:nvPr/>
        </p:nvSpPr>
        <p:spPr>
          <a:xfrm>
            <a:off x="5014186" y="5606534"/>
            <a:ext cx="2659702" cy="369332"/>
          </a:xfrm>
          <a:prstGeom prst="rect">
            <a:avLst/>
          </a:prstGeom>
          <a:noFill/>
        </p:spPr>
        <p:txBody>
          <a:bodyPr wrap="none" rtlCol="0">
            <a:spAutoFit/>
          </a:bodyPr>
          <a:lstStyle/>
          <a:p>
            <a:r>
              <a:rPr lang="en-US" dirty="0" smtClean="0"/>
              <a:t>Distribution of composites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Bridge #2, smaller total weight</a:t>
            </a:r>
            <a:endParaRPr lang="en-US" dirty="0"/>
          </a:p>
        </p:txBody>
      </p:sp>
      <p:pic>
        <p:nvPicPr>
          <p:cNvPr id="4" name="Content Placeholder 3" descr="mbb.jpg"/>
          <p:cNvPicPr>
            <a:picLocks noGrp="1" noChangeAspect="1"/>
          </p:cNvPicPr>
          <p:nvPr>
            <p:ph idx="1"/>
          </p:nvPr>
        </p:nvPicPr>
        <p:blipFill>
          <a:blip r:embed="rId2"/>
          <a:srcRect l="-18187" r="-18187"/>
          <a:stretch>
            <a:fillRect/>
          </a:stretch>
        </p:blip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applied math?</a:t>
            </a:r>
            <a:endParaRPr lang="en-US" dirty="0"/>
          </a:p>
        </p:txBody>
      </p:sp>
      <p:sp>
        <p:nvSpPr>
          <p:cNvPr id="3" name="Content Placeholder 2"/>
          <p:cNvSpPr>
            <a:spLocks noGrp="1"/>
          </p:cNvSpPr>
          <p:nvPr>
            <p:ph idx="1"/>
          </p:nvPr>
        </p:nvSpPr>
        <p:spPr>
          <a:xfrm>
            <a:off x="457200" y="1417638"/>
            <a:ext cx="8229600" cy="5122893"/>
          </a:xfrm>
        </p:spPr>
        <p:txBody>
          <a:bodyPr>
            <a:normAutofit fontScale="77500" lnSpcReduction="20000"/>
          </a:bodyPr>
          <a:lstStyle/>
          <a:p>
            <a:r>
              <a:rPr lang="en-US" dirty="0" smtClean="0"/>
              <a:t>Applied Math is one of the most prestigious and favored profession. Everyone needs us.</a:t>
            </a:r>
          </a:p>
          <a:p>
            <a:endParaRPr lang="en-US" dirty="0" smtClean="0"/>
          </a:p>
          <a:p>
            <a:r>
              <a:rPr lang="en-US" dirty="0" smtClean="0"/>
              <a:t>The applied math problems are inspired by a nature phenomenon or a social need. The phenomena is modeled and rigorously investigated. This work combines social value, elegance and beauty.</a:t>
            </a:r>
          </a:p>
          <a:p>
            <a:endParaRPr lang="en-US" dirty="0" smtClean="0"/>
          </a:p>
          <a:p>
            <a:r>
              <a:rPr lang="en-US" dirty="0" smtClean="0"/>
              <a:t>Study of applied problems lead to development of calculus, linear algebra, geometry, probability, etc.</a:t>
            </a:r>
          </a:p>
          <a:p>
            <a:endParaRPr lang="en-US" dirty="0" smtClean="0"/>
          </a:p>
          <a:p>
            <a:r>
              <a:rPr lang="en-US" dirty="0" smtClean="0"/>
              <a:t>And, yes, we can also teach. In academia, we work on our own problems and collaborate with our colleagues in departments of science, engineering, mining,  finances, and medicine. </a:t>
            </a:r>
          </a:p>
          <a:p>
            <a:endParaRPr lang="ru-RU" dirty="0" smtClean="0"/>
          </a:p>
          <a:p>
            <a:endParaRPr lang="ru-RU"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Cantilever, loaded at the middle</a:t>
            </a:r>
            <a:endParaRPr lang="en-US" dirty="0"/>
          </a:p>
        </p:txBody>
      </p:sp>
      <p:pic>
        <p:nvPicPr>
          <p:cNvPr id="4" name="Content Placeholder 3" descr="cantilevermid.jpg"/>
          <p:cNvPicPr>
            <a:picLocks noGrp="1" noChangeAspect="1"/>
          </p:cNvPicPr>
          <p:nvPr>
            <p:ph idx="1"/>
          </p:nvPr>
        </p:nvPicPr>
        <p:blipFill>
          <a:blip r:embed="rId2"/>
          <a:srcRect l="-18187" r="-18187"/>
          <a:stretch>
            <a:fillRect/>
          </a:stretch>
        </p:blip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Cantilever, loaded at the the edge</a:t>
            </a:r>
            <a:endParaRPr lang="en-US" dirty="0"/>
          </a:p>
        </p:txBody>
      </p:sp>
      <p:pic>
        <p:nvPicPr>
          <p:cNvPr id="6" name="Content Placeholder 5" descr="cantileverlast.jpg"/>
          <p:cNvPicPr>
            <a:picLocks noGrp="1" noChangeAspect="1"/>
          </p:cNvPicPr>
          <p:nvPr>
            <p:ph idx="1"/>
          </p:nvPr>
        </p:nvPicPr>
        <p:blipFill>
          <a:blip r:embed="rId2"/>
          <a:srcRect l="-18187" r="-18187"/>
          <a:stretch>
            <a:fillRect/>
          </a:stretch>
        </p:blip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6024" y="3126893"/>
            <a:ext cx="8229600" cy="1143000"/>
          </a:xfrm>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physics, optimality of evolution</a:t>
            </a:r>
            <a:endParaRPr lang="en-US" dirty="0"/>
          </a:p>
        </p:txBody>
      </p:sp>
      <p:sp>
        <p:nvSpPr>
          <p:cNvPr id="3" name="Content Placeholder 2"/>
          <p:cNvSpPr>
            <a:spLocks noGrp="1"/>
          </p:cNvSpPr>
          <p:nvPr>
            <p:ph idx="1"/>
          </p:nvPr>
        </p:nvSpPr>
        <p:spPr>
          <a:xfrm>
            <a:off x="1268508" y="1291115"/>
            <a:ext cx="7734264" cy="5377056"/>
          </a:xfrm>
        </p:spPr>
        <p:txBody>
          <a:bodyPr>
            <a:normAutofit fontScale="70000" lnSpcReduction="20000"/>
          </a:bodyPr>
          <a:lstStyle/>
          <a:p>
            <a:r>
              <a:rPr lang="en-US" dirty="0" smtClean="0"/>
              <a:t>Instead of action, a living being maximizes </a:t>
            </a:r>
            <a:r>
              <a:rPr lang="en-US" i="1" dirty="0" smtClean="0"/>
              <a:t>Inclusive fitness </a:t>
            </a:r>
            <a:r>
              <a:rPr lang="en-US" dirty="0" smtClean="0"/>
              <a:t>–  the probability to send its genes to the next generation. </a:t>
            </a:r>
          </a:p>
          <a:p>
            <a:pPr algn="r">
              <a:buNone/>
            </a:pPr>
            <a:r>
              <a:rPr lang="en-US" dirty="0" smtClean="0"/>
              <a:t>					</a:t>
            </a:r>
            <a:r>
              <a:rPr lang="en-US" i="1" dirty="0" smtClean="0"/>
              <a:t>Selfish Gene</a:t>
            </a:r>
            <a:r>
              <a:rPr lang="en-US" dirty="0" smtClean="0"/>
              <a:t>  by Richard Dawkins 1976.</a:t>
            </a:r>
          </a:p>
          <a:p>
            <a:endParaRPr lang="en-US" dirty="0" smtClean="0"/>
          </a:p>
          <a:p>
            <a:r>
              <a:rPr lang="en-US" dirty="0" smtClean="0"/>
              <a:t>The mathematical method: evolutionary games. </a:t>
            </a:r>
          </a:p>
          <a:p>
            <a:r>
              <a:rPr lang="en-US" dirty="0" smtClean="0"/>
              <a:t>Example: </a:t>
            </a:r>
          </a:p>
          <a:p>
            <a:r>
              <a:rPr lang="en-US" dirty="0" smtClean="0"/>
              <a:t>Between two groups (male and female) of different sizes </a:t>
            </a:r>
            <a:r>
              <a:rPr lang="en-US" i="1" dirty="0" smtClean="0"/>
              <a:t>s1</a:t>
            </a:r>
            <a:r>
              <a:rPr lang="en-US" dirty="0" smtClean="0"/>
              <a:t> and </a:t>
            </a:r>
            <a:r>
              <a:rPr lang="en-US" i="1" dirty="0"/>
              <a:t>s</a:t>
            </a:r>
            <a:r>
              <a:rPr lang="en-US" i="1" dirty="0" smtClean="0"/>
              <a:t>2</a:t>
            </a:r>
            <a:r>
              <a:rPr lang="en-US" dirty="0" smtClean="0"/>
              <a:t>, </a:t>
            </a:r>
            <a:r>
              <a:rPr lang="en-US" i="1" dirty="0" smtClean="0"/>
              <a:t>s1 &lt; s2</a:t>
            </a:r>
            <a:r>
              <a:rPr lang="en-US" dirty="0" smtClean="0"/>
              <a:t>, the probabilities</a:t>
            </a:r>
            <a:r>
              <a:rPr lang="en-US" i="1" dirty="0" smtClean="0"/>
              <a:t> p1 </a:t>
            </a:r>
            <a:r>
              <a:rPr lang="en-US" dirty="0" smtClean="0"/>
              <a:t>and </a:t>
            </a:r>
            <a:r>
              <a:rPr lang="en-US" i="1" dirty="0" smtClean="0"/>
              <a:t>p2</a:t>
            </a:r>
            <a:r>
              <a:rPr lang="en-US" dirty="0" smtClean="0"/>
              <a:t>  to find a mate from the opposite group are:</a:t>
            </a:r>
          </a:p>
          <a:p>
            <a:endParaRPr lang="en-US" dirty="0" smtClean="0"/>
          </a:p>
          <a:p>
            <a:endParaRPr lang="en-US" dirty="0" smtClean="0"/>
          </a:p>
          <a:p>
            <a:endParaRPr lang="en-US" dirty="0" smtClean="0"/>
          </a:p>
          <a:p>
            <a:r>
              <a:rPr lang="en-US" dirty="0" smtClean="0"/>
              <a:t>The smaller group is in a better position and its size increases, so is grows faster. The equilibrium is reached when </a:t>
            </a:r>
            <a:r>
              <a:rPr lang="en-US" i="1" dirty="0" smtClean="0"/>
              <a:t>s1=s2.</a:t>
            </a:r>
          </a:p>
          <a:p>
            <a:r>
              <a:rPr lang="en-US" dirty="0" smtClean="0"/>
              <a:t> </a:t>
            </a:r>
          </a:p>
          <a:p>
            <a:r>
              <a:rPr lang="en-US" i="1" dirty="0" smtClean="0"/>
              <a:t>Why the election results are always close?</a:t>
            </a:r>
          </a:p>
          <a:p>
            <a:endParaRPr lang="en-US" dirty="0"/>
          </a:p>
        </p:txBody>
      </p:sp>
      <p:graphicFrame>
        <p:nvGraphicFramePr>
          <p:cNvPr id="4" name="Object 3"/>
          <p:cNvGraphicFramePr>
            <a:graphicFrameLocks noChangeAspect="1"/>
          </p:cNvGraphicFramePr>
          <p:nvPr/>
        </p:nvGraphicFramePr>
        <p:xfrm>
          <a:off x="2082250" y="4162196"/>
          <a:ext cx="4706937" cy="849312"/>
        </p:xfrm>
        <a:graphic>
          <a:graphicData uri="http://schemas.openxmlformats.org/presentationml/2006/ole">
            <p:oleObj spid="_x0000_s24578" name="Equation" r:id="rId3" imgW="2184400" imgH="393700" progId="Equation.3">
              <p:embed/>
            </p:oleObj>
          </a:graphicData>
        </a:graphic>
      </p:graphicFrame>
      <p:pic>
        <p:nvPicPr>
          <p:cNvPr id="5" name="Picture 4" descr="richard dawkins.jpg"/>
          <p:cNvPicPr>
            <a:picLocks noChangeAspect="1"/>
          </p:cNvPicPr>
          <p:nvPr/>
        </p:nvPicPr>
        <p:blipFill>
          <a:blip r:embed="rId4"/>
          <a:stretch>
            <a:fillRect/>
          </a:stretch>
        </p:blipFill>
        <p:spPr>
          <a:xfrm>
            <a:off x="139588" y="1291114"/>
            <a:ext cx="1323728" cy="165746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lan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Introduction: </a:t>
            </a:r>
            <a:r>
              <a:rPr lang="en-US" dirty="0" err="1" smtClean="0"/>
              <a:t>Extremal</a:t>
            </a:r>
            <a:r>
              <a:rPr lang="en-US" dirty="0" smtClean="0"/>
              <a:t> principles: Description through minimization. Dido problem.</a:t>
            </a:r>
          </a:p>
          <a:p>
            <a:r>
              <a:rPr lang="en-US" dirty="0" smtClean="0"/>
              <a:t>History</a:t>
            </a:r>
          </a:p>
          <a:p>
            <a:pPr lvl="1"/>
            <a:r>
              <a:rPr lang="en-US" dirty="0" smtClean="0"/>
              <a:t>Fermat principle. </a:t>
            </a:r>
          </a:p>
          <a:p>
            <a:pPr lvl="1"/>
            <a:r>
              <a:rPr lang="en-US" dirty="0" smtClean="0"/>
              <a:t>Calculus of variations. Euler equation, </a:t>
            </a:r>
            <a:r>
              <a:rPr lang="en-US" dirty="0" err="1"/>
              <a:t>B</a:t>
            </a:r>
            <a:r>
              <a:rPr lang="en-US" dirty="0" err="1" smtClean="0"/>
              <a:t>rachistochrone</a:t>
            </a:r>
            <a:r>
              <a:rPr lang="en-US" dirty="0" smtClean="0"/>
              <a:t> </a:t>
            </a:r>
          </a:p>
          <a:p>
            <a:pPr lvl="1"/>
            <a:r>
              <a:rPr lang="en-US" dirty="0" smtClean="0"/>
              <a:t>Lagrange </a:t>
            </a:r>
            <a:r>
              <a:rPr lang="en-US" dirty="0" err="1" smtClean="0"/>
              <a:t>approch</a:t>
            </a:r>
            <a:endParaRPr lang="en-US" dirty="0" smtClean="0"/>
          </a:p>
          <a:p>
            <a:pPr lvl="1"/>
            <a:r>
              <a:rPr lang="en-US" dirty="0" smtClean="0"/>
              <a:t>Jacobi Columbus  principle. </a:t>
            </a:r>
          </a:p>
          <a:p>
            <a:pPr lvl="1"/>
            <a:r>
              <a:rPr lang="en-US" dirty="0" smtClean="0"/>
              <a:t>Special relativity. </a:t>
            </a:r>
            <a:r>
              <a:rPr lang="en-US" dirty="0" err="1" smtClean="0"/>
              <a:t>Minkowski</a:t>
            </a:r>
            <a:r>
              <a:rPr lang="en-US" dirty="0" smtClean="0"/>
              <a:t> geometry. </a:t>
            </a:r>
          </a:p>
          <a:p>
            <a:r>
              <a:rPr lang="en-US" dirty="0" smtClean="0"/>
              <a:t>Today: </a:t>
            </a:r>
          </a:p>
          <a:p>
            <a:pPr lvl="1"/>
            <a:r>
              <a:rPr lang="en-US" dirty="0" smtClean="0"/>
              <a:t>Rationality of the evolution. </a:t>
            </a:r>
          </a:p>
          <a:p>
            <a:pPr lvl="1"/>
            <a:r>
              <a:rPr lang="en-US" dirty="0" smtClean="0"/>
              <a:t>Male and Female newborns. Evolutionary games</a:t>
            </a:r>
          </a:p>
          <a:p>
            <a:pPr lvl="1"/>
            <a:r>
              <a:rPr lang="en-US" dirty="0" smtClean="0"/>
              <a:t>Optimality of the spiral tree</a:t>
            </a:r>
          </a:p>
          <a:p>
            <a:r>
              <a:rPr lang="en-US" dirty="0" smtClean="0"/>
              <a:t>Problems without solution. </a:t>
            </a:r>
          </a:p>
          <a:p>
            <a:pPr lvl="1"/>
            <a:r>
              <a:rPr lang="en-US" dirty="0" smtClean="0"/>
              <a:t>Minimal surface</a:t>
            </a:r>
          </a:p>
          <a:p>
            <a:pPr lvl="1"/>
            <a:r>
              <a:rPr lang="en-US" dirty="0" smtClean="0"/>
              <a:t>much </a:t>
            </a:r>
            <a:r>
              <a:rPr lang="en-US" dirty="0"/>
              <a:t>ado about</a:t>
            </a:r>
            <a:r>
              <a:rPr lang="en-US" dirty="0" smtClean="0"/>
              <a:t> nothing</a:t>
            </a:r>
            <a:r>
              <a:rPr lang="en-US" dirty="0"/>
              <a:t>.</a:t>
            </a:r>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Optimality</a:t>
            </a:r>
            <a:endParaRPr lang="en-US" dirty="0"/>
          </a:p>
        </p:txBody>
      </p:sp>
      <p:sp>
        <p:nvSpPr>
          <p:cNvPr id="3" name="Content Placeholder 2"/>
          <p:cNvSpPr>
            <a:spLocks noGrp="1"/>
          </p:cNvSpPr>
          <p:nvPr>
            <p:ph idx="1"/>
          </p:nvPr>
        </p:nvSpPr>
        <p:spPr>
          <a:xfrm>
            <a:off x="914400" y="1417638"/>
            <a:ext cx="8229600" cy="4904421"/>
          </a:xfrm>
        </p:spPr>
        <p:txBody>
          <a:bodyPr>
            <a:normAutofit fontScale="70000" lnSpcReduction="20000"/>
          </a:bodyPr>
          <a:lstStyle/>
          <a:p>
            <a:pPr>
              <a:buNone/>
            </a:pPr>
            <a:r>
              <a:rPr lang="en-US" dirty="0"/>
              <a:t>The desire for optimality (perfection) is inherent for </a:t>
            </a:r>
            <a:r>
              <a:rPr lang="en-US" dirty="0" smtClean="0"/>
              <a:t>human race. </a:t>
            </a:r>
            <a:r>
              <a:rPr lang="en-US" dirty="0"/>
              <a:t>The search for extremes inspires mountaineers, scientists, mathematicians, and the rest of the human race</a:t>
            </a:r>
            <a:r>
              <a:rPr lang="en-US" dirty="0" smtClean="0"/>
              <a:t>.</a:t>
            </a:r>
          </a:p>
          <a:p>
            <a:pPr>
              <a:buNone/>
            </a:pPr>
            <a:endParaRPr lang="en-US" dirty="0" smtClean="0"/>
          </a:p>
          <a:p>
            <a:r>
              <a:rPr lang="en-US" dirty="0" smtClean="0"/>
              <a:t> 		Dante  		</a:t>
            </a:r>
            <a:r>
              <a:rPr lang="en-US" i="1" dirty="0" smtClean="0"/>
              <a:t>All </a:t>
            </a:r>
            <a:r>
              <a:rPr lang="en-US" i="1" dirty="0"/>
              <a:t>that is superfluous displeases God and Nature </a:t>
            </a:r>
            <a:r>
              <a:rPr lang="en-US" i="1" dirty="0" smtClean="0"/>
              <a:t> 		All </a:t>
            </a:r>
            <a:r>
              <a:rPr lang="en-US" i="1" dirty="0"/>
              <a:t>that displeases God and Nature is evil. </a:t>
            </a:r>
            <a:r>
              <a:rPr lang="en-US" dirty="0" smtClean="0"/>
              <a:t> </a:t>
            </a:r>
          </a:p>
          <a:p>
            <a:pPr>
              <a:buNone/>
            </a:pPr>
            <a:r>
              <a:rPr lang="en-US" dirty="0" smtClean="0"/>
              <a:t>			In </a:t>
            </a:r>
            <a:r>
              <a:rPr lang="en-US" dirty="0"/>
              <a:t>engineering, optimal projects are considered beautiful and rational, and the far-from-optimal ones are called ugly and meaningless. Obviously, every engineer tries to create the best project and he/she relies on optimization methods to achieve the goal.</a:t>
            </a:r>
            <a:r>
              <a:rPr lang="en-US" dirty="0" smtClean="0"/>
              <a:t> </a:t>
            </a:r>
          </a:p>
          <a:p>
            <a:pPr>
              <a:buNone/>
            </a:pPr>
            <a:r>
              <a:rPr lang="en-US" dirty="0" smtClean="0"/>
              <a:t>Two types of optimization problems: </a:t>
            </a:r>
          </a:p>
          <a:p>
            <a:pPr>
              <a:buNone/>
            </a:pPr>
            <a:r>
              <a:rPr lang="en-US" dirty="0" smtClean="0"/>
              <a:t>1. Find an optimal solution (engineering)</a:t>
            </a:r>
          </a:p>
          <a:p>
            <a:pPr>
              <a:buNone/>
            </a:pPr>
            <a:r>
              <a:rPr lang="en-US" dirty="0" smtClean="0"/>
              <a:t>2. Understand optimality of a natural phenomenon (science) </a:t>
            </a:r>
          </a:p>
          <a:p>
            <a:pPr>
              <a:buNone/>
            </a:pPr>
            <a:endParaRPr lang="en-US" dirty="0"/>
          </a:p>
        </p:txBody>
      </p:sp>
      <p:pic>
        <p:nvPicPr>
          <p:cNvPr id="5" name="Picture 4" descr="Dantepic.jpg"/>
          <p:cNvPicPr>
            <a:picLocks noChangeAspect="1"/>
          </p:cNvPicPr>
          <p:nvPr/>
        </p:nvPicPr>
        <p:blipFill>
          <a:blip r:embed="rId2"/>
          <a:stretch>
            <a:fillRect/>
          </a:stretch>
        </p:blipFill>
        <p:spPr>
          <a:xfrm>
            <a:off x="150771" y="2276488"/>
            <a:ext cx="1527258" cy="183498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Beginning: Geometry</a:t>
            </a:r>
            <a:br>
              <a:rPr lang="en-US" dirty="0" smtClean="0"/>
            </a:br>
            <a:r>
              <a:rPr lang="en-US" dirty="0" smtClean="0"/>
              <a:t>Isoperimetric Problem (Dido Problem)</a:t>
            </a:r>
            <a:endParaRPr lang="en-US" dirty="0"/>
          </a:p>
        </p:txBody>
      </p:sp>
      <p:sp>
        <p:nvSpPr>
          <p:cNvPr id="3" name="Content Placeholder 2"/>
          <p:cNvSpPr>
            <a:spLocks noGrp="1"/>
          </p:cNvSpPr>
          <p:nvPr>
            <p:ph idx="1"/>
          </p:nvPr>
        </p:nvSpPr>
        <p:spPr>
          <a:xfrm>
            <a:off x="1806334" y="1600200"/>
            <a:ext cx="6880466" cy="4515741"/>
          </a:xfrm>
        </p:spPr>
        <p:txBody>
          <a:bodyPr>
            <a:normAutofit fontScale="70000" lnSpcReduction="20000"/>
          </a:bodyPr>
          <a:lstStyle/>
          <a:p>
            <a:r>
              <a:rPr lang="en-US" dirty="0" smtClean="0"/>
              <a:t>Probably the first variational problem (isoperimetric problem) has been solved by wise Dido, founder and queen of Carthage the mighty rival of Rome:</a:t>
            </a:r>
          </a:p>
          <a:p>
            <a:endParaRPr lang="en-US" dirty="0" smtClean="0"/>
          </a:p>
          <a:p>
            <a:r>
              <a:rPr lang="en-US" b="1" dirty="0" smtClean="0"/>
              <a:t>What is the area of land of maximum area that can be encircled by  a rope of  given length?</a:t>
            </a:r>
            <a:endParaRPr lang="en-US" dirty="0" smtClean="0">
              <a:hlinkClick r:id="rId2"/>
            </a:endParaRPr>
          </a:p>
          <a:p>
            <a:endParaRPr lang="en-US" dirty="0" smtClean="0"/>
          </a:p>
          <a:p>
            <a:r>
              <a:rPr lang="en-US" b="1" i="1" dirty="0" smtClean="0"/>
              <a:t>Four hinges proof by Jacob Steiner</a:t>
            </a:r>
          </a:p>
          <a:p>
            <a:endParaRPr lang="en-US" dirty="0" smtClean="0"/>
          </a:p>
          <a:p>
            <a:r>
              <a:rPr lang="en-US" dirty="0" smtClean="0"/>
              <a:t>1. The</a:t>
            </a:r>
            <a:r>
              <a:rPr lang="en-US" dirty="0" smtClean="0"/>
              <a:t> domain is </a:t>
            </a:r>
            <a:r>
              <a:rPr lang="en-US" dirty="0" smtClean="0"/>
              <a:t>convex</a:t>
            </a:r>
          </a:p>
          <a:p>
            <a:r>
              <a:rPr lang="en-US" dirty="0" smtClean="0"/>
              <a:t>2. In the perimeter is cut in half, the area is cut too. </a:t>
            </a:r>
          </a:p>
          <a:p>
            <a:r>
              <a:rPr lang="en-US" dirty="0" smtClean="0"/>
              <a:t>3. The hinge argument</a:t>
            </a:r>
          </a:p>
        </p:txBody>
      </p:sp>
      <p:pic>
        <p:nvPicPr>
          <p:cNvPr id="4" name="Picture 3" descr="dc-dido-coin.gif"/>
          <p:cNvPicPr>
            <a:picLocks noChangeAspect="1"/>
          </p:cNvPicPr>
          <p:nvPr/>
        </p:nvPicPr>
        <p:blipFill>
          <a:blip r:embed="rId3"/>
          <a:stretch>
            <a:fillRect/>
          </a:stretch>
        </p:blipFill>
        <p:spPr>
          <a:xfrm>
            <a:off x="352669" y="1417638"/>
            <a:ext cx="1453665" cy="1374374"/>
          </a:xfrm>
          <a:prstGeom prst="rect">
            <a:avLst/>
          </a:prstGeom>
        </p:spPr>
      </p:pic>
      <p:pic>
        <p:nvPicPr>
          <p:cNvPr id="5" name="Picture 4" descr="Jakob Steiner.gif"/>
          <p:cNvPicPr>
            <a:picLocks noChangeAspect="1"/>
          </p:cNvPicPr>
          <p:nvPr/>
        </p:nvPicPr>
        <p:blipFill>
          <a:blip r:embed="rId4"/>
          <a:stretch>
            <a:fillRect/>
          </a:stretch>
        </p:blipFill>
        <p:spPr>
          <a:xfrm>
            <a:off x="352669" y="4254500"/>
            <a:ext cx="1397000" cy="1651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for optimality in Nature</a:t>
            </a:r>
            <a:endParaRPr lang="en-US" dirty="0"/>
          </a:p>
        </p:txBody>
      </p:sp>
      <p:sp>
        <p:nvSpPr>
          <p:cNvPr id="3" name="Content Placeholder 2"/>
          <p:cNvSpPr>
            <a:spLocks noGrp="1"/>
          </p:cNvSpPr>
          <p:nvPr>
            <p:ph idx="1"/>
          </p:nvPr>
        </p:nvSpPr>
        <p:spPr>
          <a:xfrm>
            <a:off x="1559950" y="1600200"/>
            <a:ext cx="7126850" cy="4175677"/>
          </a:xfrm>
        </p:spPr>
        <p:txBody>
          <a:bodyPr>
            <a:normAutofit fontScale="70000" lnSpcReduction="20000"/>
          </a:bodyPr>
          <a:lstStyle/>
          <a:p>
            <a:endParaRPr lang="en-US" dirty="0" smtClean="0"/>
          </a:p>
          <a:p>
            <a:r>
              <a:rPr lang="en-US" dirty="0" smtClean="0"/>
              <a:t>The </a:t>
            </a:r>
            <a:r>
              <a:rPr lang="en-US" dirty="0"/>
              <a:t>general principle by Pierre </a:t>
            </a:r>
            <a:r>
              <a:rPr lang="en-US" dirty="0" smtClean="0"/>
              <a:t>Louis </a:t>
            </a:r>
            <a:r>
              <a:rPr lang="en-US" dirty="0" err="1" smtClean="0"/>
              <a:t>Maupertuis</a:t>
            </a:r>
            <a:r>
              <a:rPr lang="en-US" dirty="0" smtClean="0"/>
              <a:t> </a:t>
            </a:r>
            <a:r>
              <a:rPr lang="en-US" dirty="0"/>
              <a:t>(1698-1759) proclaims:  </a:t>
            </a:r>
            <a:r>
              <a:rPr lang="en-US" i="1" dirty="0"/>
              <a:t>If there occur some changes in nature, the amount of action necessary for this change must be as small as possible. </a:t>
            </a:r>
            <a:r>
              <a:rPr lang="en-US" dirty="0"/>
              <a:t>  This principle  proclaims that the nature always finds the "best" way to reach a goal.”</a:t>
            </a:r>
            <a:r>
              <a:rPr lang="en-US" dirty="0" smtClean="0"/>
              <a:t> </a:t>
            </a:r>
          </a:p>
          <a:p>
            <a:pPr>
              <a:buNone/>
            </a:pPr>
            <a:endParaRPr lang="en-US" dirty="0" smtClean="0"/>
          </a:p>
          <a:p>
            <a:r>
              <a:rPr lang="en-US" dirty="0" smtClean="0"/>
              <a:t>Leonhard Euler:  "Since the fabric of the Universe is most perfect and is the work of a most wise Creator, nothing whatsoever takes place in the Universe in which some relation of maximum and minimum does not appear."</a:t>
            </a:r>
          </a:p>
          <a:p>
            <a:endParaRPr lang="en-US" dirty="0" smtClean="0"/>
          </a:p>
        </p:txBody>
      </p:sp>
      <p:pic>
        <p:nvPicPr>
          <p:cNvPr id="6" name="Picture 5" descr="Maupertuis.jpeg"/>
          <p:cNvPicPr>
            <a:picLocks noChangeAspect="1"/>
          </p:cNvPicPr>
          <p:nvPr/>
        </p:nvPicPr>
        <p:blipFill>
          <a:blip r:embed="rId2"/>
          <a:stretch>
            <a:fillRect/>
          </a:stretch>
        </p:blipFill>
        <p:spPr>
          <a:xfrm>
            <a:off x="331316" y="1417638"/>
            <a:ext cx="1394292" cy="1696041"/>
          </a:xfrm>
          <a:prstGeom prst="rect">
            <a:avLst/>
          </a:prstGeom>
        </p:spPr>
      </p:pic>
      <p:pic>
        <p:nvPicPr>
          <p:cNvPr id="8" name="Picture 7" descr="Euler_3.jpeg"/>
          <p:cNvPicPr>
            <a:picLocks noChangeAspect="1"/>
          </p:cNvPicPr>
          <p:nvPr/>
        </p:nvPicPr>
        <p:blipFill>
          <a:blip r:embed="rId3"/>
          <a:stretch>
            <a:fillRect/>
          </a:stretch>
        </p:blipFill>
        <p:spPr>
          <a:xfrm>
            <a:off x="165658" y="4161385"/>
            <a:ext cx="1559950" cy="189755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Ferma’s</a:t>
            </a:r>
            <a:r>
              <a:rPr lang="en-US" dirty="0" smtClean="0"/>
              <a:t> principle</a:t>
            </a:r>
            <a:endParaRPr lang="en-US" dirty="0"/>
          </a:p>
        </p:txBody>
      </p:sp>
      <p:graphicFrame>
        <p:nvGraphicFramePr>
          <p:cNvPr id="5" name="Object 4"/>
          <p:cNvGraphicFramePr>
            <a:graphicFrameLocks noChangeAspect="1"/>
          </p:cNvGraphicFramePr>
          <p:nvPr/>
        </p:nvGraphicFramePr>
        <p:xfrm>
          <a:off x="1163972" y="2532313"/>
          <a:ext cx="6284913" cy="3836987"/>
        </p:xfrm>
        <a:graphic>
          <a:graphicData uri="http://schemas.openxmlformats.org/presentationml/2006/ole">
            <p:oleObj spid="_x0000_s44034" name="Equation" r:id="rId3" imgW="3390900" imgH="2070100" progId="Equation.3">
              <p:embed/>
            </p:oleObj>
          </a:graphicData>
        </a:graphic>
      </p:graphicFrame>
      <p:pic>
        <p:nvPicPr>
          <p:cNvPr id="7" name="Picture 6" descr="fermat-jpg.jpg"/>
          <p:cNvPicPr>
            <a:picLocks noChangeAspect="1"/>
          </p:cNvPicPr>
          <p:nvPr/>
        </p:nvPicPr>
        <p:blipFill>
          <a:blip r:embed="rId4"/>
          <a:stretch>
            <a:fillRect/>
          </a:stretch>
        </p:blipFill>
        <p:spPr>
          <a:xfrm>
            <a:off x="165659" y="1119381"/>
            <a:ext cx="1394292" cy="1412932"/>
          </a:xfrm>
          <a:prstGeom prst="rect">
            <a:avLst/>
          </a:prstGeom>
        </p:spPr>
      </p:pic>
      <p:sp>
        <p:nvSpPr>
          <p:cNvPr id="24" name="TextBox 23"/>
          <p:cNvSpPr txBox="1"/>
          <p:nvPr/>
        </p:nvSpPr>
        <p:spPr>
          <a:xfrm>
            <a:off x="1911757" y="1417638"/>
            <a:ext cx="4390921" cy="923330"/>
          </a:xfrm>
          <a:prstGeom prst="rect">
            <a:avLst/>
          </a:prstGeom>
          <a:noFill/>
        </p:spPr>
        <p:txBody>
          <a:bodyPr wrap="none" rtlCol="0">
            <a:spAutoFit/>
          </a:bodyPr>
          <a:lstStyle/>
          <a:p>
            <a:r>
              <a:rPr lang="en-US" dirty="0" smtClean="0"/>
              <a:t>Fermat’s </a:t>
            </a:r>
            <a:r>
              <a:rPr lang="en-US" i="1" dirty="0" smtClean="0"/>
              <a:t>principle of least time</a:t>
            </a:r>
          </a:p>
          <a:p>
            <a:r>
              <a:rPr lang="en-US" i="1" dirty="0" smtClean="0"/>
              <a:t> </a:t>
            </a:r>
            <a:r>
              <a:rPr lang="en-US" dirty="0" smtClean="0"/>
              <a:t>(which he used to derive Snell's law in 1657) </a:t>
            </a:r>
          </a:p>
          <a:p>
            <a:r>
              <a:rPr lang="en-US" dirty="0" smtClean="0"/>
              <a:t>was the first variational principle in physics </a:t>
            </a:r>
            <a:endParaRPr lang="en-US" dirty="0"/>
          </a:p>
        </p:txBody>
      </p:sp>
      <p:grpSp>
        <p:nvGrpSpPr>
          <p:cNvPr id="26" name="Group 25"/>
          <p:cNvGrpSpPr/>
          <p:nvPr/>
        </p:nvGrpSpPr>
        <p:grpSpPr>
          <a:xfrm>
            <a:off x="6584616" y="887545"/>
            <a:ext cx="2561734" cy="2279128"/>
            <a:chOff x="6582266" y="1417638"/>
            <a:chExt cx="1733237" cy="1749035"/>
          </a:xfrm>
        </p:grpSpPr>
        <p:grpSp>
          <p:nvGrpSpPr>
            <p:cNvPr id="23" name="Group 22"/>
            <p:cNvGrpSpPr/>
            <p:nvPr/>
          </p:nvGrpSpPr>
          <p:grpSpPr>
            <a:xfrm>
              <a:off x="6582266" y="1417638"/>
              <a:ext cx="1733237" cy="1651411"/>
              <a:chOff x="164864" y="4124470"/>
              <a:chExt cx="1733237" cy="1651411"/>
            </a:xfrm>
          </p:grpSpPr>
          <p:cxnSp>
            <p:nvCxnSpPr>
              <p:cNvPr id="9" name="Straight Arrow Connector 8"/>
              <p:cNvCxnSpPr/>
              <p:nvPr/>
            </p:nvCxnSpPr>
            <p:spPr>
              <a:xfrm rot="5400000" flipH="1" flipV="1">
                <a:off x="-660840" y="4950175"/>
                <a:ext cx="1651410"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66454" y="4915640"/>
                <a:ext cx="1731647" cy="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66454" y="4396767"/>
                <a:ext cx="980600" cy="51887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H="1">
                <a:off x="1017344" y="5045351"/>
                <a:ext cx="505220" cy="245799"/>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66454" y="4124470"/>
                <a:ext cx="616237" cy="283431"/>
              </a:xfrm>
              <a:prstGeom prst="rect">
                <a:avLst/>
              </a:prstGeom>
              <a:noFill/>
            </p:spPr>
            <p:txBody>
              <a:bodyPr wrap="square" rtlCol="0">
                <a:spAutoFit/>
              </a:bodyPr>
              <a:lstStyle/>
              <a:p>
                <a:r>
                  <a:rPr lang="en-US" dirty="0" smtClean="0"/>
                  <a:t>(0,1)</a:t>
                </a:r>
                <a:endParaRPr lang="en-US" dirty="0"/>
              </a:p>
            </p:txBody>
          </p:sp>
          <p:sp>
            <p:nvSpPr>
              <p:cNvPr id="21" name="TextBox 20"/>
              <p:cNvSpPr txBox="1"/>
              <p:nvPr/>
            </p:nvSpPr>
            <p:spPr>
              <a:xfrm>
                <a:off x="660186" y="5406549"/>
                <a:ext cx="732668" cy="283431"/>
              </a:xfrm>
              <a:prstGeom prst="rect">
                <a:avLst/>
              </a:prstGeom>
              <a:noFill/>
            </p:spPr>
            <p:txBody>
              <a:bodyPr wrap="square" rtlCol="0">
                <a:spAutoFit/>
              </a:bodyPr>
              <a:lstStyle/>
              <a:p>
                <a:r>
                  <a:rPr lang="en-US" dirty="0" smtClean="0"/>
                  <a:t>(a, -1)</a:t>
                </a:r>
                <a:endParaRPr lang="en-US" dirty="0"/>
              </a:p>
            </p:txBody>
          </p:sp>
          <p:sp>
            <p:nvSpPr>
              <p:cNvPr id="22" name="TextBox 21"/>
              <p:cNvSpPr txBox="1"/>
              <p:nvPr/>
            </p:nvSpPr>
            <p:spPr>
              <a:xfrm>
                <a:off x="782691" y="4493802"/>
                <a:ext cx="599218" cy="283431"/>
              </a:xfrm>
              <a:prstGeom prst="rect">
                <a:avLst/>
              </a:prstGeom>
              <a:noFill/>
            </p:spPr>
            <p:txBody>
              <a:bodyPr wrap="square" rtlCol="0">
                <a:spAutoFit/>
              </a:bodyPr>
              <a:lstStyle/>
              <a:p>
                <a:r>
                  <a:rPr lang="en-US" dirty="0" smtClean="0"/>
                  <a:t>(x,0)</a:t>
                </a:r>
                <a:endParaRPr lang="en-US" dirty="0"/>
              </a:p>
            </p:txBody>
          </p:sp>
        </p:grpSp>
        <p:cxnSp>
          <p:nvCxnSpPr>
            <p:cNvPr id="25" name="Straight Arrow Connector 24"/>
            <p:cNvCxnSpPr/>
            <p:nvPr/>
          </p:nvCxnSpPr>
          <p:spPr>
            <a:xfrm rot="5400000" flipH="1" flipV="1">
              <a:off x="6984554" y="2340967"/>
              <a:ext cx="1651410" cy="1"/>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grpSp>
      <p:sp>
        <p:nvSpPr>
          <p:cNvPr id="27" name="Rectangle 26"/>
          <p:cNvSpPr/>
          <p:nvPr/>
        </p:nvSpPr>
        <p:spPr>
          <a:xfrm>
            <a:off x="5161743" y="3345366"/>
            <a:ext cx="2287142" cy="873891"/>
          </a:xfrm>
          <a:prstGeom prst="rect">
            <a:avLst/>
          </a:prstGeom>
          <a:solidFill>
            <a:schemeClr val="accent6">
              <a:lumMod val="20000"/>
              <a:lumOff val="80000"/>
              <a:alpha val="16000"/>
            </a:scheme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Brachistochrone</a:t>
            </a:r>
            <a:r>
              <a:rPr lang="en-US" dirty="0" smtClean="0"/>
              <a:t/>
            </a:r>
            <a:br>
              <a:rPr lang="en-US" dirty="0" smtClean="0"/>
            </a:br>
            <a:endParaRPr lang="en-US" dirty="0"/>
          </a:p>
        </p:txBody>
      </p:sp>
      <p:sp>
        <p:nvSpPr>
          <p:cNvPr id="3" name="Content Placeholder 2"/>
          <p:cNvSpPr>
            <a:spLocks noGrp="1"/>
          </p:cNvSpPr>
          <p:nvPr>
            <p:ph idx="1"/>
          </p:nvPr>
        </p:nvSpPr>
        <p:spPr>
          <a:xfrm>
            <a:off x="1987900" y="1214904"/>
            <a:ext cx="6698899" cy="4656553"/>
          </a:xfrm>
        </p:spPr>
        <p:txBody>
          <a:bodyPr>
            <a:normAutofit fontScale="70000" lnSpcReduction="20000"/>
          </a:bodyPr>
          <a:lstStyle/>
          <a:p>
            <a:r>
              <a:rPr lang="en-US" dirty="0"/>
              <a:t> </a:t>
            </a:r>
            <a:r>
              <a:rPr lang="en-US" dirty="0" smtClean="0"/>
              <a:t>Johann </a:t>
            </a:r>
            <a:r>
              <a:rPr lang="en-US" dirty="0" err="1"/>
              <a:t>Bernulli</a:t>
            </a:r>
            <a:r>
              <a:rPr lang="en-US" dirty="0"/>
              <a:t> </a:t>
            </a:r>
            <a:r>
              <a:rPr lang="en-US" dirty="0" smtClean="0"/>
              <a:t>challenge: (June 1696): </a:t>
            </a:r>
            <a:r>
              <a:rPr lang="en-US" b="1" dirty="0" smtClean="0"/>
              <a:t>Find the shape of the curve down which a bead sliding from rest and accelerated by gravity will slip (without friction) from one point to another in the least time.</a:t>
            </a:r>
          </a:p>
          <a:p>
            <a:endParaRPr lang="en-US" dirty="0" smtClean="0"/>
          </a:p>
          <a:p>
            <a:r>
              <a:rPr lang="en-US" i="1" dirty="0"/>
              <a:t>… it is known with certainty that there is scarcely anything which more greatly excites noble and ingenious spirits to labors which lead to the increase of knowledge than to propose difficult and at the same time useful problems through the solution of which, as by no other means, they may attain to fame and build for themselves eternal monuments among posterity</a:t>
            </a:r>
            <a:r>
              <a:rPr lang="en-US" i="1" dirty="0" smtClean="0"/>
              <a:t>.</a:t>
            </a:r>
            <a:endParaRPr lang="en-US" u="sng" dirty="0" smtClean="0"/>
          </a:p>
          <a:p>
            <a:r>
              <a:rPr lang="en-US" dirty="0" smtClean="0"/>
              <a:t> Five solutions were obtained by: Johann </a:t>
            </a:r>
            <a:r>
              <a:rPr lang="en-US" dirty="0" err="1" smtClean="0"/>
              <a:t>Bernulli</a:t>
            </a:r>
            <a:r>
              <a:rPr lang="en-US" dirty="0" smtClean="0"/>
              <a:t> himself, Leibniz</a:t>
            </a:r>
            <a:r>
              <a:rPr lang="en-US" dirty="0"/>
              <a:t>, </a:t>
            </a:r>
            <a:r>
              <a:rPr lang="en-US" dirty="0" err="1"/>
              <a:t>L'Hospital</a:t>
            </a:r>
            <a:r>
              <a:rPr lang="en-US" dirty="0"/>
              <a:t>, Newton, and </a:t>
            </a:r>
            <a:r>
              <a:rPr lang="en-US" dirty="0" smtClean="0"/>
              <a:t>Jacob Bernoulli</a:t>
            </a:r>
            <a:r>
              <a:rPr lang="ru-RU" dirty="0" smtClean="0"/>
              <a:t>.</a:t>
            </a:r>
            <a:endParaRPr lang="en-US" dirty="0" smtClean="0"/>
          </a:p>
          <a:p>
            <a:endParaRPr lang="en-US" dirty="0" smtClean="0"/>
          </a:p>
          <a:p>
            <a:pPr>
              <a:buNone/>
            </a:pPr>
            <a:endParaRPr lang="en-US" dirty="0"/>
          </a:p>
        </p:txBody>
      </p:sp>
      <p:pic>
        <p:nvPicPr>
          <p:cNvPr id="6" name="Picture 5" descr="Bernoulli_Johann.jpeg"/>
          <p:cNvPicPr>
            <a:picLocks noChangeAspect="1"/>
          </p:cNvPicPr>
          <p:nvPr/>
        </p:nvPicPr>
        <p:blipFill>
          <a:blip r:embed="rId2"/>
          <a:stretch>
            <a:fillRect/>
          </a:stretch>
        </p:blipFill>
        <p:spPr>
          <a:xfrm>
            <a:off x="255106" y="1214905"/>
            <a:ext cx="1981281" cy="241006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Brachistochrone</a:t>
            </a:r>
            <a:r>
              <a:rPr lang="en-US" dirty="0" smtClean="0"/>
              <a:t/>
            </a:r>
            <a:br>
              <a:rPr lang="en-US" dirty="0" smtClean="0"/>
            </a:br>
            <a:endParaRPr lang="en-US" dirty="0"/>
          </a:p>
        </p:txBody>
      </p:sp>
      <p:sp>
        <p:nvSpPr>
          <p:cNvPr id="3" name="Content Placeholder 2"/>
          <p:cNvSpPr>
            <a:spLocks noGrp="1"/>
          </p:cNvSpPr>
          <p:nvPr>
            <p:ph idx="1"/>
          </p:nvPr>
        </p:nvSpPr>
        <p:spPr>
          <a:xfrm>
            <a:off x="457200" y="966402"/>
            <a:ext cx="8229600" cy="1629077"/>
          </a:xfrm>
        </p:spPr>
        <p:txBody>
          <a:bodyPr>
            <a:normAutofit fontScale="85000" lnSpcReduction="10000"/>
          </a:bodyPr>
          <a:lstStyle/>
          <a:p>
            <a:pPr>
              <a:buNone/>
            </a:pPr>
            <a:r>
              <a:rPr lang="en-US" dirty="0" smtClean="0"/>
              <a:t> </a:t>
            </a:r>
          </a:p>
          <a:p>
            <a:r>
              <a:rPr lang="en-US" dirty="0" err="1" smtClean="0"/>
              <a:t>Brachistochrone</a:t>
            </a:r>
            <a:r>
              <a:rPr lang="en-US" dirty="0" smtClean="0"/>
              <a:t> is the same Fermat problem, but the speed is defined from the conservation of energy law: </a:t>
            </a:r>
            <a:endParaRPr lang="en-US" dirty="0"/>
          </a:p>
        </p:txBody>
      </p:sp>
      <p:pic>
        <p:nvPicPr>
          <p:cNvPr id="5" name="Picture 4" descr="brachistochrone.gif"/>
          <p:cNvPicPr>
            <a:picLocks noChangeAspect="1"/>
          </p:cNvPicPr>
          <p:nvPr/>
        </p:nvPicPr>
        <p:blipFill>
          <a:blip r:embed="rId4"/>
          <a:stretch>
            <a:fillRect/>
          </a:stretch>
        </p:blipFill>
        <p:spPr>
          <a:xfrm>
            <a:off x="662634" y="2595479"/>
            <a:ext cx="2591687" cy="1461863"/>
          </a:xfrm>
          <a:prstGeom prst="rect">
            <a:avLst/>
          </a:prstGeom>
        </p:spPr>
      </p:pic>
      <p:pic>
        <p:nvPicPr>
          <p:cNvPr id="8" name="Cycloid_f.gif">
            <a:hlinkClick r:id="" action="ppaction://media"/>
          </p:cNvPr>
          <p:cNvPicPr/>
          <p:nvPr>
            <a:videoFile r:link="rId2"/>
          </p:nvPr>
        </p:nvPicPr>
        <p:blipFill>
          <a:blip r:embed="rId5"/>
          <a:stretch>
            <a:fillRect/>
          </a:stretch>
        </p:blipFill>
        <p:spPr>
          <a:xfrm>
            <a:off x="57208" y="4318000"/>
            <a:ext cx="5080000" cy="2540000"/>
          </a:xfrm>
          <a:prstGeom prst="rect">
            <a:avLst/>
          </a:prstGeom>
        </p:spPr>
      </p:pic>
      <p:graphicFrame>
        <p:nvGraphicFramePr>
          <p:cNvPr id="18435" name="Object 3"/>
          <p:cNvGraphicFramePr>
            <a:graphicFrameLocks noChangeAspect="1"/>
          </p:cNvGraphicFramePr>
          <p:nvPr/>
        </p:nvGraphicFramePr>
        <p:xfrm>
          <a:off x="3603625" y="2397125"/>
          <a:ext cx="5083175" cy="2308225"/>
        </p:xfrm>
        <a:graphic>
          <a:graphicData uri="http://schemas.openxmlformats.org/presentationml/2006/ole">
            <p:oleObj spid="_x0000_s18435" name="Equation" r:id="rId6" imgW="2489200" imgH="1130300" progId="Equation.3">
              <p:embed/>
            </p:oleObj>
          </a:graphicData>
        </a:graphic>
      </p:graphicFrame>
      <p:graphicFrame>
        <p:nvGraphicFramePr>
          <p:cNvPr id="11" name="Object 10"/>
          <p:cNvGraphicFramePr>
            <a:graphicFrameLocks noChangeAspect="1"/>
          </p:cNvGraphicFramePr>
          <p:nvPr/>
        </p:nvGraphicFramePr>
        <p:xfrm>
          <a:off x="5531928" y="5459413"/>
          <a:ext cx="2952750" cy="954087"/>
        </p:xfrm>
        <a:graphic>
          <a:graphicData uri="http://schemas.openxmlformats.org/presentationml/2006/ole">
            <p:oleObj spid="_x0000_s18436" name="Equation" r:id="rId7" imgW="1295400" imgH="419100" progId="Equation.3">
              <p:embed/>
            </p:oleObj>
          </a:graphicData>
        </a:graphic>
      </p:graphicFrame>
      <p:sp>
        <p:nvSpPr>
          <p:cNvPr id="12" name="TextBox 11"/>
          <p:cNvSpPr txBox="1"/>
          <p:nvPr/>
        </p:nvSpPr>
        <p:spPr>
          <a:xfrm>
            <a:off x="5651751" y="4895845"/>
            <a:ext cx="2832927" cy="369332"/>
          </a:xfrm>
          <a:prstGeom prst="rect">
            <a:avLst/>
          </a:prstGeom>
          <a:noFill/>
        </p:spPr>
        <p:txBody>
          <a:bodyPr wrap="none" rtlCol="0">
            <a:spAutoFit/>
          </a:bodyPr>
          <a:lstStyle/>
          <a:p>
            <a:r>
              <a:rPr lang="en-US" dirty="0" smtClean="0"/>
              <a:t>Solution: an inverted cycloid</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6733</TotalTime>
  <Words>2190</Words>
  <Application>Microsoft Macintosh PowerPoint</Application>
  <PresentationFormat>On-screen Show (4:3)</PresentationFormat>
  <Paragraphs>240</Paragraphs>
  <Slides>34</Slides>
  <Notes>1</Notes>
  <HiddenSlides>0</HiddenSlides>
  <MMClips>1</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Equation</vt:lpstr>
      <vt:lpstr>Variational principles  and  Optimality in nature</vt:lpstr>
      <vt:lpstr>Components of applied math</vt:lpstr>
      <vt:lpstr>Why study applied math?</vt:lpstr>
      <vt:lpstr>Optimality</vt:lpstr>
      <vt:lpstr>Beginning: Geometry Isoperimetric Problem (Dido Problem)</vt:lpstr>
      <vt:lpstr>Search for optimality in Nature</vt:lpstr>
      <vt:lpstr>Ferma’s principle</vt:lpstr>
      <vt:lpstr>Brachistochrone </vt:lpstr>
      <vt:lpstr>Brachistochrone </vt:lpstr>
      <vt:lpstr>Euler equation (functional derivative)</vt:lpstr>
      <vt:lpstr>Lagrangian</vt:lpstr>
      <vt:lpstr>Lagrangian</vt:lpstr>
      <vt:lpstr>        Oops! Jacobi variation.</vt:lpstr>
      <vt:lpstr>Saving the natural minimal principle through unnatural geometry </vt:lpstr>
      <vt:lpstr>STR solves the mystery </vt:lpstr>
      <vt:lpstr>Other (contemporary) variational principles in continua</vt:lpstr>
      <vt:lpstr>Optimality of evolution</vt:lpstr>
      <vt:lpstr>Doves and hawks ”The logic of animal conflict” by Maynard, Smith and Price 1973</vt:lpstr>
      <vt:lpstr>All things are crated optimal The question is: in what sense? </vt:lpstr>
      <vt:lpstr>Mistery of spriral trees math.utah.edu/~cherk/spiral-trees/story.html</vt:lpstr>
      <vt:lpstr>Novel branches of variational calculus Problems without solutions </vt:lpstr>
      <vt:lpstr>Multidimensional problem: Optimal composite </vt:lpstr>
      <vt:lpstr>Two-material optimal structures adapt to an anisotropy of a loading</vt:lpstr>
      <vt:lpstr>Three-material optimal structures are adapted to  an anisotropy and volume fraction m1</vt:lpstr>
      <vt:lpstr>Optimal geometries are not unique. Isotropic wheel assemblages</vt:lpstr>
      <vt:lpstr>Lower cost g2: structures</vt:lpstr>
      <vt:lpstr>Special case of the materials’ cost</vt:lpstr>
      <vt:lpstr>Example of three-material design  (Computations by Nathan Briggs) Bridge #1</vt:lpstr>
      <vt:lpstr>Bridge #2, smaller total weight</vt:lpstr>
      <vt:lpstr>Cantilever, loaded at the middle</vt:lpstr>
      <vt:lpstr>Cantilever, loaded at the the edge</vt:lpstr>
      <vt:lpstr>Thank you!</vt:lpstr>
      <vt:lpstr>After physics, optimality of evolution</vt:lpstr>
      <vt:lpstr>Plan</vt:lpstr>
    </vt:vector>
  </TitlesOfParts>
  <Company>University of Utah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Variational principles in Nature</dc:title>
  <dc:creator>xx</dc:creator>
  <cp:lastModifiedBy>xx</cp:lastModifiedBy>
  <cp:revision>19</cp:revision>
  <dcterms:created xsi:type="dcterms:W3CDTF">2013-11-27T21:41:53Z</dcterms:created>
  <dcterms:modified xsi:type="dcterms:W3CDTF">2013-11-28T20:15:24Z</dcterms:modified>
</cp:coreProperties>
</file>